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2"/>
  </p:notesMasterIdLst>
  <p:sldIdLst>
    <p:sldId id="317" r:id="rId3"/>
    <p:sldId id="318" r:id="rId4"/>
    <p:sldId id="315" r:id="rId5"/>
    <p:sldId id="308" r:id="rId6"/>
    <p:sldId id="309" r:id="rId7"/>
    <p:sldId id="310" r:id="rId8"/>
    <p:sldId id="311" r:id="rId9"/>
    <p:sldId id="312" r:id="rId10"/>
    <p:sldId id="31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66"/>
    <a:srgbClr val="006600"/>
    <a:srgbClr val="292929"/>
    <a:srgbClr val="3333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65" autoAdjust="0"/>
  </p:normalViewPr>
  <p:slideViewPr>
    <p:cSldViewPr>
      <p:cViewPr varScale="1">
        <p:scale>
          <a:sx n="64" d="100"/>
          <a:sy n="64" d="100"/>
        </p:scale>
        <p:origin x="103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1E0BD7-78B5-4BC3-B9B4-52B9A03FF4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a/a6/Lechatelier.jpg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2133600"/>
          </a:xfrm>
        </p:spPr>
        <p:txBody>
          <a:bodyPr/>
          <a:lstStyle/>
          <a:p>
            <a:r>
              <a:rPr lang="en-US" sz="4800" dirty="0" smtClean="0">
                <a:solidFill>
                  <a:srgbClr val="000000"/>
                </a:solidFill>
              </a:rPr>
              <a:t>Equilibrium </a:t>
            </a:r>
            <a:br>
              <a:rPr lang="en-US" sz="4800" dirty="0" smtClean="0">
                <a:solidFill>
                  <a:srgbClr val="000000"/>
                </a:solidFill>
              </a:rPr>
            </a:br>
            <a:r>
              <a:rPr lang="en-US" sz="4800" dirty="0" smtClean="0">
                <a:solidFill>
                  <a:srgbClr val="000000"/>
                </a:solidFill>
              </a:rPr>
              <a:t>and </a:t>
            </a:r>
            <a:br>
              <a:rPr lang="en-US" sz="4800" dirty="0" smtClean="0">
                <a:solidFill>
                  <a:srgbClr val="000000"/>
                </a:solidFill>
              </a:rPr>
            </a:br>
            <a:r>
              <a:rPr lang="en-US" sz="4800" dirty="0" smtClean="0">
                <a:solidFill>
                  <a:srgbClr val="000000"/>
                </a:solidFill>
              </a:rPr>
              <a:t>Le </a:t>
            </a:r>
            <a:r>
              <a:rPr lang="en-US" sz="4800" dirty="0" err="1" smtClean="0">
                <a:solidFill>
                  <a:srgbClr val="000000"/>
                </a:solidFill>
              </a:rPr>
              <a:t>Chatelier’s</a:t>
            </a:r>
            <a:r>
              <a:rPr lang="en-US" sz="4800" dirty="0" smtClean="0">
                <a:solidFill>
                  <a:srgbClr val="000000"/>
                </a:solidFill>
              </a:rPr>
              <a:t> Principle</a:t>
            </a:r>
            <a:endParaRPr lang="en-US" sz="4800" dirty="0">
              <a:solidFill>
                <a:srgbClr val="000000"/>
              </a:solidFill>
            </a:endParaRPr>
          </a:p>
        </p:txBody>
      </p:sp>
      <p:pic>
        <p:nvPicPr>
          <p:cNvPr id="5" name="Picture 4" descr="seesa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743200"/>
            <a:ext cx="4876800" cy="2658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4038600" cy="762000"/>
          </a:xfrm>
        </p:spPr>
        <p:txBody>
          <a:bodyPr/>
          <a:lstStyle/>
          <a:p>
            <a:r>
              <a:rPr lang="en-US" dirty="0" smtClean="0">
                <a:solidFill>
                  <a:srgbClr val="006600"/>
                </a:solidFill>
              </a:rPr>
              <a:t>CA Standards</a:t>
            </a:r>
            <a:endParaRPr lang="en-US" dirty="0">
              <a:solidFill>
                <a:srgbClr val="0066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1447800"/>
          <a:ext cx="6781800" cy="3840480"/>
        </p:xfrm>
        <a:graphic>
          <a:graphicData uri="http://schemas.openxmlformats.org/drawingml/2006/table">
            <a:tbl>
              <a:tblPr/>
              <a:tblGrid>
                <a:gridCol w="678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4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Students </a:t>
                      </a:r>
                      <a:r>
                        <a:rPr lang="en-US" sz="2800" i="1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know </a:t>
                      </a:r>
                      <a:r>
                        <a:rPr lang="en-US" sz="28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how to use </a:t>
                      </a:r>
                      <a:r>
                        <a:rPr lang="en-US" sz="2800" dirty="0" err="1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LeChatelier’s</a:t>
                      </a:r>
                      <a:r>
                        <a:rPr lang="en-US" sz="28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 principle to predict the effect of changes in concentration, temperature, and pressure</a:t>
                      </a:r>
                      <a:r>
                        <a:rPr lang="en-US" sz="28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 w="57150" cap="flat" cmpd="sng" algn="ctr">
                      <a:solidFill>
                        <a:schemeClr val="accent3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3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Students </a:t>
                      </a:r>
                      <a:r>
                        <a:rPr lang="en-US" sz="2800" i="1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know </a:t>
                      </a:r>
                      <a:r>
                        <a:rPr lang="en-US" sz="28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equilibrium is established when forward and reverse reaction rates are equal</a:t>
                      </a:r>
                      <a:r>
                        <a:rPr lang="en-US" sz="28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 w="57150" cap="flat" cmpd="sng" algn="ctr">
                      <a:solidFill>
                        <a:schemeClr val="accent3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3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4800600" cy="762000"/>
          </a:xfrm>
        </p:spPr>
        <p:txBody>
          <a:bodyPr/>
          <a:lstStyle/>
          <a:p>
            <a:r>
              <a:rPr lang="en-US" sz="3200" u="sng" dirty="0">
                <a:solidFill>
                  <a:srgbClr val="292929"/>
                </a:solidFill>
              </a:rPr>
              <a:t>Chemical Equilibrium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609600" y="990600"/>
            <a:ext cx="3465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Reversible Reactions</a:t>
            </a:r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660525" y="1493838"/>
            <a:ext cx="6492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chemical reaction in which the products</a:t>
            </a:r>
          </a:p>
          <a:p>
            <a:pPr marL="457200" indent="-457200"/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react to re-form the reactants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609600" y="2667000"/>
            <a:ext cx="341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Equilibrium</a:t>
            </a:r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676400" y="3200400"/>
            <a:ext cx="67214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rate of the forward reaction</a:t>
            </a:r>
          </a:p>
          <a:p>
            <a:pPr marL="457200" indent="-457200"/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equals the rate of the reverse reaction</a:t>
            </a:r>
          </a:p>
          <a:p>
            <a:pPr marL="457200" indent="-457200"/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concentration of products and</a:t>
            </a:r>
          </a:p>
          <a:p>
            <a:pPr marL="457200" indent="-457200"/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reactants remains unchanged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2438400" y="4876800"/>
            <a:ext cx="419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2HgO(s)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18" charset="2"/>
              </a:rPr>
              <a:t></a:t>
            </a:r>
            <a:r>
              <a:rPr lang="en-US" dirty="0">
                <a:solidFill>
                  <a:srgbClr val="000000"/>
                </a:solidFill>
              </a:rPr>
              <a:t> 2Hg(l) + O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(g) 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685800" y="5410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1600" dirty="0">
                <a:solidFill>
                  <a:srgbClr val="000000"/>
                </a:solidFill>
              </a:rPr>
              <a:t>Arrows going both directions (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18" charset="2"/>
              </a:rPr>
              <a:t></a:t>
            </a:r>
            <a:r>
              <a:rPr lang="en-US" dirty="0">
                <a:solidFill>
                  <a:srgbClr val="000000"/>
                </a:solidFill>
                <a:sym typeface="Wingdings 3" pitchFamily="18" charset="2"/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) indicates equilibrium in a chemical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  <p:bldP spid="79879" grpId="0"/>
      <p:bldP spid="79880" grpId="0"/>
      <p:bldP spid="798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LeChatelier’s</a:t>
            </a:r>
            <a:r>
              <a:rPr lang="en-US" dirty="0">
                <a:solidFill>
                  <a:srgbClr val="000000"/>
                </a:solidFill>
              </a:rPr>
              <a:t> Principle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5410200" cy="3733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dirty="0">
                <a:solidFill>
                  <a:srgbClr val="000000"/>
                </a:solidFill>
              </a:rPr>
              <a:t>When a system </a:t>
            </a:r>
            <a:r>
              <a:rPr lang="en-US" sz="3200" dirty="0" smtClean="0">
                <a:solidFill>
                  <a:srgbClr val="000000"/>
                </a:solidFill>
              </a:rPr>
              <a:t>at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equilibrium </a:t>
            </a:r>
            <a:r>
              <a:rPr lang="en-US" sz="3200" dirty="0">
                <a:solidFill>
                  <a:srgbClr val="000000"/>
                </a:solidFill>
              </a:rPr>
              <a:t>is placed </a:t>
            </a:r>
            <a:r>
              <a:rPr lang="en-US" sz="3200" dirty="0" smtClean="0">
                <a:solidFill>
                  <a:srgbClr val="000000"/>
                </a:solidFill>
              </a:rPr>
              <a:t>under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stress</a:t>
            </a:r>
            <a:r>
              <a:rPr lang="en-US" sz="3200" dirty="0">
                <a:solidFill>
                  <a:srgbClr val="000000"/>
                </a:solidFill>
              </a:rPr>
              <a:t>, the system </a:t>
            </a:r>
            <a:r>
              <a:rPr lang="en-US" sz="3200" dirty="0" smtClean="0">
                <a:solidFill>
                  <a:srgbClr val="000000"/>
                </a:solidFill>
              </a:rPr>
              <a:t>will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undergo </a:t>
            </a:r>
            <a:r>
              <a:rPr lang="en-US" sz="3200" dirty="0">
                <a:solidFill>
                  <a:srgbClr val="000000"/>
                </a:solidFill>
              </a:rPr>
              <a:t>a change in </a:t>
            </a:r>
            <a:r>
              <a:rPr lang="en-US" sz="3200" dirty="0" smtClean="0">
                <a:solidFill>
                  <a:srgbClr val="000000"/>
                </a:solidFill>
              </a:rPr>
              <a:t>such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a </a:t>
            </a:r>
            <a:r>
              <a:rPr lang="en-US" sz="3200" dirty="0">
                <a:solidFill>
                  <a:srgbClr val="000000"/>
                </a:solidFill>
              </a:rPr>
              <a:t>way as to relieve </a:t>
            </a:r>
            <a:r>
              <a:rPr lang="en-US" sz="3200" dirty="0" smtClean="0">
                <a:solidFill>
                  <a:srgbClr val="000000"/>
                </a:solidFill>
              </a:rPr>
              <a:t>that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stress</a:t>
            </a:r>
            <a:r>
              <a:rPr lang="en-US" sz="320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69637" name="Picture 5" descr="File:Lechateli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676400"/>
            <a:ext cx="2266950" cy="2428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141540" y="1295400"/>
            <a:ext cx="2316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Henry Le </a:t>
            </a:r>
            <a:r>
              <a:rPr lang="en-US" sz="1800" dirty="0" err="1" smtClean="0">
                <a:solidFill>
                  <a:srgbClr val="000000"/>
                </a:solidFill>
              </a:rPr>
              <a:t>Chatelier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When you take something away from a system at equilibrium, the system </a:t>
            </a:r>
            <a:r>
              <a:rPr lang="en-US" sz="2800" dirty="0">
                <a:solidFill>
                  <a:srgbClr val="C00000"/>
                </a:solidFill>
              </a:rPr>
              <a:t>shifts </a:t>
            </a:r>
            <a:r>
              <a:rPr lang="en-US" sz="2800" dirty="0">
                <a:solidFill>
                  <a:srgbClr val="000000"/>
                </a:solidFill>
              </a:rPr>
              <a:t>in such a way as to </a:t>
            </a:r>
            <a:r>
              <a:rPr lang="en-US" sz="2800" dirty="0">
                <a:solidFill>
                  <a:srgbClr val="C00000"/>
                </a:solidFill>
              </a:rPr>
              <a:t>replace what you’ve taken away.</a:t>
            </a:r>
          </a:p>
        </p:txBody>
      </p:sp>
      <p:sp>
        <p:nvSpPr>
          <p:cNvPr id="70659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533400" y="228600"/>
            <a:ext cx="7391400" cy="914400"/>
          </a:xfrm>
          <a:noFill/>
          <a:ln/>
        </p:spPr>
        <p:txBody>
          <a:bodyPr/>
          <a:lstStyle/>
          <a:p>
            <a:pPr algn="l"/>
            <a:r>
              <a:rPr lang="en-US" u="sng" dirty="0">
                <a:solidFill>
                  <a:srgbClr val="000000"/>
                </a:solidFill>
                <a:effectLst/>
              </a:rPr>
              <a:t>Le </a:t>
            </a:r>
            <a:r>
              <a:rPr lang="en-US" u="sng" dirty="0" err="1">
                <a:solidFill>
                  <a:srgbClr val="000000"/>
                </a:solidFill>
                <a:effectLst/>
              </a:rPr>
              <a:t>Chatelier</a:t>
            </a:r>
            <a:r>
              <a:rPr lang="en-US" u="sng" dirty="0">
                <a:solidFill>
                  <a:srgbClr val="000000"/>
                </a:solidFill>
                <a:effectLst/>
              </a:rPr>
              <a:t> Translated: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09600" y="31242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you add something to a system at equilibrium, the system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shifts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such a way as to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use up what you’ve added.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/>
      <p:bldP spid="706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LeChatelier</a:t>
            </a:r>
            <a:r>
              <a:rPr lang="en-US" dirty="0">
                <a:solidFill>
                  <a:srgbClr val="000000"/>
                </a:solidFill>
              </a:rPr>
              <a:t> Example #1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898525" y="1417638"/>
            <a:ext cx="72548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A closed container of ice and water at equilibrium. The </a:t>
            </a:r>
            <a:r>
              <a:rPr lang="en-US" sz="2800" dirty="0">
                <a:solidFill>
                  <a:srgbClr val="C00000"/>
                </a:solidFill>
              </a:rPr>
              <a:t>temperature is raised.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209800" y="3151188"/>
            <a:ext cx="47942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  +  Energy  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18" charset="2"/>
              </a:rPr>
              <a:t>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 Water</a:t>
            </a:r>
            <a:endParaRPr lang="en-US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 flipV="1">
            <a:off x="4419600" y="2590800"/>
            <a:ext cx="0" cy="60960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914400" y="3962400"/>
            <a:ext cx="7696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The equilibrium of the system shifts to the _______ to use up the added energy.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4724400" y="2971800"/>
            <a:ext cx="19050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2057400" y="4343400"/>
            <a:ext cx="10175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  <p:bldP spid="71685" grpId="0" animBg="1"/>
      <p:bldP spid="71686" grpId="0"/>
      <p:bldP spid="71687" grpId="0" animBg="1"/>
      <p:bldP spid="716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LeChatelier</a:t>
            </a:r>
            <a:r>
              <a:rPr lang="en-US" dirty="0">
                <a:solidFill>
                  <a:srgbClr val="000000"/>
                </a:solidFill>
              </a:rPr>
              <a:t> Example #2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898525" y="1417638"/>
            <a:ext cx="78644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A closed container of N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O</a:t>
            </a:r>
            <a:r>
              <a:rPr lang="en-US" sz="2800" baseline="-25000" dirty="0">
                <a:solidFill>
                  <a:srgbClr val="000000"/>
                </a:solidFill>
              </a:rPr>
              <a:t>4</a:t>
            </a:r>
            <a:r>
              <a:rPr lang="en-US" sz="2800" dirty="0">
                <a:solidFill>
                  <a:srgbClr val="000000"/>
                </a:solidFill>
              </a:rPr>
              <a:t> and NO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 at equilibrium. </a:t>
            </a:r>
            <a:r>
              <a:rPr lang="en-US" sz="2800" dirty="0">
                <a:solidFill>
                  <a:srgbClr val="C00000"/>
                </a:solidFill>
              </a:rPr>
              <a:t>NO</a:t>
            </a:r>
            <a:r>
              <a:rPr lang="en-US" sz="2800" baseline="-25000" dirty="0">
                <a:solidFill>
                  <a:srgbClr val="C00000"/>
                </a:solidFill>
              </a:rPr>
              <a:t>2</a:t>
            </a:r>
            <a:r>
              <a:rPr lang="en-US" sz="2800" dirty="0">
                <a:solidFill>
                  <a:srgbClr val="C00000"/>
                </a:solidFill>
              </a:rPr>
              <a:t> is added </a:t>
            </a:r>
            <a:r>
              <a:rPr lang="en-US" sz="2800" dirty="0">
                <a:solidFill>
                  <a:srgbClr val="000000"/>
                </a:solidFill>
              </a:rPr>
              <a:t>to the container.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905000" y="3151188"/>
            <a:ext cx="63246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800" baseline="-25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800" baseline="-25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2800" b="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(g)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 Energy 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18" charset="2"/>
              </a:rPr>
              <a:t>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 2 NO</a:t>
            </a:r>
            <a:r>
              <a:rPr lang="en-US" sz="2800" baseline="-25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800" b="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(g)</a:t>
            </a:r>
            <a:r>
              <a:rPr lang="en-US" sz="2800" baseline="-25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 flipV="1">
            <a:off x="6858000" y="2590800"/>
            <a:ext cx="0" cy="60960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914400" y="3962400"/>
            <a:ext cx="71786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The equilibrium of the system shifts to </a:t>
            </a:r>
            <a:r>
              <a:rPr lang="en-US" sz="2800" smtClean="0">
                <a:solidFill>
                  <a:srgbClr val="000000"/>
                </a:solidFill>
              </a:rPr>
              <a:t>the _______ </a:t>
            </a:r>
            <a:r>
              <a:rPr lang="en-US" sz="2800" dirty="0" smtClean="0">
                <a:solidFill>
                  <a:srgbClr val="000000"/>
                </a:solidFill>
              </a:rPr>
              <a:t>to use up the added NO</a:t>
            </a:r>
            <a:r>
              <a:rPr lang="en-US" sz="2800" baseline="-25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 flipH="1">
            <a:off x="3352800" y="2971800"/>
            <a:ext cx="30480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2066925" y="4343400"/>
            <a:ext cx="8286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  <p:bldP spid="72709" grpId="0" animBg="1"/>
      <p:bldP spid="72710" grpId="0"/>
      <p:bldP spid="72711" grpId="0" animBg="1"/>
      <p:bldP spid="727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LeChatelier</a:t>
            </a:r>
            <a:r>
              <a:rPr lang="en-US" dirty="0">
                <a:solidFill>
                  <a:srgbClr val="000000"/>
                </a:solidFill>
              </a:rPr>
              <a:t> Example #3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5344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A closed container of water and its vapor at equilibrium. </a:t>
            </a:r>
            <a:r>
              <a:rPr lang="en-US" sz="2800" dirty="0">
                <a:solidFill>
                  <a:srgbClr val="C00000"/>
                </a:solidFill>
              </a:rPr>
              <a:t>Vapor is removed</a:t>
            </a:r>
            <a:r>
              <a:rPr lang="en-US" sz="2800" dirty="0">
                <a:solidFill>
                  <a:srgbClr val="000000"/>
                </a:solidFill>
              </a:rPr>
              <a:t> from the system.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2133600" y="2514600"/>
            <a:ext cx="521488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 +  Energy   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18" charset="2"/>
              </a:rPr>
              <a:t>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 vapor</a:t>
            </a:r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6629400" y="3048000"/>
            <a:ext cx="0" cy="91440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1143000" y="4191000"/>
            <a:ext cx="71786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The equilibrium of the system shifts to the _______ to replace the vapor.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>
            <a:off x="3276600" y="3276600"/>
            <a:ext cx="28956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2259012" y="4586287"/>
            <a:ext cx="10175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  <p:bldP spid="73733" grpId="0" animBg="1"/>
      <p:bldP spid="73734" grpId="0"/>
      <p:bldP spid="73735" grpId="0" animBg="1"/>
      <p:bldP spid="737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LeChatelier</a:t>
            </a:r>
            <a:r>
              <a:rPr lang="en-US" dirty="0">
                <a:solidFill>
                  <a:srgbClr val="000000"/>
                </a:solidFill>
              </a:rPr>
              <a:t> Example #4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898525" y="1417638"/>
            <a:ext cx="78644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A closed container of N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O</a:t>
            </a:r>
            <a:r>
              <a:rPr lang="en-US" sz="2800" baseline="-25000" dirty="0">
                <a:solidFill>
                  <a:srgbClr val="000000"/>
                </a:solidFill>
              </a:rPr>
              <a:t>4</a:t>
            </a:r>
            <a:r>
              <a:rPr lang="en-US" sz="2800" dirty="0">
                <a:solidFill>
                  <a:srgbClr val="000000"/>
                </a:solidFill>
              </a:rPr>
              <a:t> and NO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 at equilibrium. The </a:t>
            </a:r>
            <a:r>
              <a:rPr lang="en-US" sz="2800" dirty="0">
                <a:solidFill>
                  <a:srgbClr val="C00000"/>
                </a:solidFill>
              </a:rPr>
              <a:t>pressure is increased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905000" y="3151188"/>
            <a:ext cx="63246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800" baseline="-25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800" baseline="-25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(g)  +  Energy  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18" charset="2"/>
              </a:rPr>
              <a:t> 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2 NO</a:t>
            </a:r>
            <a:r>
              <a:rPr lang="en-US" sz="2800" baseline="-25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(g)</a:t>
            </a:r>
            <a:r>
              <a:rPr lang="en-US" sz="2800" baseline="-25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914400" y="3962400"/>
            <a:ext cx="7178675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smtClean="0">
                <a:solidFill>
                  <a:srgbClr val="000000"/>
                </a:solidFill>
              </a:rPr>
              <a:t>The equilibrium of the system shifts to the _______ to lower the pressure, because there are fewer moles of gas on that side of the equation.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 flipH="1">
            <a:off x="3352800" y="2971800"/>
            <a:ext cx="30480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1981200" y="4343400"/>
            <a:ext cx="8286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  <p:bldP spid="80902" grpId="0"/>
      <p:bldP spid="80903" grpId="0" animBg="1"/>
      <p:bldP spid="80904" grpId="0"/>
    </p:bldLst>
  </p:timing>
</p:sld>
</file>

<file path=ppt/theme/theme1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hemistry">
  <a:themeElements>
    <a:clrScheme name="1_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Data\Microsoft\Templates\chemistry.pot</Template>
  <TotalTime>411</TotalTime>
  <Words>382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Comic Sans MS</vt:lpstr>
      <vt:lpstr>Times New Roman</vt:lpstr>
      <vt:lpstr>Wingdings</vt:lpstr>
      <vt:lpstr>Wingdings 3</vt:lpstr>
      <vt:lpstr>chemistry</vt:lpstr>
      <vt:lpstr>1_chemistry</vt:lpstr>
      <vt:lpstr>Equilibrium  and  Le Chatelier’s Principle</vt:lpstr>
      <vt:lpstr>CA Standards</vt:lpstr>
      <vt:lpstr>Chemical Equilibrium</vt:lpstr>
      <vt:lpstr>LeChatelier’s Principle</vt:lpstr>
      <vt:lpstr>Le Chatelier Translated:</vt:lpstr>
      <vt:lpstr>LeChatelier Example #1</vt:lpstr>
      <vt:lpstr>LeChatelier Example #2</vt:lpstr>
      <vt:lpstr>LeChatelier Example #3</vt:lpstr>
      <vt:lpstr>LeChatelier Example #4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Allan</dc:creator>
  <cp:lastModifiedBy>Michelle Stover</cp:lastModifiedBy>
  <cp:revision>133</cp:revision>
  <dcterms:created xsi:type="dcterms:W3CDTF">2001-07-10T23:23:53Z</dcterms:created>
  <dcterms:modified xsi:type="dcterms:W3CDTF">2020-01-06T18:08:32Z</dcterms:modified>
</cp:coreProperties>
</file>