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336" r:id="rId2"/>
    <p:sldId id="270" r:id="rId3"/>
    <p:sldId id="316" r:id="rId4"/>
    <p:sldId id="271" r:id="rId5"/>
    <p:sldId id="272" r:id="rId6"/>
    <p:sldId id="307" r:id="rId7"/>
    <p:sldId id="273" r:id="rId8"/>
    <p:sldId id="303" r:id="rId9"/>
    <p:sldId id="275" r:id="rId10"/>
    <p:sldId id="304" r:id="rId11"/>
    <p:sldId id="276" r:id="rId12"/>
    <p:sldId id="305" r:id="rId13"/>
    <p:sldId id="277" r:id="rId14"/>
    <p:sldId id="308" r:id="rId15"/>
    <p:sldId id="319" r:id="rId16"/>
    <p:sldId id="279" r:id="rId17"/>
    <p:sldId id="280" r:id="rId18"/>
    <p:sldId id="320" r:id="rId19"/>
    <p:sldId id="282" r:id="rId20"/>
    <p:sldId id="283" r:id="rId21"/>
    <p:sldId id="310" r:id="rId22"/>
    <p:sldId id="321" r:id="rId23"/>
    <p:sldId id="312" r:id="rId24"/>
    <p:sldId id="322" r:id="rId25"/>
    <p:sldId id="314" r:id="rId26"/>
    <p:sldId id="315" r:id="rId27"/>
    <p:sldId id="329" r:id="rId28"/>
    <p:sldId id="330" r:id="rId29"/>
    <p:sldId id="331" r:id="rId30"/>
    <p:sldId id="332" r:id="rId31"/>
    <p:sldId id="333" r:id="rId32"/>
    <p:sldId id="334" r:id="rId33"/>
    <p:sldId id="335" r:id="rId3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Watson" initials="SW" lastIdx="9" clrIdx="0"/>
  <p:cmAuthor id="2" name="Barbara Pugliese" initials="BP"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3" autoAdjust="0"/>
    <p:restoredTop sz="94607"/>
  </p:normalViewPr>
  <p:slideViewPr>
    <p:cSldViewPr showGuides="1">
      <p:cViewPr varScale="1">
        <p:scale>
          <a:sx n="106" d="100"/>
          <a:sy n="106" d="100"/>
        </p:scale>
        <p:origin x="17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B1D3A02-3237-4047-A64A-BCE520E42245}" type="slidenum">
              <a:rPr lang="en-US" smtClean="0"/>
              <a:pPr/>
              <a:t>‹#›</a:t>
            </a:fld>
            <a:endParaRPr lang="en-US"/>
          </a:p>
        </p:txBody>
      </p:sp>
    </p:spTree>
    <p:extLst>
      <p:ext uri="{BB962C8B-B14F-4D97-AF65-F5344CB8AC3E}">
        <p14:creationId xmlns:p14="http://schemas.microsoft.com/office/powerpoint/2010/main" val="36704786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468FC8CC-5DAB-4A2F-B8F6-716423C49CAE}" type="slidenum">
              <a:rPr lang="en-US" smtClean="0"/>
              <a:pPr/>
              <a:t>‹#›</a:t>
            </a:fld>
            <a:endParaRPr lang="en-US"/>
          </a:p>
        </p:txBody>
      </p:sp>
    </p:spTree>
    <p:extLst>
      <p:ext uri="{BB962C8B-B14F-4D97-AF65-F5344CB8AC3E}">
        <p14:creationId xmlns:p14="http://schemas.microsoft.com/office/powerpoint/2010/main" val="135586422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B020C-EE78-428C-BFF6-F0EB65354368}"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639529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B28A92C-8DC0-447A-A185-F95D2F7CDBE3}"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15805415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8A92C-8DC0-447A-A185-F95D2F7CDBE3}" type="datetimeFigureOut">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390502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8A92C-8DC0-447A-A185-F95D2F7CDBE3}" type="datetimeFigureOut">
              <a:rPr lang="en-US" smtClean="0"/>
              <a:pPr/>
              <a:t>7/22/20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127022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28A92C-8DC0-447A-A185-F95D2F7CDBE3}"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352254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B28A92C-8DC0-447A-A185-F95D2F7CDBE3}"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17724079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B28A92C-8DC0-447A-A185-F95D2F7CDBE3}" type="datetimeFigureOut">
              <a:rPr lang="en-US" smtClean="0"/>
              <a:pPr/>
              <a:t>7/22/20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275591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B28A92C-8DC0-447A-A185-F95D2F7CDBE3}" type="datetimeFigureOut">
              <a:rPr lang="en-US" smtClean="0"/>
              <a:pPr/>
              <a:t>7/22/20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18021-36DB-4EC6-A5D7-52FC443502AE}"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853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28A92C-8DC0-447A-A185-F95D2F7CDBE3}" type="datetimeFigureOut">
              <a:rPr lang="en-US" smtClean="0"/>
              <a:pPr/>
              <a:t>7/22/20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78952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8A92C-8DC0-447A-A185-F95D2F7CDBE3}" type="datetimeFigureOut">
              <a:rPr lang="en-US" smtClean="0"/>
              <a:pPr/>
              <a:t>7/22/20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355590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B28A92C-8DC0-447A-A185-F95D2F7CDBE3}" type="datetimeFigureOut">
              <a:rPr lang="en-US" smtClean="0"/>
              <a:pPr/>
              <a:t>7/22/20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39548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B28A92C-8DC0-447A-A185-F95D2F7CDBE3}" type="datetimeFigureOut">
              <a:rPr lang="en-US" smtClean="0"/>
              <a:pPr/>
              <a:t>7/22/20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4618021-36DB-4EC6-A5D7-52FC443502AE}" type="slidenum">
              <a:rPr lang="en-US" smtClean="0"/>
              <a:pPr/>
              <a:t>‹#›</a:t>
            </a:fld>
            <a:endParaRPr lang="en-US"/>
          </a:p>
        </p:txBody>
      </p:sp>
    </p:spTree>
    <p:extLst>
      <p:ext uri="{BB962C8B-B14F-4D97-AF65-F5344CB8AC3E}">
        <p14:creationId xmlns:p14="http://schemas.microsoft.com/office/powerpoint/2010/main" val="396864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9B28A92C-8DC0-447A-A185-F95D2F7CDBE3}" type="datetimeFigureOut">
              <a:rPr lang="en-US" smtClean="0"/>
              <a:pPr/>
              <a:t>7/22/20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F4618021-36DB-4EC6-A5D7-52FC443502AE}" type="slidenum">
              <a:rPr lang="en-US" smtClean="0"/>
              <a:pPr/>
              <a:t>‹#›</a:t>
            </a:fld>
            <a:endParaRPr lang="en-US"/>
          </a:p>
        </p:txBody>
      </p:sp>
    </p:spTree>
    <p:extLst>
      <p:ext uri="{BB962C8B-B14F-4D97-AF65-F5344CB8AC3E}">
        <p14:creationId xmlns:p14="http://schemas.microsoft.com/office/powerpoint/2010/main" val="3732935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33400"/>
            <a:ext cx="8915400" cy="3200400"/>
          </a:xfrm>
          <a:prstGeom prst="rect">
            <a:avLst/>
          </a:prstGeom>
        </p:spPr>
      </p:pic>
      <p:sp>
        <p:nvSpPr>
          <p:cNvPr id="11" name="TextBox 10"/>
          <p:cNvSpPr txBox="1"/>
          <p:nvPr/>
        </p:nvSpPr>
        <p:spPr>
          <a:xfrm>
            <a:off x="533400" y="4191000"/>
            <a:ext cx="8382000" cy="1569660"/>
          </a:xfrm>
          <a:prstGeom prst="rect">
            <a:avLst/>
          </a:prstGeom>
          <a:noFill/>
        </p:spPr>
        <p:txBody>
          <a:bodyPr wrap="square" rtlCol="0">
            <a:spAutoFit/>
          </a:bodyPr>
          <a:lstStyle/>
          <a:p>
            <a:r>
              <a:rPr lang="en-US" sz="2400" b="1" dirty="0"/>
              <a:t>                              T = Take Notes</a:t>
            </a:r>
          </a:p>
          <a:p>
            <a:r>
              <a:rPr lang="en-US" sz="2400" b="1" dirty="0"/>
              <a:t>                              I = Interact with your notes</a:t>
            </a:r>
          </a:p>
          <a:p>
            <a:r>
              <a:rPr lang="en-US" sz="2400" b="1" dirty="0"/>
              <a:t>                              P = Practice with plenty of repetition</a:t>
            </a:r>
          </a:p>
          <a:p>
            <a:r>
              <a:rPr lang="en-US" sz="2400" b="1" dirty="0"/>
              <a:t>                              S = Self-test</a:t>
            </a:r>
          </a:p>
        </p:txBody>
      </p:sp>
    </p:spTree>
    <p:extLst>
      <p:ext uri="{BB962C8B-B14F-4D97-AF65-F5344CB8AC3E}">
        <p14:creationId xmlns:p14="http://schemas.microsoft.com/office/powerpoint/2010/main" val="17792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a:t>Solved problem</a:t>
            </a:r>
          </a:p>
        </p:txBody>
      </p:sp>
      <p:graphicFrame>
        <p:nvGraphicFramePr>
          <p:cNvPr id="4" name="Table 3"/>
          <p:cNvGraphicFramePr>
            <a:graphicFrameLocks noGrp="1"/>
          </p:cNvGraphicFramePr>
          <p:nvPr>
            <p:extLst>
              <p:ext uri="{D42A27DB-BD31-4B8C-83A1-F6EECF244321}">
                <p14:modId xmlns:p14="http://schemas.microsoft.com/office/powerpoint/2010/main" val="2828409466"/>
              </p:ext>
            </p:extLst>
          </p:nvPr>
        </p:nvGraphicFramePr>
        <p:xfrm>
          <a:off x="0" y="685800"/>
          <a:ext cx="9144000" cy="822960"/>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p>
                      <a:pPr algn="l"/>
                      <a:r>
                        <a:rPr lang="en-US" sz="2400">
                          <a:effectLst/>
                        </a:rPr>
                        <a:t>Write the balanced reaction that occurs when chlorine gas and solid sodium bromide react.</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830263" y="3543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cs typeface="Arial" charset="0"/>
              </a:rPr>
            </a:br>
            <a:endParaRPr kumimoji="0" lang="en-US" altLang="en-US" sz="1800" b="0" i="0" u="none" strike="noStrike" cap="none" normalizeH="0" baseline="0">
              <a:ln>
                <a:noFill/>
              </a:ln>
              <a:solidFill>
                <a:schemeClr val="tx1"/>
              </a:solidFill>
              <a:effectLst/>
              <a:latin typeface="Arial" charset="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93437078"/>
              </p:ext>
            </p:extLst>
          </p:nvPr>
        </p:nvGraphicFramePr>
        <p:xfrm>
          <a:off x="0" y="1524000"/>
          <a:ext cx="9144001" cy="5230964"/>
        </p:xfrm>
        <a:graphic>
          <a:graphicData uri="http://schemas.openxmlformats.org/drawingml/2006/table">
            <a:tbl>
              <a:tblPr/>
              <a:tblGrid>
                <a:gridCol w="14478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7467601">
                  <a:extLst>
                    <a:ext uri="{9D8B030D-6E8A-4147-A177-3AD203B41FA5}">
                      <a16:colId xmlns:a16="http://schemas.microsoft.com/office/drawing/2014/main" val="20002"/>
                    </a:ext>
                  </a:extLst>
                </a:gridCol>
              </a:tblGrid>
              <a:tr h="102863">
                <a:tc>
                  <a:txBody>
                    <a:bodyPr/>
                    <a:lstStyle/>
                    <a:p>
                      <a:pPr algn="r"/>
                      <a:r>
                        <a:rPr lang="en-US" sz="2000">
                          <a:solidFill>
                            <a:srgbClr val="E37C00"/>
                          </a:solidFill>
                          <a:effectLst/>
                        </a:rPr>
                        <a:t>Relationships</a:t>
                      </a:r>
                    </a:p>
                  </a:txBody>
                  <a:tcPr marL="3674" marR="3674" marT="1837" marB="1837">
                    <a:lnL>
                      <a:noFill/>
                    </a:lnL>
                    <a:lnR>
                      <a:noFill/>
                    </a:lnR>
                    <a:lnT>
                      <a:noFill/>
                    </a:lnT>
                    <a:lnB>
                      <a:noFill/>
                    </a:lnB>
                  </a:tcPr>
                </a:tc>
                <a:tc>
                  <a:txBody>
                    <a:bodyPr/>
                    <a:lstStyle/>
                    <a:p>
                      <a:pPr algn="r"/>
                      <a:endParaRPr lang="en-US" sz="2000">
                        <a:solidFill>
                          <a:srgbClr val="E37C00"/>
                        </a:solidFill>
                        <a:effectLst/>
                      </a:endParaRPr>
                    </a:p>
                  </a:txBody>
                  <a:tcPr marL="3674" marR="3674" marT="1837" marB="1837">
                    <a:lnL>
                      <a:noFill/>
                    </a:lnL>
                    <a:lnR>
                      <a:noFill/>
                    </a:lnR>
                    <a:lnT>
                      <a:noFill/>
                    </a:lnT>
                    <a:lnB>
                      <a:noFill/>
                    </a:lnB>
                  </a:tcPr>
                </a:tc>
                <a:tc>
                  <a:txBody>
                    <a:bodyPr/>
                    <a:lstStyle/>
                    <a:p>
                      <a:pPr algn="l"/>
                      <a:r>
                        <a:rPr lang="en-US" sz="2000">
                          <a:effectLst/>
                        </a:rPr>
                        <a:t>An element and compound react in a single replacement reaction.</a:t>
                      </a:r>
                    </a:p>
                  </a:txBody>
                  <a:tcPr marL="3061" marR="3674" marT="1837" marB="1837">
                    <a:lnL>
                      <a:noFill/>
                    </a:lnL>
                    <a:lnR>
                      <a:noFill/>
                    </a:lnR>
                    <a:lnT>
                      <a:noFill/>
                    </a:lnT>
                    <a:lnB>
                      <a:noFill/>
                    </a:lnB>
                  </a:tcPr>
                </a:tc>
                <a:extLst>
                  <a:ext uri="{0D108BD9-81ED-4DB2-BD59-A6C34878D82A}">
                    <a16:rowId xmlns:a16="http://schemas.microsoft.com/office/drawing/2014/main" val="10000"/>
                  </a:ext>
                </a:extLst>
              </a:tr>
              <a:tr h="4309216">
                <a:tc>
                  <a:txBody>
                    <a:bodyPr/>
                    <a:lstStyle/>
                    <a:p>
                      <a:pPr algn="r"/>
                      <a:r>
                        <a:rPr lang="en-US" sz="2000">
                          <a:solidFill>
                            <a:srgbClr val="E37C00"/>
                          </a:solidFill>
                          <a:effectLst/>
                        </a:rPr>
                        <a:t>Solve</a:t>
                      </a:r>
                    </a:p>
                  </a:txBody>
                  <a:tcPr marL="3674" marR="3674" marT="1837" marB="1837">
                    <a:lnL>
                      <a:noFill/>
                    </a:lnL>
                    <a:lnR>
                      <a:noFill/>
                    </a:lnR>
                    <a:lnT>
                      <a:noFill/>
                    </a:lnT>
                    <a:lnB>
                      <a:noFill/>
                    </a:lnB>
                    <a:solidFill>
                      <a:srgbClr val="FFFFFF"/>
                    </a:solidFill>
                  </a:tcPr>
                </a:tc>
                <a:tc>
                  <a:txBody>
                    <a:bodyPr/>
                    <a:lstStyle/>
                    <a:p>
                      <a:pPr algn="r"/>
                      <a:endParaRPr lang="en-US" sz="2000">
                        <a:solidFill>
                          <a:srgbClr val="E37C00"/>
                        </a:solidFill>
                        <a:effectLst/>
                      </a:endParaRPr>
                    </a:p>
                  </a:txBody>
                  <a:tcPr marL="3674" marR="3674" marT="1837" marB="1837">
                    <a:lnL>
                      <a:noFill/>
                    </a:lnL>
                    <a:lnR>
                      <a:noFill/>
                    </a:lnR>
                    <a:lnT>
                      <a:noFill/>
                    </a:lnT>
                    <a:lnB>
                      <a:noFill/>
                    </a:lnB>
                    <a:solidFill>
                      <a:schemeClr val="bg1"/>
                    </a:solidFill>
                  </a:tcPr>
                </a:tc>
                <a:tc>
                  <a:txBody>
                    <a:bodyPr/>
                    <a:lstStyle/>
                    <a:p>
                      <a:pPr algn="l">
                        <a:buFont typeface="+mj-lt"/>
                        <a:buAutoNum type="arabicPeriod"/>
                      </a:pPr>
                      <a:r>
                        <a:rPr lang="en-US" sz="2000">
                          <a:effectLst/>
                        </a:rPr>
                        <a:t>Translate reactants to formulas.</a:t>
                      </a:r>
                    </a:p>
                    <a:p>
                      <a:pPr marL="742950" lvl="1" indent="-285750" algn="l">
                        <a:buFont typeface="+mj-lt"/>
                        <a:buAutoNum type="arabicPeriod"/>
                      </a:pPr>
                      <a:r>
                        <a:rPr lang="en-US" sz="2000">
                          <a:effectLst/>
                        </a:rPr>
                        <a:t>Apply the diatomic molecule rule to the element chlorine: Cl</a:t>
                      </a:r>
                      <a:r>
                        <a:rPr lang="en-US" sz="2000" baseline="-25000">
                          <a:effectLst/>
                        </a:rPr>
                        <a:t>2</a:t>
                      </a:r>
                      <a:r>
                        <a:rPr lang="en-US" sz="2000">
                          <a:effectLst/>
                        </a:rPr>
                        <a:t>.</a:t>
                      </a:r>
                    </a:p>
                    <a:p>
                      <a:pPr marL="742950" lvl="1" indent="-285750" algn="l">
                        <a:buFont typeface="+mj-lt"/>
                        <a:buAutoNum type="arabicPeriod"/>
                      </a:pPr>
                      <a:r>
                        <a:rPr lang="en-US" sz="2000">
                          <a:effectLst/>
                        </a:rPr>
                        <a:t>Write the formula for sodium bromide.</a:t>
                      </a:r>
                    </a:p>
                    <a:p>
                      <a:pPr marL="1143000" lvl="2" indent="-228600" algn="l">
                        <a:buFont typeface="+mj-lt"/>
                        <a:buAutoNum type="arabicPeriod"/>
                      </a:pPr>
                      <a:r>
                        <a:rPr lang="en-US" sz="2000">
                          <a:effectLst/>
                        </a:rPr>
                        <a:t>Write ions: Sodium = Na</a:t>
                      </a:r>
                      <a:r>
                        <a:rPr lang="en-US" sz="2000" baseline="30000">
                          <a:effectLst/>
                        </a:rPr>
                        <a:t>+</a:t>
                      </a:r>
                      <a:r>
                        <a:rPr lang="en-US" sz="2000">
                          <a:effectLst/>
                        </a:rPr>
                        <a:t> and bromide = Br</a:t>
                      </a:r>
                      <a:r>
                        <a:rPr lang="en-US" sz="2000" baseline="30000">
                          <a:effectLst/>
                        </a:rPr>
                        <a:t>−</a:t>
                      </a:r>
                      <a:endParaRPr lang="en-US" sz="2000">
                        <a:effectLst/>
                      </a:endParaRPr>
                    </a:p>
                    <a:p>
                      <a:pPr marL="1143000" lvl="2" indent="-228600" algn="l">
                        <a:buFont typeface="+mj-lt"/>
                        <a:buAutoNum type="arabicPeriod"/>
                      </a:pPr>
                      <a:r>
                        <a:rPr lang="en-US" sz="2000">
                          <a:effectLst/>
                        </a:rPr>
                        <a:t>Criss-cross charges: Sodium bromide = NaBr</a:t>
                      </a:r>
                    </a:p>
                    <a:p>
                      <a:pPr algn="l">
                        <a:buFont typeface="+mj-lt"/>
                        <a:buAutoNum type="arabicPeriod"/>
                      </a:pPr>
                      <a:r>
                        <a:rPr lang="en-US" sz="2000">
                          <a:effectLst/>
                        </a:rPr>
                        <a:t>Start writing the reaction; include states of matter: Cl</a:t>
                      </a:r>
                      <a:r>
                        <a:rPr lang="en-US" sz="2000" baseline="-25000">
                          <a:effectLst/>
                        </a:rPr>
                        <a:t>2</a:t>
                      </a:r>
                      <a:r>
                        <a:rPr lang="en-US" sz="2000">
                          <a:effectLst/>
                        </a:rPr>
                        <a:t>(g) + NaBr(s) →</a:t>
                      </a:r>
                    </a:p>
                    <a:p>
                      <a:pPr algn="l">
                        <a:buFont typeface="+mj-lt"/>
                        <a:buAutoNum type="arabicPeriod"/>
                      </a:pPr>
                      <a:r>
                        <a:rPr lang="en-US" sz="2000">
                          <a:effectLst/>
                        </a:rPr>
                        <a:t>Determine the products based on chlorine's charge as an ion.</a:t>
                      </a:r>
                    </a:p>
                    <a:p>
                      <a:pPr marL="742950" lvl="1" indent="-285750" algn="l">
                        <a:buFont typeface="+mj-lt"/>
                        <a:buAutoNum type="arabicPeriod"/>
                      </a:pPr>
                      <a:r>
                        <a:rPr lang="en-US" sz="2000">
                          <a:effectLst/>
                        </a:rPr>
                        <a:t>Ignore the diatomic nature of chlorine and write it as an ion: Cl</a:t>
                      </a:r>
                      <a:r>
                        <a:rPr lang="en-US" sz="2000" baseline="30000">
                          <a:effectLst/>
                        </a:rPr>
                        <a:t>−</a:t>
                      </a:r>
                      <a:r>
                        <a:rPr lang="en-US" sz="2000">
                          <a:effectLst/>
                        </a:rPr>
                        <a:t>.</a:t>
                      </a:r>
                    </a:p>
                    <a:p>
                      <a:pPr marL="742950" lvl="1" indent="-285750" algn="l">
                        <a:buFont typeface="+mj-lt"/>
                        <a:buAutoNum type="arabicPeriod"/>
                      </a:pPr>
                      <a:r>
                        <a:rPr lang="en-US" sz="2000">
                          <a:effectLst/>
                        </a:rPr>
                        <a:t>Chlorine is negative so it will replace the negative part of NaBr.</a:t>
                      </a:r>
                    </a:p>
                    <a:p>
                      <a:pPr marL="1143000" lvl="2" indent="-228600" algn="l">
                        <a:buFont typeface="+mj-lt"/>
                        <a:buAutoNum type="arabicPeriod"/>
                      </a:pPr>
                      <a:r>
                        <a:rPr lang="en-US" sz="2000">
                          <a:effectLst/>
                        </a:rPr>
                        <a:t>When Cl replaces Br, Br will be on its own: Br</a:t>
                      </a:r>
                      <a:r>
                        <a:rPr lang="en-US" sz="2000" baseline="-25000">
                          <a:effectLst/>
                        </a:rPr>
                        <a:t>2</a:t>
                      </a:r>
                      <a:r>
                        <a:rPr lang="en-US" sz="2000">
                          <a:effectLst/>
                        </a:rPr>
                        <a:t>.</a:t>
                      </a:r>
                    </a:p>
                    <a:p>
                      <a:pPr marL="1143000" lvl="2" indent="-228600" algn="l">
                        <a:buFont typeface="+mj-lt"/>
                        <a:buAutoNum type="arabicPeriod"/>
                      </a:pPr>
                      <a:r>
                        <a:rPr lang="en-US" sz="2000">
                          <a:effectLst/>
                        </a:rPr>
                        <a:t>Cl</a:t>
                      </a:r>
                      <a:r>
                        <a:rPr lang="en-US" sz="2000" baseline="30000">
                          <a:effectLst/>
                        </a:rPr>
                        <a:t>−</a:t>
                      </a:r>
                      <a:r>
                        <a:rPr lang="en-US" sz="2000">
                          <a:effectLst/>
                        </a:rPr>
                        <a:t> combines with Na</a:t>
                      </a:r>
                      <a:r>
                        <a:rPr lang="en-US" sz="2000" baseline="30000">
                          <a:effectLst/>
                        </a:rPr>
                        <a:t>+</a:t>
                      </a:r>
                      <a:r>
                        <a:rPr lang="en-US" sz="2000">
                          <a:effectLst/>
                        </a:rPr>
                        <a:t>. Write the positive ion first and criss-cross charges to get the compound: NaCl.</a:t>
                      </a:r>
                    </a:p>
                    <a:p>
                      <a:pPr algn="l">
                        <a:buFont typeface="+mj-lt"/>
                        <a:buAutoNum type="arabicPeriod"/>
                      </a:pPr>
                      <a:r>
                        <a:rPr lang="en-US" sz="2000">
                          <a:effectLst/>
                        </a:rPr>
                        <a:t>Write the complete reaction: Cl</a:t>
                      </a:r>
                      <a:r>
                        <a:rPr lang="en-US" sz="2000" baseline="-25000">
                          <a:effectLst/>
                        </a:rPr>
                        <a:t>2</a:t>
                      </a:r>
                      <a:r>
                        <a:rPr lang="en-US" sz="2000">
                          <a:effectLst/>
                        </a:rPr>
                        <a:t>(g) + NaBr(s) → NaCl(s) + Br</a:t>
                      </a:r>
                      <a:r>
                        <a:rPr lang="en-US" sz="2000" baseline="-25000">
                          <a:effectLst/>
                        </a:rPr>
                        <a:t>2</a:t>
                      </a:r>
                      <a:r>
                        <a:rPr lang="en-US" sz="2000">
                          <a:effectLst/>
                        </a:rPr>
                        <a:t>(g).</a:t>
                      </a:r>
                    </a:p>
                    <a:p>
                      <a:pPr algn="l">
                        <a:buFont typeface="+mj-lt"/>
                        <a:buAutoNum type="arabicPeriod"/>
                      </a:pPr>
                      <a:r>
                        <a:rPr lang="en-US" sz="2000">
                          <a:effectLst/>
                        </a:rPr>
                        <a:t>Balance the reaction: Cl</a:t>
                      </a:r>
                      <a:r>
                        <a:rPr lang="en-US" sz="2000" baseline="-25000">
                          <a:effectLst/>
                        </a:rPr>
                        <a:t>2</a:t>
                      </a:r>
                      <a:r>
                        <a:rPr lang="en-US" sz="2000">
                          <a:effectLst/>
                        </a:rPr>
                        <a:t>(g) + 2NaBr(s) → 2NaCl(s) + Br</a:t>
                      </a:r>
                      <a:r>
                        <a:rPr lang="en-US" sz="2000" baseline="-25000">
                          <a:effectLst/>
                        </a:rPr>
                        <a:t>2</a:t>
                      </a:r>
                      <a:r>
                        <a:rPr lang="en-US" sz="2000">
                          <a:effectLst/>
                        </a:rPr>
                        <a:t>(g).</a:t>
                      </a:r>
                    </a:p>
                  </a:txBody>
                  <a:tcPr marL="3061" marR="3674" marT="1837" marB="1837">
                    <a:lnL>
                      <a:noFill/>
                    </a:lnL>
                    <a:lnR>
                      <a:noFill/>
                    </a:lnR>
                    <a:lnT>
                      <a:noFill/>
                    </a:lnT>
                    <a:lnB>
                      <a:noFill/>
                    </a:lnB>
                    <a:solidFill>
                      <a:schemeClr val="bg1"/>
                    </a:solidFill>
                  </a:tcPr>
                </a:tc>
                <a:extLst>
                  <a:ext uri="{0D108BD9-81ED-4DB2-BD59-A6C34878D82A}">
                    <a16:rowId xmlns:a16="http://schemas.microsoft.com/office/drawing/2014/main" val="10001"/>
                  </a:ext>
                </a:extLst>
              </a:tr>
              <a:tr h="113884">
                <a:tc>
                  <a:txBody>
                    <a:bodyPr/>
                    <a:lstStyle/>
                    <a:p>
                      <a:pPr algn="r"/>
                      <a:r>
                        <a:rPr lang="en-US" sz="2000" dirty="0">
                          <a:solidFill>
                            <a:srgbClr val="E37C00"/>
                          </a:solidFill>
                          <a:effectLst/>
                        </a:rPr>
                        <a:t>Answer</a:t>
                      </a:r>
                    </a:p>
                  </a:txBody>
                  <a:tcPr marL="3674" marR="1913" marT="1837" marB="1837">
                    <a:lnL>
                      <a:noFill/>
                    </a:lnL>
                    <a:lnR>
                      <a:noFill/>
                    </a:lnR>
                    <a:lnT>
                      <a:noFill/>
                    </a:lnT>
                    <a:lnB>
                      <a:noFill/>
                    </a:lnB>
                    <a:solidFill>
                      <a:srgbClr val="FBE6CC"/>
                    </a:solidFill>
                  </a:tcPr>
                </a:tc>
                <a:tc>
                  <a:txBody>
                    <a:bodyPr/>
                    <a:lstStyle/>
                    <a:p>
                      <a:pPr algn="r"/>
                      <a:endParaRPr lang="en-US" sz="2000">
                        <a:solidFill>
                          <a:srgbClr val="E37C00"/>
                        </a:solidFill>
                        <a:effectLst/>
                      </a:endParaRPr>
                    </a:p>
                  </a:txBody>
                  <a:tcPr marL="3674" marR="1913" marT="1837" marB="1837" anchor="ctr">
                    <a:lnL>
                      <a:noFill/>
                    </a:lnL>
                    <a:lnR>
                      <a:noFill/>
                    </a:lnR>
                    <a:lnT>
                      <a:noFill/>
                    </a:lnT>
                    <a:lnB>
                      <a:noFill/>
                    </a:lnB>
                    <a:solidFill>
                      <a:schemeClr val="bg1"/>
                    </a:solidFill>
                  </a:tcPr>
                </a:tc>
                <a:tc>
                  <a:txBody>
                    <a:bodyPr/>
                    <a:lstStyle/>
                    <a:p>
                      <a:pPr algn="l"/>
                      <a:r>
                        <a:rPr lang="en-US" sz="2000" dirty="0">
                          <a:effectLst/>
                        </a:rPr>
                        <a:t>The balanced single replacement reaction is:</a:t>
                      </a:r>
                      <a:br>
                        <a:rPr lang="en-US" sz="2000" dirty="0">
                          <a:effectLst/>
                        </a:rPr>
                      </a:br>
                      <a:r>
                        <a:rPr lang="en-US" sz="2000" dirty="0">
                          <a:effectLst/>
                        </a:rPr>
                        <a:t>Cl</a:t>
                      </a:r>
                      <a:r>
                        <a:rPr lang="en-US" sz="2000" baseline="-25000" dirty="0">
                          <a:effectLst/>
                        </a:rPr>
                        <a:t>2</a:t>
                      </a:r>
                      <a:r>
                        <a:rPr lang="en-US" sz="2000" dirty="0">
                          <a:effectLst/>
                        </a:rPr>
                        <a:t>(g) + 2NaBr(s) → 2NaCl(s) + Br</a:t>
                      </a:r>
                      <a:r>
                        <a:rPr lang="en-US" sz="2000" baseline="-25000" dirty="0">
                          <a:effectLst/>
                        </a:rPr>
                        <a:t>2</a:t>
                      </a:r>
                      <a:r>
                        <a:rPr lang="en-US" sz="2000" dirty="0">
                          <a:effectLst/>
                        </a:rPr>
                        <a:t>(g).</a:t>
                      </a:r>
                    </a:p>
                  </a:txBody>
                  <a:tcPr marL="3061" marR="3674" marT="1837" marB="1837" anchor="ctr">
                    <a:lnL>
                      <a:noFill/>
                    </a:lnL>
                    <a:lnR>
                      <a:noFill/>
                    </a:lnR>
                    <a:lnT>
                      <a:noFill/>
                    </a:lnT>
                    <a:lnB>
                      <a:noFill/>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8069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Double replacement reactions</a:t>
            </a:r>
          </a:p>
        </p:txBody>
      </p:sp>
      <p:sp>
        <p:nvSpPr>
          <p:cNvPr id="5" name="Content Placeholder 2"/>
          <p:cNvSpPr txBox="1">
            <a:spLocks/>
          </p:cNvSpPr>
          <p:nvPr/>
        </p:nvSpPr>
        <p:spPr>
          <a:xfrm>
            <a:off x="152400" y="1143000"/>
            <a:ext cx="8991600" cy="990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The general form of a </a:t>
            </a:r>
            <a:r>
              <a:rPr lang="en-US" b="1" dirty="0"/>
              <a:t>double replacement</a:t>
            </a:r>
            <a:r>
              <a:rPr lang="en-US" dirty="0"/>
              <a:t> reaction is shown in the diagram.</a:t>
            </a:r>
          </a:p>
        </p:txBody>
      </p:sp>
      <p:sp>
        <p:nvSpPr>
          <p:cNvPr id="6" name="Content Placeholder 2"/>
          <p:cNvSpPr txBox="1">
            <a:spLocks/>
          </p:cNvSpPr>
          <p:nvPr/>
        </p:nvSpPr>
        <p:spPr>
          <a:xfrm>
            <a:off x="190722" y="4724400"/>
            <a:ext cx="8648478" cy="1524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3000" dirty="0"/>
              <a:t>Double replacement reactions often form a </a:t>
            </a:r>
            <a:r>
              <a:rPr lang="en-US" sz="3000" b="1" dirty="0"/>
              <a:t>precipitate</a:t>
            </a:r>
            <a:r>
              <a:rPr lang="en-US" sz="3000" dirty="0"/>
              <a:t>. A precipitate is a solid that forms when ions from reactants in solution form a compound that is insoluble. </a:t>
            </a:r>
          </a:p>
        </p:txBody>
      </p:sp>
      <p:pic>
        <p:nvPicPr>
          <p:cNvPr id="13314" name="Picture 2"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981199"/>
            <a:ext cx="8839200" cy="2881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79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532582739"/>
              </p:ext>
            </p:extLst>
          </p:nvPr>
        </p:nvGraphicFramePr>
        <p:xfrm>
          <a:off x="0" y="1676400"/>
          <a:ext cx="9144001" cy="5194068"/>
        </p:xfrm>
        <a:graphic>
          <a:graphicData uri="http://schemas.openxmlformats.org/drawingml/2006/table">
            <a:tbl>
              <a:tblPr/>
              <a:tblGrid>
                <a:gridCol w="1447800">
                  <a:extLst>
                    <a:ext uri="{9D8B030D-6E8A-4147-A177-3AD203B41FA5}">
                      <a16:colId xmlns:a16="http://schemas.microsoft.com/office/drawing/2014/main" val="20000"/>
                    </a:ext>
                  </a:extLst>
                </a:gridCol>
                <a:gridCol w="76200">
                  <a:extLst>
                    <a:ext uri="{9D8B030D-6E8A-4147-A177-3AD203B41FA5}">
                      <a16:colId xmlns:a16="http://schemas.microsoft.com/office/drawing/2014/main" val="20001"/>
                    </a:ext>
                  </a:extLst>
                </a:gridCol>
                <a:gridCol w="7620001">
                  <a:extLst>
                    <a:ext uri="{9D8B030D-6E8A-4147-A177-3AD203B41FA5}">
                      <a16:colId xmlns:a16="http://schemas.microsoft.com/office/drawing/2014/main" val="20002"/>
                    </a:ext>
                  </a:extLst>
                </a:gridCol>
              </a:tblGrid>
              <a:tr h="166243">
                <a:tc>
                  <a:txBody>
                    <a:bodyPr/>
                    <a:lstStyle/>
                    <a:p>
                      <a:pPr algn="r"/>
                      <a:r>
                        <a:rPr lang="en-US" sz="2000">
                          <a:solidFill>
                            <a:srgbClr val="E37C00"/>
                          </a:solidFill>
                          <a:effectLst/>
                        </a:rPr>
                        <a:t>Relationships</a:t>
                      </a:r>
                    </a:p>
                  </a:txBody>
                  <a:tcPr marL="4156" marR="4156" marT="2078" marB="2078">
                    <a:lnL>
                      <a:noFill/>
                    </a:lnL>
                    <a:lnR>
                      <a:noFill/>
                    </a:lnR>
                    <a:lnT>
                      <a:noFill/>
                    </a:lnT>
                    <a:lnB>
                      <a:noFill/>
                    </a:lnB>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pPr algn="l"/>
                      <a:r>
                        <a:rPr lang="en-US" sz="2000">
                          <a:effectLst/>
                        </a:rPr>
                        <a:t>Two compounds are reacting; this must be double replacement. </a:t>
                      </a:r>
                    </a:p>
                  </a:txBody>
                  <a:tcPr marL="3463" marR="4156" marT="2078" marB="2078">
                    <a:lnL>
                      <a:noFill/>
                    </a:lnL>
                    <a:lnR>
                      <a:noFill/>
                    </a:lnR>
                    <a:lnT>
                      <a:noFill/>
                    </a:lnT>
                    <a:lnB>
                      <a:noFill/>
                    </a:lnB>
                  </a:tcPr>
                </a:tc>
                <a:extLst>
                  <a:ext uri="{0D108BD9-81ED-4DB2-BD59-A6C34878D82A}">
                    <a16:rowId xmlns:a16="http://schemas.microsoft.com/office/drawing/2014/main" val="10000"/>
                  </a:ext>
                </a:extLst>
              </a:tr>
              <a:tr h="4280755">
                <a:tc>
                  <a:txBody>
                    <a:bodyPr/>
                    <a:lstStyle/>
                    <a:p>
                      <a:pPr algn="r"/>
                      <a:r>
                        <a:rPr lang="en-US" sz="2000" dirty="0">
                          <a:solidFill>
                            <a:srgbClr val="E37C00"/>
                          </a:solidFill>
                          <a:effectLst/>
                        </a:rPr>
                        <a:t>Solve</a:t>
                      </a:r>
                    </a:p>
                  </a:txBody>
                  <a:tcPr marL="4156" marR="4156" marT="2078" marB="2078">
                    <a:lnL>
                      <a:noFill/>
                    </a:lnL>
                    <a:lnR>
                      <a:noFill/>
                    </a:lnR>
                    <a:lnT>
                      <a:noFill/>
                    </a:lnT>
                    <a:lnB>
                      <a:noFill/>
                    </a:lnB>
                    <a:solidFill>
                      <a:srgbClr val="FFFFFF"/>
                    </a:solidFill>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pPr algn="l">
                        <a:buFont typeface="+mj-lt"/>
                        <a:buAutoNum type="arabicPeriod"/>
                      </a:pPr>
                      <a:r>
                        <a:rPr lang="en-US" sz="2000" dirty="0">
                          <a:effectLst/>
                        </a:rPr>
                        <a:t>Write the ions and </a:t>
                      </a:r>
                      <a:r>
                        <a:rPr lang="en-US" sz="2000" dirty="0" err="1">
                          <a:effectLst/>
                        </a:rPr>
                        <a:t>criss-cross</a:t>
                      </a:r>
                      <a:r>
                        <a:rPr lang="en-US" sz="2000" dirty="0">
                          <a:effectLst/>
                        </a:rPr>
                        <a:t> charges to determine reactant formulas:</a:t>
                      </a:r>
                    </a:p>
                    <a:p>
                      <a:pPr marL="800100" lvl="1" indent="-342900" algn="l">
                        <a:buFont typeface="Arial" panose="020B0604020202020204" pitchFamily="34" charset="0"/>
                        <a:buChar char="•"/>
                      </a:pPr>
                      <a:r>
                        <a:rPr lang="en-US" sz="2000" dirty="0">
                          <a:effectLst/>
                        </a:rPr>
                        <a:t>Ions in lead(II) nitrate: Pb</a:t>
                      </a:r>
                      <a:r>
                        <a:rPr lang="en-US" sz="2000" baseline="30000" dirty="0">
                          <a:effectLst/>
                        </a:rPr>
                        <a:t>2+</a:t>
                      </a:r>
                      <a:r>
                        <a:rPr lang="en-US" sz="2000" dirty="0">
                          <a:effectLst/>
                        </a:rPr>
                        <a:t> and NO</a:t>
                      </a:r>
                      <a:r>
                        <a:rPr lang="en-US" sz="2000" baseline="-25000" dirty="0">
                          <a:effectLst/>
                        </a:rPr>
                        <a:t>3</a:t>
                      </a:r>
                      <a:r>
                        <a:rPr lang="en-US" sz="2000" baseline="30000" dirty="0">
                          <a:effectLst/>
                        </a:rPr>
                        <a:t>−</a:t>
                      </a:r>
                      <a:endParaRPr lang="en-US" sz="2000" dirty="0">
                        <a:effectLst/>
                      </a:endParaRPr>
                    </a:p>
                    <a:p>
                      <a:pPr marL="1257300" lvl="2" indent="-342900" algn="l">
                        <a:buFont typeface="Courier New" panose="02070309020205020404" pitchFamily="49" charset="0"/>
                        <a:buChar char="o"/>
                      </a:pPr>
                      <a:r>
                        <a:rPr lang="en-US" sz="2000" dirty="0">
                          <a:effectLst/>
                        </a:rPr>
                        <a:t>Formula after </a:t>
                      </a:r>
                      <a:r>
                        <a:rPr lang="en-US" sz="2000" dirty="0" err="1">
                          <a:effectLst/>
                        </a:rPr>
                        <a:t>criss-cross</a:t>
                      </a:r>
                      <a:r>
                        <a:rPr lang="en-US" sz="2000" dirty="0">
                          <a:effectLst/>
                        </a:rPr>
                        <a:t>: </a:t>
                      </a:r>
                      <a:r>
                        <a:rPr lang="en-US" sz="2000" dirty="0" err="1">
                          <a:effectLst/>
                        </a:rPr>
                        <a:t>Pb</a:t>
                      </a:r>
                      <a:r>
                        <a:rPr lang="en-US" sz="2000" dirty="0">
                          <a:effectLst/>
                        </a:rPr>
                        <a:t>(NO</a:t>
                      </a:r>
                      <a:r>
                        <a:rPr lang="en-US" sz="2000" baseline="-25000" dirty="0">
                          <a:effectLst/>
                        </a:rPr>
                        <a:t>3</a:t>
                      </a:r>
                      <a:r>
                        <a:rPr lang="en-US" sz="2000" dirty="0">
                          <a:effectLst/>
                        </a:rPr>
                        <a:t>)</a:t>
                      </a:r>
                      <a:r>
                        <a:rPr lang="en-US" sz="2000" baseline="-25000" dirty="0">
                          <a:effectLst/>
                        </a:rPr>
                        <a:t>2</a:t>
                      </a:r>
                      <a:endParaRPr lang="en-US" sz="2000" dirty="0">
                        <a:effectLst/>
                      </a:endParaRPr>
                    </a:p>
                    <a:p>
                      <a:pPr marL="800100" lvl="1" indent="-342900" algn="l">
                        <a:buFont typeface="Arial" panose="020B0604020202020204" pitchFamily="34" charset="0"/>
                        <a:buChar char="•"/>
                      </a:pPr>
                      <a:r>
                        <a:rPr lang="en-US" sz="2000" dirty="0">
                          <a:effectLst/>
                        </a:rPr>
                        <a:t>Ions in potassium sulfide: K</a:t>
                      </a:r>
                      <a:r>
                        <a:rPr lang="en-US" sz="2000" baseline="30000" dirty="0">
                          <a:effectLst/>
                        </a:rPr>
                        <a:t>+</a:t>
                      </a:r>
                      <a:r>
                        <a:rPr lang="en-US" sz="2000" dirty="0">
                          <a:effectLst/>
                        </a:rPr>
                        <a:t> and S</a:t>
                      </a:r>
                      <a:r>
                        <a:rPr lang="en-US" sz="2000" baseline="30000" dirty="0">
                          <a:effectLst/>
                        </a:rPr>
                        <a:t>2-</a:t>
                      </a:r>
                    </a:p>
                    <a:p>
                      <a:pPr marL="1257300" lvl="2" indent="-342900" algn="l">
                        <a:buFont typeface="Courier New" panose="02070309020205020404" pitchFamily="49" charset="0"/>
                        <a:buChar char="o"/>
                      </a:pPr>
                      <a:r>
                        <a:rPr lang="en-US" sz="2000" dirty="0">
                          <a:effectLst/>
                        </a:rPr>
                        <a:t>Formula after </a:t>
                      </a:r>
                      <a:r>
                        <a:rPr lang="en-US" sz="2000" dirty="0" err="1">
                          <a:effectLst/>
                        </a:rPr>
                        <a:t>criss-cross</a:t>
                      </a:r>
                      <a:r>
                        <a:rPr lang="en-US" sz="2000" dirty="0">
                          <a:effectLst/>
                        </a:rPr>
                        <a:t>: K</a:t>
                      </a:r>
                      <a:r>
                        <a:rPr lang="en-US" sz="2000" baseline="-25000" dirty="0">
                          <a:effectLst/>
                        </a:rPr>
                        <a:t>2</a:t>
                      </a:r>
                      <a:r>
                        <a:rPr lang="en-US" sz="2000" dirty="0">
                          <a:effectLst/>
                        </a:rPr>
                        <a:t>S</a:t>
                      </a:r>
                    </a:p>
                    <a:p>
                      <a:pPr marL="800100" lvl="1" indent="-342900" algn="l">
                        <a:buFont typeface="Arial" panose="020B0604020202020204" pitchFamily="34" charset="0"/>
                        <a:buChar char="•"/>
                      </a:pPr>
                      <a:r>
                        <a:rPr lang="en-US" sz="2000" dirty="0">
                          <a:effectLst/>
                        </a:rPr>
                        <a:t>Start writing the reaction: </a:t>
                      </a:r>
                      <a:r>
                        <a:rPr lang="en-US" sz="2000" dirty="0" err="1">
                          <a:effectLst/>
                        </a:rPr>
                        <a:t>Pb</a:t>
                      </a:r>
                      <a:r>
                        <a:rPr lang="en-US" sz="2000" dirty="0">
                          <a:effectLst/>
                        </a:rPr>
                        <a:t>(NO</a:t>
                      </a:r>
                      <a:r>
                        <a:rPr lang="en-US" sz="2000" baseline="-25000" dirty="0">
                          <a:effectLst/>
                        </a:rPr>
                        <a:t>3</a:t>
                      </a:r>
                      <a:r>
                        <a:rPr lang="en-US" sz="2000" dirty="0">
                          <a:effectLst/>
                        </a:rPr>
                        <a:t>)</a:t>
                      </a:r>
                      <a:r>
                        <a:rPr lang="en-US" sz="2000" baseline="-25000" dirty="0">
                          <a:effectLst/>
                        </a:rPr>
                        <a:t>2</a:t>
                      </a:r>
                      <a:r>
                        <a:rPr lang="en-US" sz="2000" dirty="0">
                          <a:effectLst/>
                        </a:rPr>
                        <a:t> + K</a:t>
                      </a:r>
                      <a:r>
                        <a:rPr lang="en-US" sz="2000" baseline="-25000" dirty="0">
                          <a:effectLst/>
                        </a:rPr>
                        <a:t>2</a:t>
                      </a:r>
                      <a:r>
                        <a:rPr lang="en-US" sz="2000" dirty="0">
                          <a:effectLst/>
                        </a:rPr>
                        <a:t>S → ? + ?</a:t>
                      </a:r>
                    </a:p>
                    <a:p>
                      <a:pPr marL="800100" lvl="1" indent="-342900" algn="l">
                        <a:buFont typeface="Arial" panose="020B0604020202020204" pitchFamily="34" charset="0"/>
                        <a:buChar char="•"/>
                      </a:pPr>
                      <a:r>
                        <a:rPr lang="en-US" sz="2000" dirty="0">
                          <a:effectLst/>
                        </a:rPr>
                        <a:t>Write new formulas for each cation;  pair it with a new anion.</a:t>
                      </a:r>
                    </a:p>
                    <a:p>
                      <a:pPr marL="1257300" lvl="2" indent="-342900" algn="l">
                        <a:buFont typeface="Arial" panose="020B0604020202020204" pitchFamily="34" charset="0"/>
                        <a:buChar char="•"/>
                      </a:pPr>
                      <a:r>
                        <a:rPr lang="en-US" sz="2000" dirty="0">
                          <a:effectLst/>
                        </a:rPr>
                        <a:t>For lead (II):</a:t>
                      </a:r>
                    </a:p>
                    <a:p>
                      <a:pPr marL="1714500" lvl="3" indent="-342900" algn="l">
                        <a:buFont typeface="Courier New" panose="02070309020205020404" pitchFamily="49" charset="0"/>
                        <a:buChar char="o"/>
                      </a:pPr>
                      <a:r>
                        <a:rPr lang="en-US" sz="2000" dirty="0">
                          <a:effectLst/>
                        </a:rPr>
                        <a:t>Write ions that will combine: Pb</a:t>
                      </a:r>
                      <a:r>
                        <a:rPr lang="en-US" sz="2000" baseline="30000" dirty="0">
                          <a:effectLst/>
                        </a:rPr>
                        <a:t>2+</a:t>
                      </a:r>
                      <a:r>
                        <a:rPr lang="en-US" sz="2000" dirty="0">
                          <a:effectLst/>
                        </a:rPr>
                        <a:t> and S</a:t>
                      </a:r>
                      <a:r>
                        <a:rPr lang="en-US" sz="2000" baseline="30000" dirty="0">
                          <a:effectLst/>
                        </a:rPr>
                        <a:t>2-</a:t>
                      </a:r>
                      <a:endParaRPr lang="en-US" sz="2000" dirty="0">
                        <a:effectLst/>
                      </a:endParaRPr>
                    </a:p>
                    <a:p>
                      <a:pPr marL="1714500" lvl="3" indent="-342900" algn="l">
                        <a:buFont typeface="Courier New" panose="02070309020205020404" pitchFamily="49" charset="0"/>
                        <a:buChar char="o"/>
                      </a:pPr>
                      <a:r>
                        <a:rPr lang="en-US" sz="2000" dirty="0" err="1">
                          <a:effectLst/>
                        </a:rPr>
                        <a:t>Criss</a:t>
                      </a:r>
                      <a:r>
                        <a:rPr lang="en-US" sz="2000" dirty="0">
                          <a:effectLst/>
                        </a:rPr>
                        <a:t>-cross charges; in this case both charges cancel: </a:t>
                      </a:r>
                      <a:r>
                        <a:rPr lang="en-US" sz="2000" dirty="0" err="1">
                          <a:effectLst/>
                        </a:rPr>
                        <a:t>PbS</a:t>
                      </a:r>
                      <a:endParaRPr lang="en-US" sz="2000" dirty="0">
                        <a:effectLst/>
                      </a:endParaRPr>
                    </a:p>
                    <a:p>
                      <a:pPr marL="1257300" lvl="2" indent="-342900" algn="l">
                        <a:buFont typeface="Arial" panose="020B0604020202020204" pitchFamily="34" charset="0"/>
                        <a:buChar char="•"/>
                      </a:pPr>
                      <a:r>
                        <a:rPr lang="en-US" sz="2000" dirty="0">
                          <a:effectLst/>
                        </a:rPr>
                        <a:t>For potassium:</a:t>
                      </a:r>
                    </a:p>
                    <a:p>
                      <a:pPr marL="1714500" lvl="3" indent="-342900" algn="l">
                        <a:buFont typeface="Courier New" panose="02070309020205020404" pitchFamily="49" charset="0"/>
                        <a:buChar char="o"/>
                      </a:pPr>
                      <a:r>
                        <a:rPr lang="en-US" sz="2000" dirty="0">
                          <a:effectLst/>
                        </a:rPr>
                        <a:t>Write ions that will combine: K</a:t>
                      </a:r>
                      <a:r>
                        <a:rPr lang="en-US" sz="2000" baseline="30000" dirty="0">
                          <a:effectLst/>
                        </a:rPr>
                        <a:t>+</a:t>
                      </a:r>
                      <a:r>
                        <a:rPr lang="en-US" sz="2000" dirty="0">
                          <a:effectLst/>
                        </a:rPr>
                        <a:t> and NO</a:t>
                      </a:r>
                      <a:r>
                        <a:rPr lang="en-US" sz="2000" baseline="-25000" dirty="0">
                          <a:effectLst/>
                        </a:rPr>
                        <a:t>3</a:t>
                      </a:r>
                      <a:r>
                        <a:rPr lang="en-US" sz="2000" baseline="30000" dirty="0">
                          <a:effectLst/>
                        </a:rPr>
                        <a:t>−</a:t>
                      </a:r>
                      <a:endParaRPr lang="en-US" sz="2000" dirty="0">
                        <a:effectLst/>
                      </a:endParaRPr>
                    </a:p>
                    <a:p>
                      <a:pPr marL="1714500" lvl="3" indent="-342900" algn="l">
                        <a:buFont typeface="Courier New" panose="02070309020205020404" pitchFamily="49" charset="0"/>
                        <a:buChar char="o"/>
                      </a:pPr>
                      <a:r>
                        <a:rPr lang="en-US" sz="2000" dirty="0" err="1">
                          <a:effectLst/>
                        </a:rPr>
                        <a:t>Criss</a:t>
                      </a:r>
                      <a:r>
                        <a:rPr lang="en-US" sz="2000" dirty="0">
                          <a:effectLst/>
                        </a:rPr>
                        <a:t>-cross charges: KNO</a:t>
                      </a:r>
                      <a:r>
                        <a:rPr lang="en-US" sz="2000" baseline="-25000" dirty="0">
                          <a:effectLst/>
                        </a:rPr>
                        <a:t>3</a:t>
                      </a:r>
                      <a:endParaRPr lang="en-US" sz="2000" dirty="0">
                        <a:effectLst/>
                      </a:endParaRPr>
                    </a:p>
                    <a:p>
                      <a:pPr marL="800100" lvl="1" indent="-342900" algn="l">
                        <a:buFont typeface="Arial" panose="020B0604020202020204" pitchFamily="34" charset="0"/>
                        <a:buChar char="•"/>
                      </a:pPr>
                      <a:r>
                        <a:rPr lang="en-US" sz="2000" dirty="0">
                          <a:effectLst/>
                        </a:rPr>
                        <a:t>Write the reaction: </a:t>
                      </a:r>
                      <a:r>
                        <a:rPr lang="en-US" sz="2000" dirty="0" err="1">
                          <a:effectLst/>
                        </a:rPr>
                        <a:t>Pb</a:t>
                      </a:r>
                      <a:r>
                        <a:rPr lang="en-US" sz="2000" dirty="0">
                          <a:effectLst/>
                        </a:rPr>
                        <a:t>(NO</a:t>
                      </a:r>
                      <a:r>
                        <a:rPr lang="en-US" sz="2000" baseline="-25000" dirty="0">
                          <a:effectLst/>
                        </a:rPr>
                        <a:t>3</a:t>
                      </a:r>
                      <a:r>
                        <a:rPr lang="en-US" sz="2000" dirty="0">
                          <a:effectLst/>
                        </a:rPr>
                        <a:t>)</a:t>
                      </a:r>
                      <a:r>
                        <a:rPr lang="en-US" sz="2000" baseline="-25000" dirty="0">
                          <a:effectLst/>
                        </a:rPr>
                        <a:t>2</a:t>
                      </a:r>
                      <a:r>
                        <a:rPr lang="en-US" sz="2000" dirty="0">
                          <a:effectLst/>
                        </a:rPr>
                        <a:t> + K</a:t>
                      </a:r>
                      <a:r>
                        <a:rPr lang="en-US" sz="2000" baseline="-25000" dirty="0">
                          <a:effectLst/>
                        </a:rPr>
                        <a:t>2</a:t>
                      </a:r>
                      <a:r>
                        <a:rPr lang="en-US" sz="2000" dirty="0">
                          <a:effectLst/>
                        </a:rPr>
                        <a:t>S → </a:t>
                      </a:r>
                      <a:r>
                        <a:rPr lang="en-US" sz="2000" dirty="0" err="1">
                          <a:effectLst/>
                        </a:rPr>
                        <a:t>PbS</a:t>
                      </a:r>
                      <a:r>
                        <a:rPr lang="en-US" sz="2000" dirty="0">
                          <a:effectLst/>
                        </a:rPr>
                        <a:t> + KNO</a:t>
                      </a:r>
                      <a:r>
                        <a:rPr lang="en-US" sz="2000" baseline="-25000" dirty="0">
                          <a:effectLst/>
                        </a:rPr>
                        <a:t>3</a:t>
                      </a:r>
                      <a:endParaRPr lang="en-US" sz="2000" dirty="0">
                        <a:effectLst/>
                      </a:endParaRPr>
                    </a:p>
                    <a:p>
                      <a:pPr marL="800100" lvl="1" indent="-342900" algn="l">
                        <a:buFont typeface="Arial" panose="020B0604020202020204" pitchFamily="34" charset="0"/>
                        <a:buChar char="•"/>
                      </a:pPr>
                      <a:r>
                        <a:rPr lang="en-US" sz="2000" dirty="0">
                          <a:effectLst/>
                        </a:rPr>
                        <a:t>Balance the reaction: </a:t>
                      </a:r>
                      <a:r>
                        <a:rPr lang="en-US" sz="2000" dirty="0" err="1">
                          <a:effectLst/>
                        </a:rPr>
                        <a:t>Pb</a:t>
                      </a:r>
                      <a:r>
                        <a:rPr lang="en-US" sz="2000" dirty="0">
                          <a:effectLst/>
                        </a:rPr>
                        <a:t>(NO</a:t>
                      </a:r>
                      <a:r>
                        <a:rPr lang="en-US" sz="2000" baseline="-25000" dirty="0">
                          <a:effectLst/>
                        </a:rPr>
                        <a:t>3</a:t>
                      </a:r>
                      <a:r>
                        <a:rPr lang="en-US" sz="2000" dirty="0">
                          <a:effectLst/>
                        </a:rPr>
                        <a:t>)</a:t>
                      </a:r>
                      <a:r>
                        <a:rPr lang="en-US" sz="2000" baseline="-25000" dirty="0">
                          <a:effectLst/>
                        </a:rPr>
                        <a:t>2</a:t>
                      </a:r>
                      <a:r>
                        <a:rPr lang="en-US" sz="2000" dirty="0">
                          <a:effectLst/>
                        </a:rPr>
                        <a:t> + K</a:t>
                      </a:r>
                      <a:r>
                        <a:rPr lang="en-US" sz="2000" baseline="-25000" dirty="0">
                          <a:effectLst/>
                        </a:rPr>
                        <a:t>2</a:t>
                      </a:r>
                      <a:r>
                        <a:rPr lang="en-US" sz="2000" dirty="0">
                          <a:effectLst/>
                        </a:rPr>
                        <a:t>S → </a:t>
                      </a:r>
                      <a:r>
                        <a:rPr lang="en-US" sz="2000" dirty="0" err="1">
                          <a:effectLst/>
                        </a:rPr>
                        <a:t>PbS</a:t>
                      </a:r>
                      <a:r>
                        <a:rPr lang="en-US" sz="2000" dirty="0">
                          <a:effectLst/>
                        </a:rPr>
                        <a:t> + 2KNO</a:t>
                      </a:r>
                      <a:r>
                        <a:rPr lang="en-US" sz="2000" baseline="-25000" dirty="0">
                          <a:effectLst/>
                        </a:rPr>
                        <a:t>3</a:t>
                      </a:r>
                      <a:endParaRPr lang="en-US" sz="2000" dirty="0">
                        <a:effectLst/>
                      </a:endParaRPr>
                    </a:p>
                  </a:txBody>
                  <a:tcPr marL="3463" marR="4156" marT="2078" marB="2078">
                    <a:lnL>
                      <a:noFill/>
                    </a:lnL>
                    <a:lnR>
                      <a:noFill/>
                    </a:lnR>
                    <a:lnT>
                      <a:noFill/>
                    </a:lnT>
                    <a:lnB>
                      <a:noFill/>
                    </a:lnB>
                  </a:tcPr>
                </a:tc>
                <a:extLst>
                  <a:ext uri="{0D108BD9-81ED-4DB2-BD59-A6C34878D82A}">
                    <a16:rowId xmlns:a16="http://schemas.microsoft.com/office/drawing/2014/main" val="10001"/>
                  </a:ext>
                </a:extLst>
              </a:tr>
              <a:tr h="78965">
                <a:tc>
                  <a:txBody>
                    <a:bodyPr/>
                    <a:lstStyle/>
                    <a:p>
                      <a:pPr algn="r"/>
                      <a:r>
                        <a:rPr lang="en-US" sz="2000" dirty="0">
                          <a:solidFill>
                            <a:srgbClr val="E37C00"/>
                          </a:solidFill>
                          <a:effectLst/>
                        </a:rPr>
                        <a:t>Answer</a:t>
                      </a:r>
                    </a:p>
                  </a:txBody>
                  <a:tcPr marL="4156" marR="2165" marT="2078" marB="2078" anchor="ctr">
                    <a:lnL>
                      <a:noFill/>
                    </a:lnL>
                    <a:lnR>
                      <a:noFill/>
                    </a:lnR>
                    <a:lnT>
                      <a:noFill/>
                    </a:lnT>
                    <a:lnB>
                      <a:noFill/>
                    </a:lnB>
                    <a:solidFill>
                      <a:srgbClr val="FBE6CC"/>
                    </a:solidFill>
                  </a:tcPr>
                </a:tc>
                <a:tc>
                  <a:txBody>
                    <a:bodyPr/>
                    <a:lstStyle/>
                    <a:p>
                      <a:pPr algn="r"/>
                      <a:endParaRPr lang="en-US" sz="2000" dirty="0">
                        <a:solidFill>
                          <a:srgbClr val="E37C00"/>
                        </a:solidFill>
                        <a:effectLst/>
                      </a:endParaRPr>
                    </a:p>
                  </a:txBody>
                  <a:tcPr marL="4156" marR="2165" marT="2078" marB="2078" anchor="ctr">
                    <a:lnL>
                      <a:noFill/>
                    </a:lnL>
                    <a:lnR>
                      <a:noFill/>
                    </a:lnR>
                    <a:lnT>
                      <a:noFill/>
                    </a:lnT>
                    <a:lnB>
                      <a:noFill/>
                    </a:lnB>
                    <a:solidFill>
                      <a:schemeClr val="bg1"/>
                    </a:solidFill>
                  </a:tcPr>
                </a:tc>
                <a:tc>
                  <a:txBody>
                    <a:bodyPr/>
                    <a:lstStyle/>
                    <a:p>
                      <a:pPr algn="l"/>
                      <a:r>
                        <a:rPr lang="en-US" sz="2000" dirty="0">
                          <a:effectLst/>
                        </a:rPr>
                        <a:t>The balanced reaction is: </a:t>
                      </a:r>
                      <a:r>
                        <a:rPr lang="en-US" sz="2000" dirty="0" err="1">
                          <a:effectLst/>
                        </a:rPr>
                        <a:t>Pb</a:t>
                      </a:r>
                      <a:r>
                        <a:rPr lang="en-US" sz="2000" dirty="0">
                          <a:effectLst/>
                        </a:rPr>
                        <a:t>(NO</a:t>
                      </a:r>
                      <a:r>
                        <a:rPr lang="en-US" sz="2000" baseline="-25000" dirty="0">
                          <a:effectLst/>
                        </a:rPr>
                        <a:t>3</a:t>
                      </a:r>
                      <a:r>
                        <a:rPr lang="en-US" sz="2000" dirty="0">
                          <a:effectLst/>
                        </a:rPr>
                        <a:t>)</a:t>
                      </a:r>
                      <a:r>
                        <a:rPr lang="en-US" sz="2000" baseline="-25000" dirty="0">
                          <a:effectLst/>
                        </a:rPr>
                        <a:t>2</a:t>
                      </a:r>
                      <a:r>
                        <a:rPr lang="en-US" sz="2000" dirty="0">
                          <a:effectLst/>
                        </a:rPr>
                        <a:t> + K</a:t>
                      </a:r>
                      <a:r>
                        <a:rPr lang="en-US" sz="2000" baseline="-25000" dirty="0">
                          <a:effectLst/>
                        </a:rPr>
                        <a:t>2</a:t>
                      </a:r>
                      <a:r>
                        <a:rPr lang="en-US" sz="2000" dirty="0">
                          <a:effectLst/>
                        </a:rPr>
                        <a:t>S → </a:t>
                      </a:r>
                      <a:r>
                        <a:rPr lang="en-US" sz="2000" dirty="0" err="1">
                          <a:effectLst/>
                        </a:rPr>
                        <a:t>PbS</a:t>
                      </a:r>
                      <a:r>
                        <a:rPr lang="en-US" sz="2000" dirty="0">
                          <a:effectLst/>
                        </a:rPr>
                        <a:t> + 2KNO</a:t>
                      </a:r>
                      <a:r>
                        <a:rPr lang="en-US" sz="2000" baseline="-25000" dirty="0">
                          <a:effectLst/>
                        </a:rPr>
                        <a:t>3</a:t>
                      </a:r>
                      <a:endParaRPr lang="en-US" sz="2000" dirty="0">
                        <a:effectLst/>
                      </a:endParaRPr>
                    </a:p>
                  </a:txBody>
                  <a:tcPr marL="3463" marR="4156" marT="2078" marB="2078" anchor="ctr">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a:xfrm>
            <a:off x="457200" y="-152400"/>
            <a:ext cx="8229600" cy="990600"/>
          </a:xfrm>
        </p:spPr>
        <p:txBody>
          <a:bodyPr/>
          <a:lstStyle/>
          <a:p>
            <a:r>
              <a:rPr lang="en-US" dirty="0"/>
              <a:t>Solved problem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8100165"/>
              </p:ext>
            </p:extLst>
          </p:nvPr>
        </p:nvGraphicFramePr>
        <p:xfrm>
          <a:off x="0" y="838200"/>
          <a:ext cx="9144000" cy="822960"/>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p>
                      <a:pPr algn="l"/>
                      <a:r>
                        <a:rPr lang="en-US" sz="2400" dirty="0">
                          <a:effectLst/>
                        </a:rPr>
                        <a:t>Write the balanced equation for the reaction of lead(II) nitrate with potassium sulfide.</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4069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Combustion reactions</a:t>
            </a:r>
          </a:p>
        </p:txBody>
      </p:sp>
      <p:sp>
        <p:nvSpPr>
          <p:cNvPr id="5" name="Content Placeholder 2"/>
          <p:cNvSpPr txBox="1">
            <a:spLocks/>
          </p:cNvSpPr>
          <p:nvPr/>
        </p:nvSpPr>
        <p:spPr>
          <a:xfrm>
            <a:off x="533400" y="1066800"/>
            <a:ext cx="8305800" cy="304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Combustion reactions always involve the oxygen molecule as a reactant.  </a:t>
            </a:r>
          </a:p>
          <a:p>
            <a:r>
              <a:rPr lang="en-US" sz="2800" dirty="0"/>
              <a:t>A </a:t>
            </a:r>
            <a:r>
              <a:rPr lang="en-US" sz="2800" b="1" dirty="0"/>
              <a:t>hydrocarbon</a:t>
            </a:r>
            <a:r>
              <a:rPr lang="en-US" sz="2800" dirty="0"/>
              <a:t> is a molecule that only contains hydrogen and carbon. Methane, propane, and butane. When hydrocarbons are combusted, they always form carbon dioxide and water.</a:t>
            </a:r>
          </a:p>
          <a:p>
            <a:endParaRPr lang="en-US" sz="2800" baseline="-25000" dirty="0"/>
          </a:p>
        </p:txBody>
      </p:sp>
      <p:sp>
        <p:nvSpPr>
          <p:cNvPr id="6" name="Content Placeholder 2"/>
          <p:cNvSpPr txBox="1">
            <a:spLocks/>
          </p:cNvSpPr>
          <p:nvPr/>
        </p:nvSpPr>
        <p:spPr>
          <a:xfrm>
            <a:off x="190722" y="4953000"/>
            <a:ext cx="8991600" cy="1905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3000" dirty="0"/>
          </a:p>
        </p:txBody>
      </p:sp>
      <p:pic>
        <p:nvPicPr>
          <p:cNvPr id="3074" name="Picture 2" descr="Combustion reaction: a substance reacts with oxygen">
            <a:extLst>
              <a:ext uri="{FF2B5EF4-FFF2-40B4-BE49-F238E27FC236}">
                <a16:creationId xmlns:a16="http://schemas.microsoft.com/office/drawing/2014/main" id="{E554B024-7D9E-5A47-ABC0-AC9A1564D3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89" y="4343400"/>
            <a:ext cx="9067800" cy="2359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346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a:t>Solved problem</a:t>
            </a:r>
          </a:p>
        </p:txBody>
      </p:sp>
      <p:graphicFrame>
        <p:nvGraphicFramePr>
          <p:cNvPr id="4" name="Table 3"/>
          <p:cNvGraphicFramePr>
            <a:graphicFrameLocks noGrp="1"/>
          </p:cNvGraphicFramePr>
          <p:nvPr>
            <p:extLst>
              <p:ext uri="{D42A27DB-BD31-4B8C-83A1-F6EECF244321}">
                <p14:modId xmlns:p14="http://schemas.microsoft.com/office/powerpoint/2010/main" val="722286416"/>
              </p:ext>
            </p:extLst>
          </p:nvPr>
        </p:nvGraphicFramePr>
        <p:xfrm>
          <a:off x="0" y="762000"/>
          <a:ext cx="9144000" cy="457200"/>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p>
                      <a:pPr algn="l"/>
                      <a:r>
                        <a:rPr lang="en-US" sz="2400" dirty="0">
                          <a:effectLst/>
                        </a:rPr>
                        <a:t>Write the balanced reaction for the combustion of magnesium metal.</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865188"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cs typeface="Arial" charset="0"/>
              </a:rPr>
            </a:br>
            <a:endParaRPr kumimoji="0" lang="en-US" altLang="en-US" sz="1800" b="0" i="0" u="none" strike="noStrike" cap="none" normalizeH="0" baseline="0">
              <a:ln>
                <a:noFill/>
              </a:ln>
              <a:solidFill>
                <a:schemeClr val="tx1"/>
              </a:solidFill>
              <a:effectLst/>
              <a:latin typeface="Arial" charset="0"/>
              <a:cs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09952024"/>
              </p:ext>
            </p:extLst>
          </p:nvPr>
        </p:nvGraphicFramePr>
        <p:xfrm>
          <a:off x="-1" y="1395453"/>
          <a:ext cx="9144001" cy="5386347"/>
        </p:xfrm>
        <a:graphic>
          <a:graphicData uri="http://schemas.openxmlformats.org/drawingml/2006/table">
            <a:tbl>
              <a:tblPr/>
              <a:tblGrid>
                <a:gridCol w="1447800">
                  <a:extLst>
                    <a:ext uri="{9D8B030D-6E8A-4147-A177-3AD203B41FA5}">
                      <a16:colId xmlns:a16="http://schemas.microsoft.com/office/drawing/2014/main" val="20000"/>
                    </a:ext>
                  </a:extLst>
                </a:gridCol>
                <a:gridCol w="76200">
                  <a:extLst>
                    <a:ext uri="{9D8B030D-6E8A-4147-A177-3AD203B41FA5}">
                      <a16:colId xmlns:a16="http://schemas.microsoft.com/office/drawing/2014/main" val="20001"/>
                    </a:ext>
                  </a:extLst>
                </a:gridCol>
                <a:gridCol w="7620001">
                  <a:extLst>
                    <a:ext uri="{9D8B030D-6E8A-4147-A177-3AD203B41FA5}">
                      <a16:colId xmlns:a16="http://schemas.microsoft.com/office/drawing/2014/main" val="20002"/>
                    </a:ext>
                  </a:extLst>
                </a:gridCol>
              </a:tblGrid>
              <a:tr h="166243">
                <a:tc>
                  <a:txBody>
                    <a:bodyPr/>
                    <a:lstStyle/>
                    <a:p>
                      <a:pPr algn="r"/>
                      <a:r>
                        <a:rPr lang="en-US" sz="2000">
                          <a:solidFill>
                            <a:srgbClr val="E37C00"/>
                          </a:solidFill>
                          <a:effectLst/>
                        </a:rPr>
                        <a:t>Relationships</a:t>
                      </a:r>
                    </a:p>
                  </a:txBody>
                  <a:tcPr marL="4156" marR="4156" marT="2078" marB="2078">
                    <a:lnL>
                      <a:noFill/>
                    </a:lnL>
                    <a:lnR>
                      <a:noFill/>
                    </a:lnR>
                    <a:lnT>
                      <a:noFill/>
                    </a:lnT>
                    <a:lnB>
                      <a:noFill/>
                    </a:lnB>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pPr algn="l"/>
                      <a:r>
                        <a:rPr lang="en-US" sz="2400">
                          <a:effectLst/>
                        </a:rPr>
                        <a:t>In a combustion reaction, the given reactant combines with oxygen to form a product.</a:t>
                      </a:r>
                    </a:p>
                  </a:txBody>
                  <a:tcPr marL="3463" marR="4156" marT="2078" marB="2078">
                    <a:lnL>
                      <a:noFill/>
                    </a:lnL>
                    <a:lnR>
                      <a:noFill/>
                    </a:lnR>
                    <a:lnT>
                      <a:noFill/>
                    </a:lnT>
                    <a:lnB>
                      <a:noFill/>
                    </a:lnB>
                  </a:tcPr>
                </a:tc>
                <a:extLst>
                  <a:ext uri="{0D108BD9-81ED-4DB2-BD59-A6C34878D82A}">
                    <a16:rowId xmlns:a16="http://schemas.microsoft.com/office/drawing/2014/main" val="10000"/>
                  </a:ext>
                </a:extLst>
              </a:tr>
              <a:tr h="4280755">
                <a:tc>
                  <a:txBody>
                    <a:bodyPr/>
                    <a:lstStyle/>
                    <a:p>
                      <a:pPr algn="r"/>
                      <a:r>
                        <a:rPr lang="en-US" sz="2000">
                          <a:solidFill>
                            <a:srgbClr val="E37C00"/>
                          </a:solidFill>
                          <a:effectLst/>
                        </a:rPr>
                        <a:t>Solve</a:t>
                      </a:r>
                    </a:p>
                  </a:txBody>
                  <a:tcPr marL="4156" marR="4156" marT="2078" marB="2078">
                    <a:lnL>
                      <a:noFill/>
                    </a:lnL>
                    <a:lnR>
                      <a:noFill/>
                    </a:lnR>
                    <a:lnT>
                      <a:noFill/>
                    </a:lnT>
                    <a:lnB>
                      <a:noFill/>
                    </a:lnB>
                    <a:solidFill>
                      <a:srgbClr val="FFFFFF"/>
                    </a:solidFill>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pPr algn="l">
                        <a:buFont typeface="+mj-lt"/>
                        <a:buAutoNum type="arabicPeriod"/>
                      </a:pPr>
                      <a:r>
                        <a:rPr lang="en-US" sz="2400" baseline="0">
                          <a:effectLst/>
                        </a:rPr>
                        <a:t> </a:t>
                      </a:r>
                      <a:r>
                        <a:rPr lang="en-US" sz="2400">
                          <a:effectLst/>
                        </a:rPr>
                        <a:t>Write the reactants.</a:t>
                      </a:r>
                    </a:p>
                    <a:p>
                      <a:pPr marL="742950" lvl="1" indent="-285750" algn="l">
                        <a:buFont typeface="Arial"/>
                        <a:buChar char="•"/>
                      </a:pPr>
                      <a:r>
                        <a:rPr lang="en-US" sz="2400">
                          <a:effectLst/>
                        </a:rPr>
                        <a:t>Magnesium does not form a diatomic molecule: Mg</a:t>
                      </a:r>
                    </a:p>
                    <a:p>
                      <a:pPr marL="742950" lvl="1" indent="-285750" algn="l">
                        <a:buFont typeface="Arial"/>
                        <a:buChar char="•"/>
                      </a:pPr>
                      <a:r>
                        <a:rPr lang="en-US" sz="2400">
                          <a:effectLst/>
                        </a:rPr>
                        <a:t>Oxygen forms a diatomic molecule: O</a:t>
                      </a:r>
                      <a:r>
                        <a:rPr lang="en-US" sz="2400" baseline="-25000">
                          <a:effectLst/>
                        </a:rPr>
                        <a:t>2</a:t>
                      </a:r>
                      <a:endParaRPr lang="en-US" sz="2400">
                        <a:effectLst/>
                      </a:endParaRPr>
                    </a:p>
                    <a:p>
                      <a:pPr marL="742950" lvl="1" indent="-285750" algn="l">
                        <a:buFont typeface="Arial"/>
                        <a:buChar char="•"/>
                      </a:pPr>
                      <a:r>
                        <a:rPr lang="en-US" sz="2400">
                          <a:effectLst/>
                        </a:rPr>
                        <a:t>The reactants are: Mg + O</a:t>
                      </a:r>
                      <a:r>
                        <a:rPr lang="en-US" sz="2400" baseline="-25000">
                          <a:effectLst/>
                        </a:rPr>
                        <a:t>2</a:t>
                      </a:r>
                      <a:endParaRPr lang="en-US" sz="2400">
                        <a:effectLst/>
                      </a:endParaRPr>
                    </a:p>
                    <a:p>
                      <a:pPr algn="l">
                        <a:buFont typeface="+mj-lt"/>
                        <a:buAutoNum type="arabicPeriod"/>
                      </a:pPr>
                      <a:r>
                        <a:rPr lang="en-US" sz="2400">
                          <a:effectLst/>
                        </a:rPr>
                        <a:t> Find the charges of the reactants and criss-cross to form a compound.</a:t>
                      </a:r>
                    </a:p>
                    <a:p>
                      <a:pPr marL="742950" lvl="1" indent="-285750" algn="l">
                        <a:buFont typeface="Arial"/>
                        <a:buChar char="•"/>
                      </a:pPr>
                      <a:r>
                        <a:rPr lang="en-US" sz="2400">
                          <a:effectLst/>
                        </a:rPr>
                        <a:t>Magnesium = Mg</a:t>
                      </a:r>
                      <a:r>
                        <a:rPr lang="en-US" sz="2400" baseline="30000">
                          <a:effectLst/>
                        </a:rPr>
                        <a:t>2+</a:t>
                      </a:r>
                      <a:r>
                        <a:rPr lang="en-US" sz="2400">
                          <a:effectLst/>
                        </a:rPr>
                        <a:t> and oxygen = O</a:t>
                      </a:r>
                      <a:r>
                        <a:rPr lang="en-US" sz="2400" baseline="30000">
                          <a:effectLst/>
                        </a:rPr>
                        <a:t>2+</a:t>
                      </a:r>
                      <a:endParaRPr lang="en-US" sz="2400">
                        <a:effectLst/>
                      </a:endParaRPr>
                    </a:p>
                    <a:p>
                      <a:pPr marL="742950" lvl="1" indent="-285750" algn="l">
                        <a:buFont typeface="Arial"/>
                        <a:buChar char="•"/>
                      </a:pPr>
                      <a:r>
                        <a:rPr lang="en-US" sz="2400">
                          <a:effectLst/>
                        </a:rPr>
                        <a:t>Criss-cross charges; in this case the charges cancel: MgO</a:t>
                      </a:r>
                    </a:p>
                    <a:p>
                      <a:pPr algn="l">
                        <a:buFont typeface="+mj-lt"/>
                        <a:buAutoNum type="arabicPeriod"/>
                      </a:pPr>
                      <a:r>
                        <a:rPr lang="en-US" sz="2400">
                          <a:effectLst/>
                        </a:rPr>
                        <a:t> Write the reaction: Mg + O</a:t>
                      </a:r>
                      <a:r>
                        <a:rPr lang="en-US" sz="2400" baseline="-25000">
                          <a:effectLst/>
                        </a:rPr>
                        <a:t>2</a:t>
                      </a:r>
                      <a:r>
                        <a:rPr lang="en-US" sz="2400">
                          <a:effectLst/>
                        </a:rPr>
                        <a:t> → MgO</a:t>
                      </a:r>
                    </a:p>
                    <a:p>
                      <a:pPr algn="l">
                        <a:buFont typeface="+mj-lt"/>
                        <a:buAutoNum type="arabicPeriod"/>
                      </a:pPr>
                      <a:r>
                        <a:rPr lang="en-US" sz="2400">
                          <a:effectLst/>
                        </a:rPr>
                        <a:t> Balance the reaction: 2Mg + O</a:t>
                      </a:r>
                      <a:r>
                        <a:rPr lang="en-US" sz="2400" baseline="-25000">
                          <a:effectLst/>
                        </a:rPr>
                        <a:t>2</a:t>
                      </a:r>
                      <a:r>
                        <a:rPr lang="en-US" sz="2400">
                          <a:effectLst/>
                        </a:rPr>
                        <a:t> → 2MgO</a:t>
                      </a:r>
                    </a:p>
                  </a:txBody>
                  <a:tcPr marL="76200">
                    <a:lnL>
                      <a:noFill/>
                    </a:lnL>
                    <a:lnR>
                      <a:noFill/>
                    </a:lnR>
                    <a:lnT>
                      <a:noFill/>
                    </a:lnT>
                    <a:lnB>
                      <a:noFill/>
                    </a:lnB>
                  </a:tcPr>
                </a:tc>
                <a:extLst>
                  <a:ext uri="{0D108BD9-81ED-4DB2-BD59-A6C34878D82A}">
                    <a16:rowId xmlns:a16="http://schemas.microsoft.com/office/drawing/2014/main" val="10001"/>
                  </a:ext>
                </a:extLst>
              </a:tr>
              <a:tr h="78965">
                <a:tc>
                  <a:txBody>
                    <a:bodyPr/>
                    <a:lstStyle/>
                    <a:p>
                      <a:pPr algn="r"/>
                      <a:r>
                        <a:rPr lang="en-US" sz="2000">
                          <a:solidFill>
                            <a:srgbClr val="E37C00"/>
                          </a:solidFill>
                          <a:effectLst/>
                        </a:rPr>
                        <a:t>Answer</a:t>
                      </a:r>
                    </a:p>
                  </a:txBody>
                  <a:tcPr marL="4156" marR="2165" marT="2078" marB="2078" anchor="ctr">
                    <a:lnL>
                      <a:noFill/>
                    </a:lnL>
                    <a:lnR>
                      <a:noFill/>
                    </a:lnR>
                    <a:lnT>
                      <a:noFill/>
                    </a:lnT>
                    <a:lnB>
                      <a:noFill/>
                    </a:lnB>
                    <a:solidFill>
                      <a:srgbClr val="FBE6CC"/>
                    </a:solidFill>
                  </a:tcPr>
                </a:tc>
                <a:tc>
                  <a:txBody>
                    <a:bodyPr/>
                    <a:lstStyle/>
                    <a:p>
                      <a:pPr algn="r"/>
                      <a:endParaRPr lang="en-US" sz="2000">
                        <a:solidFill>
                          <a:srgbClr val="E37C00"/>
                        </a:solidFill>
                        <a:effectLst/>
                      </a:endParaRPr>
                    </a:p>
                  </a:txBody>
                  <a:tcPr marL="4156" marR="2165" marT="2078" marB="2078" anchor="ctr">
                    <a:lnL>
                      <a:noFill/>
                    </a:lnL>
                    <a:lnR>
                      <a:noFill/>
                    </a:lnR>
                    <a:lnT>
                      <a:noFill/>
                    </a:lnT>
                    <a:lnB>
                      <a:noFill/>
                    </a:lnB>
                    <a:solidFill>
                      <a:schemeClr val="bg1"/>
                    </a:solidFill>
                  </a:tcPr>
                </a:tc>
                <a:tc>
                  <a:txBody>
                    <a:bodyPr/>
                    <a:lstStyle/>
                    <a:p>
                      <a:pPr algn="l"/>
                      <a:r>
                        <a:rPr lang="en-US" sz="2400" b="0" i="0" kern="1200">
                          <a:solidFill>
                            <a:schemeClr val="tx1"/>
                          </a:solidFill>
                          <a:effectLst/>
                          <a:latin typeface="+mn-lt"/>
                          <a:ea typeface="+mn-ea"/>
                          <a:cs typeface="+mn-cs"/>
                        </a:rPr>
                        <a:t>The balanced reaction is: 2Mg + 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2MgO</a:t>
                      </a:r>
                      <a:endParaRPr lang="en-US" sz="2800">
                        <a:effectLst/>
                      </a:endParaRPr>
                    </a:p>
                  </a:txBody>
                  <a:tcPr marL="3463" marR="4156" marT="2078" marB="2078" anchor="ctr">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9988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79463"/>
          </a:xfrm>
        </p:spPr>
        <p:txBody>
          <a:bodyPr/>
          <a:lstStyle/>
          <a:p>
            <a:r>
              <a:rPr lang="en-US" dirty="0"/>
              <a:t>Solved problem</a:t>
            </a:r>
          </a:p>
        </p:txBody>
      </p:sp>
      <p:graphicFrame>
        <p:nvGraphicFramePr>
          <p:cNvPr id="4" name="Table 3"/>
          <p:cNvGraphicFramePr>
            <a:graphicFrameLocks noGrp="1"/>
          </p:cNvGraphicFramePr>
          <p:nvPr>
            <p:extLst>
              <p:ext uri="{D42A27DB-BD31-4B8C-83A1-F6EECF244321}">
                <p14:modId xmlns:p14="http://schemas.microsoft.com/office/powerpoint/2010/main" val="2611559041"/>
              </p:ext>
            </p:extLst>
          </p:nvPr>
        </p:nvGraphicFramePr>
        <p:xfrm>
          <a:off x="0" y="990600"/>
          <a:ext cx="9144000" cy="457200"/>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p>
                      <a:pPr algn="l"/>
                      <a:r>
                        <a:rPr lang="en-US" sz="2400">
                          <a:effectLst/>
                        </a:rPr>
                        <a:t>Write the balanced reaction for the combustion of pentane, C</a:t>
                      </a:r>
                      <a:r>
                        <a:rPr lang="en-US" sz="2400" baseline="-25000">
                          <a:effectLst/>
                        </a:rPr>
                        <a:t>5</a:t>
                      </a:r>
                      <a:r>
                        <a:rPr lang="en-US" sz="2400">
                          <a:effectLst/>
                        </a:rPr>
                        <a:t>H</a:t>
                      </a:r>
                      <a:r>
                        <a:rPr lang="en-US" sz="2400" baseline="-25000">
                          <a:effectLst/>
                        </a:rPr>
                        <a:t>12</a:t>
                      </a:r>
                      <a:r>
                        <a:rPr lang="en-US" sz="2400">
                          <a:effectLst/>
                        </a:rPr>
                        <a:t>.</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865188"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cs typeface="Arial" charset="0"/>
              </a:rPr>
            </a:br>
            <a:endParaRPr kumimoji="0" lang="en-US" altLang="en-US" sz="1800" b="0" i="0" u="none" strike="noStrike" cap="none" normalizeH="0" baseline="0">
              <a:ln>
                <a:noFill/>
              </a:ln>
              <a:solidFill>
                <a:schemeClr val="tx1"/>
              </a:solidFill>
              <a:effectLst/>
              <a:latin typeface="Arial" charset="0"/>
              <a:cs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29345405"/>
              </p:ext>
            </p:extLst>
          </p:nvPr>
        </p:nvGraphicFramePr>
        <p:xfrm>
          <a:off x="-1" y="1635137"/>
          <a:ext cx="9144001" cy="4918063"/>
        </p:xfrm>
        <a:graphic>
          <a:graphicData uri="http://schemas.openxmlformats.org/drawingml/2006/table">
            <a:tbl>
              <a:tblPr/>
              <a:tblGrid>
                <a:gridCol w="1447800">
                  <a:extLst>
                    <a:ext uri="{9D8B030D-6E8A-4147-A177-3AD203B41FA5}">
                      <a16:colId xmlns:a16="http://schemas.microsoft.com/office/drawing/2014/main" val="20000"/>
                    </a:ext>
                  </a:extLst>
                </a:gridCol>
                <a:gridCol w="76200">
                  <a:extLst>
                    <a:ext uri="{9D8B030D-6E8A-4147-A177-3AD203B41FA5}">
                      <a16:colId xmlns:a16="http://schemas.microsoft.com/office/drawing/2014/main" val="20001"/>
                    </a:ext>
                  </a:extLst>
                </a:gridCol>
                <a:gridCol w="7620001">
                  <a:extLst>
                    <a:ext uri="{9D8B030D-6E8A-4147-A177-3AD203B41FA5}">
                      <a16:colId xmlns:a16="http://schemas.microsoft.com/office/drawing/2014/main" val="20002"/>
                    </a:ext>
                  </a:extLst>
                </a:gridCol>
              </a:tblGrid>
              <a:tr h="166243">
                <a:tc>
                  <a:txBody>
                    <a:bodyPr/>
                    <a:lstStyle/>
                    <a:p>
                      <a:pPr algn="r"/>
                      <a:r>
                        <a:rPr lang="en-US" sz="2000">
                          <a:solidFill>
                            <a:srgbClr val="E37C00"/>
                          </a:solidFill>
                          <a:effectLst/>
                        </a:rPr>
                        <a:t>Relationships</a:t>
                      </a:r>
                    </a:p>
                  </a:txBody>
                  <a:tcPr marL="4156" marR="4156" marT="2078" marB="2078">
                    <a:lnL>
                      <a:noFill/>
                    </a:lnL>
                    <a:lnR>
                      <a:noFill/>
                    </a:lnR>
                    <a:lnT>
                      <a:noFill/>
                    </a:lnT>
                    <a:lnB>
                      <a:noFill/>
                    </a:lnB>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pPr algn="l"/>
                      <a:r>
                        <a:rPr lang="en-US" sz="2400" b="0" i="0" kern="1200">
                          <a:solidFill>
                            <a:schemeClr val="tx1"/>
                          </a:solidFill>
                          <a:effectLst/>
                          <a:latin typeface="+mn-lt"/>
                          <a:ea typeface="+mn-ea"/>
                          <a:cs typeface="+mn-cs"/>
                        </a:rPr>
                        <a:t>This is the combustion of a hydrocarbon. The hydrocarbon will react with oxygen, and the products will be carbon dioxide and water.</a:t>
                      </a:r>
                      <a:endParaRPr lang="en-US" sz="3200">
                        <a:effectLst/>
                      </a:endParaRPr>
                    </a:p>
                  </a:txBody>
                  <a:tcPr marL="3463" marR="4156" marT="2078" marB="2078">
                    <a:lnL>
                      <a:noFill/>
                    </a:lnL>
                    <a:lnR>
                      <a:noFill/>
                    </a:lnR>
                    <a:lnT>
                      <a:noFill/>
                    </a:lnT>
                    <a:lnB>
                      <a:noFill/>
                    </a:lnB>
                  </a:tcPr>
                </a:tc>
                <a:extLst>
                  <a:ext uri="{0D108BD9-81ED-4DB2-BD59-A6C34878D82A}">
                    <a16:rowId xmlns:a16="http://schemas.microsoft.com/office/drawing/2014/main" val="10000"/>
                  </a:ext>
                </a:extLst>
              </a:tr>
              <a:tr h="3446711">
                <a:tc>
                  <a:txBody>
                    <a:bodyPr/>
                    <a:lstStyle/>
                    <a:p>
                      <a:pPr algn="r"/>
                      <a:r>
                        <a:rPr lang="en-US" sz="2000">
                          <a:solidFill>
                            <a:srgbClr val="E37C00"/>
                          </a:solidFill>
                          <a:effectLst/>
                        </a:rPr>
                        <a:t>Solve</a:t>
                      </a:r>
                    </a:p>
                  </a:txBody>
                  <a:tcPr marL="4156" marR="4156" marT="2078" marB="2078">
                    <a:lnL>
                      <a:noFill/>
                    </a:lnL>
                    <a:lnR>
                      <a:noFill/>
                    </a:lnR>
                    <a:lnT>
                      <a:noFill/>
                    </a:lnT>
                    <a:lnB>
                      <a:noFill/>
                    </a:lnB>
                    <a:solidFill>
                      <a:srgbClr val="FFFFFF"/>
                    </a:solidFill>
                  </a:tcPr>
                </a:tc>
                <a:tc>
                  <a:txBody>
                    <a:bodyPr/>
                    <a:lstStyle/>
                    <a:p>
                      <a:pPr algn="r"/>
                      <a:endParaRPr lang="en-US" sz="2000">
                        <a:solidFill>
                          <a:srgbClr val="E37C00"/>
                        </a:solidFill>
                        <a:effectLst/>
                      </a:endParaRPr>
                    </a:p>
                  </a:txBody>
                  <a:tcPr marL="4156" marR="4156" marT="2078" marB="2078">
                    <a:lnL>
                      <a:noFill/>
                    </a:lnL>
                    <a:lnR>
                      <a:noFill/>
                    </a:lnR>
                    <a:lnT>
                      <a:noFill/>
                    </a:lnT>
                    <a:lnB>
                      <a:noFill/>
                    </a:lnB>
                    <a:solidFill>
                      <a:schemeClr val="bg1"/>
                    </a:solidFill>
                  </a:tcPr>
                </a:tc>
                <a:tc>
                  <a:txBody>
                    <a:bodyPr/>
                    <a:lstStyle/>
                    <a:p>
                      <a:r>
                        <a:rPr lang="en-US" sz="2400" b="0" i="0" kern="1200">
                          <a:solidFill>
                            <a:schemeClr val="tx1"/>
                          </a:solidFill>
                          <a:effectLst/>
                          <a:latin typeface="+mn-lt"/>
                          <a:ea typeface="+mn-ea"/>
                          <a:cs typeface="+mn-cs"/>
                        </a:rPr>
                        <a:t>1. When a hydrocarbon undergoes combustion, it reacts with oxygen to produce carbon dioxide and water. No criss-crossing is necessary.</a:t>
                      </a:r>
                    </a:p>
                    <a:p>
                      <a:pPr lvl="1"/>
                      <a:r>
                        <a:rPr lang="en-US" sz="2400" b="0" i="0" kern="1200">
                          <a:solidFill>
                            <a:schemeClr val="tx1"/>
                          </a:solidFill>
                          <a:effectLst/>
                          <a:latin typeface="+mn-lt"/>
                          <a:ea typeface="+mn-ea"/>
                          <a:cs typeface="+mn-cs"/>
                        </a:rPr>
                        <a:t>C</a:t>
                      </a:r>
                      <a:r>
                        <a:rPr lang="en-US" sz="2400" b="0" i="0" kern="1200" baseline="-25000">
                          <a:solidFill>
                            <a:schemeClr val="tx1"/>
                          </a:solidFill>
                          <a:effectLst/>
                          <a:latin typeface="+mn-lt"/>
                          <a:ea typeface="+mn-ea"/>
                          <a:cs typeface="+mn-cs"/>
                        </a:rPr>
                        <a:t>5</a:t>
                      </a:r>
                      <a:r>
                        <a:rPr lang="en-US" sz="2400" b="0" i="0" kern="1200">
                          <a:solidFill>
                            <a:schemeClr val="tx1"/>
                          </a:solidFill>
                          <a:effectLst/>
                          <a:latin typeface="+mn-lt"/>
                          <a:ea typeface="+mn-ea"/>
                          <a:cs typeface="+mn-cs"/>
                        </a:rPr>
                        <a:t>H</a:t>
                      </a:r>
                      <a:r>
                        <a:rPr lang="en-US" sz="2400" b="0" i="0" kern="1200" baseline="-25000">
                          <a:solidFill>
                            <a:schemeClr val="tx1"/>
                          </a:solidFill>
                          <a:effectLst/>
                          <a:latin typeface="+mn-lt"/>
                          <a:ea typeface="+mn-ea"/>
                          <a:cs typeface="+mn-cs"/>
                        </a:rPr>
                        <a:t>12</a:t>
                      </a:r>
                      <a:r>
                        <a:rPr lang="en-US" sz="2400" b="0" i="0" kern="1200">
                          <a:solidFill>
                            <a:schemeClr val="tx1"/>
                          </a:solidFill>
                          <a:effectLst/>
                          <a:latin typeface="+mn-lt"/>
                          <a:ea typeface="+mn-ea"/>
                          <a:cs typeface="+mn-cs"/>
                        </a:rPr>
                        <a:t> + 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CO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H</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O</a:t>
                      </a:r>
                    </a:p>
                    <a:p>
                      <a:r>
                        <a:rPr lang="en-US" sz="2400" b="0" i="0" kern="1200">
                          <a:solidFill>
                            <a:schemeClr val="tx1"/>
                          </a:solidFill>
                          <a:effectLst/>
                          <a:latin typeface="+mn-lt"/>
                          <a:ea typeface="+mn-ea"/>
                          <a:cs typeface="+mn-cs"/>
                        </a:rPr>
                        <a:t>2. Balance the reaction:</a:t>
                      </a:r>
                    </a:p>
                    <a:p>
                      <a:pPr lvl="1"/>
                      <a:r>
                        <a:rPr lang="en-US" sz="2400" b="0" i="0" kern="1200">
                          <a:solidFill>
                            <a:schemeClr val="tx1"/>
                          </a:solidFill>
                          <a:effectLst/>
                          <a:latin typeface="+mn-lt"/>
                          <a:ea typeface="+mn-ea"/>
                          <a:cs typeface="+mn-cs"/>
                        </a:rPr>
                        <a:t>Try balancing carbon first, then hydrogen, and balance oxygen last. Keep going back and forth until the reaction is balanced.</a:t>
                      </a:r>
                    </a:p>
                    <a:p>
                      <a:pPr lvl="1"/>
                      <a:r>
                        <a:rPr lang="en-US" sz="2400" b="0" i="0" kern="1200">
                          <a:solidFill>
                            <a:schemeClr val="tx1"/>
                          </a:solidFill>
                          <a:effectLst/>
                          <a:latin typeface="+mn-lt"/>
                          <a:ea typeface="+mn-ea"/>
                          <a:cs typeface="+mn-cs"/>
                        </a:rPr>
                        <a:t>C</a:t>
                      </a:r>
                      <a:r>
                        <a:rPr lang="en-US" sz="2400" b="0" i="0" kern="1200" baseline="-25000">
                          <a:solidFill>
                            <a:schemeClr val="tx1"/>
                          </a:solidFill>
                          <a:effectLst/>
                          <a:latin typeface="+mn-lt"/>
                          <a:ea typeface="+mn-ea"/>
                          <a:cs typeface="+mn-cs"/>
                        </a:rPr>
                        <a:t>5</a:t>
                      </a:r>
                      <a:r>
                        <a:rPr lang="en-US" sz="2400" b="0" i="0" kern="1200">
                          <a:solidFill>
                            <a:schemeClr val="tx1"/>
                          </a:solidFill>
                          <a:effectLst/>
                          <a:latin typeface="+mn-lt"/>
                          <a:ea typeface="+mn-ea"/>
                          <a:cs typeface="+mn-cs"/>
                        </a:rPr>
                        <a:t>H</a:t>
                      </a:r>
                      <a:r>
                        <a:rPr lang="en-US" sz="2400" b="0" i="0" kern="1200" baseline="-25000">
                          <a:solidFill>
                            <a:schemeClr val="tx1"/>
                          </a:solidFill>
                          <a:effectLst/>
                          <a:latin typeface="+mn-lt"/>
                          <a:ea typeface="+mn-ea"/>
                          <a:cs typeface="+mn-cs"/>
                        </a:rPr>
                        <a:t>12</a:t>
                      </a:r>
                      <a:r>
                        <a:rPr lang="en-US" sz="2400" b="0" i="0" kern="1200">
                          <a:solidFill>
                            <a:schemeClr val="tx1"/>
                          </a:solidFill>
                          <a:effectLst/>
                          <a:latin typeface="+mn-lt"/>
                          <a:ea typeface="+mn-ea"/>
                          <a:cs typeface="+mn-cs"/>
                        </a:rPr>
                        <a:t> + 8O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5CO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+ 6H</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O</a:t>
                      </a:r>
                    </a:p>
                  </a:txBody>
                  <a:tcPr marL="76200">
                    <a:lnL>
                      <a:noFill/>
                    </a:lnL>
                    <a:lnR>
                      <a:noFill/>
                    </a:lnR>
                    <a:lnT>
                      <a:noFill/>
                    </a:lnT>
                    <a:lnB>
                      <a:noFill/>
                    </a:lnB>
                  </a:tcPr>
                </a:tc>
                <a:extLst>
                  <a:ext uri="{0D108BD9-81ED-4DB2-BD59-A6C34878D82A}">
                    <a16:rowId xmlns:a16="http://schemas.microsoft.com/office/drawing/2014/main" val="10001"/>
                  </a:ext>
                </a:extLst>
              </a:tr>
              <a:tr h="78965">
                <a:tc>
                  <a:txBody>
                    <a:bodyPr/>
                    <a:lstStyle/>
                    <a:p>
                      <a:pPr algn="r"/>
                      <a:r>
                        <a:rPr lang="en-US" sz="2000">
                          <a:solidFill>
                            <a:srgbClr val="E37C00"/>
                          </a:solidFill>
                          <a:effectLst/>
                        </a:rPr>
                        <a:t>Answer</a:t>
                      </a:r>
                    </a:p>
                  </a:txBody>
                  <a:tcPr marL="4156" marR="2165" marT="2078" marB="2078" anchor="ctr">
                    <a:lnL>
                      <a:noFill/>
                    </a:lnL>
                    <a:lnR>
                      <a:noFill/>
                    </a:lnR>
                    <a:lnT>
                      <a:noFill/>
                    </a:lnT>
                    <a:lnB>
                      <a:noFill/>
                    </a:lnB>
                    <a:solidFill>
                      <a:srgbClr val="FBE6CC"/>
                    </a:solidFill>
                  </a:tcPr>
                </a:tc>
                <a:tc>
                  <a:txBody>
                    <a:bodyPr/>
                    <a:lstStyle/>
                    <a:p>
                      <a:pPr algn="r"/>
                      <a:endParaRPr lang="en-US" sz="2000">
                        <a:solidFill>
                          <a:srgbClr val="E37C00"/>
                        </a:solidFill>
                        <a:effectLst/>
                      </a:endParaRPr>
                    </a:p>
                  </a:txBody>
                  <a:tcPr marL="4156" marR="2165" marT="2078" marB="2078" anchor="ctr">
                    <a:lnL>
                      <a:noFill/>
                    </a:lnL>
                    <a:lnR>
                      <a:noFill/>
                    </a:lnR>
                    <a:lnT>
                      <a:noFill/>
                    </a:lnT>
                    <a:lnB>
                      <a:noFill/>
                    </a:lnB>
                    <a:solidFill>
                      <a:schemeClr val="bg1"/>
                    </a:solidFill>
                  </a:tcPr>
                </a:tc>
                <a:tc>
                  <a:txBody>
                    <a:bodyPr/>
                    <a:lstStyle/>
                    <a:p>
                      <a:pPr algn="l"/>
                      <a:r>
                        <a:rPr lang="en-US" sz="2400" b="0" i="0" kern="1200">
                          <a:solidFill>
                            <a:schemeClr val="tx1"/>
                          </a:solidFill>
                          <a:effectLst/>
                          <a:latin typeface="+mn-lt"/>
                          <a:ea typeface="+mn-ea"/>
                          <a:cs typeface="+mn-cs"/>
                        </a:rPr>
                        <a:t>The balanced reaction is: C</a:t>
                      </a:r>
                      <a:r>
                        <a:rPr lang="en-US" sz="2400" b="0" i="0" kern="1200" baseline="-25000">
                          <a:solidFill>
                            <a:schemeClr val="tx1"/>
                          </a:solidFill>
                          <a:effectLst/>
                          <a:latin typeface="+mn-lt"/>
                          <a:ea typeface="+mn-ea"/>
                          <a:cs typeface="+mn-cs"/>
                        </a:rPr>
                        <a:t>5</a:t>
                      </a:r>
                      <a:r>
                        <a:rPr lang="en-US" sz="2400" b="0" i="0" kern="1200">
                          <a:solidFill>
                            <a:schemeClr val="tx1"/>
                          </a:solidFill>
                          <a:effectLst/>
                          <a:latin typeface="+mn-lt"/>
                          <a:ea typeface="+mn-ea"/>
                          <a:cs typeface="+mn-cs"/>
                        </a:rPr>
                        <a:t>H</a:t>
                      </a:r>
                      <a:r>
                        <a:rPr lang="en-US" sz="2400" b="0" i="0" kern="1200" baseline="-25000">
                          <a:solidFill>
                            <a:schemeClr val="tx1"/>
                          </a:solidFill>
                          <a:effectLst/>
                          <a:latin typeface="+mn-lt"/>
                          <a:ea typeface="+mn-ea"/>
                          <a:cs typeface="+mn-cs"/>
                        </a:rPr>
                        <a:t>12</a:t>
                      </a:r>
                      <a:r>
                        <a:rPr lang="en-US" sz="2400" b="0" i="0" kern="1200">
                          <a:solidFill>
                            <a:schemeClr val="tx1"/>
                          </a:solidFill>
                          <a:effectLst/>
                          <a:latin typeface="+mn-lt"/>
                          <a:ea typeface="+mn-ea"/>
                          <a:cs typeface="+mn-cs"/>
                        </a:rPr>
                        <a:t> + 8O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5CO</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 + 6H</a:t>
                      </a:r>
                      <a:r>
                        <a:rPr lang="en-US" sz="2400" b="0" i="0" kern="1200" baseline="-25000">
                          <a:solidFill>
                            <a:schemeClr val="tx1"/>
                          </a:solidFill>
                          <a:effectLst/>
                          <a:latin typeface="+mn-lt"/>
                          <a:ea typeface="+mn-ea"/>
                          <a:cs typeface="+mn-cs"/>
                        </a:rPr>
                        <a:t>2</a:t>
                      </a:r>
                      <a:r>
                        <a:rPr lang="en-US" sz="2400" b="0" i="0" kern="1200">
                          <a:solidFill>
                            <a:schemeClr val="tx1"/>
                          </a:solidFill>
                          <a:effectLst/>
                          <a:latin typeface="+mn-lt"/>
                          <a:ea typeface="+mn-ea"/>
                          <a:cs typeface="+mn-cs"/>
                        </a:rPr>
                        <a:t>O</a:t>
                      </a:r>
                      <a:endParaRPr lang="en-US" sz="3600">
                        <a:effectLst/>
                      </a:endParaRPr>
                    </a:p>
                  </a:txBody>
                  <a:tcPr marL="3463" marR="4156" marT="2078" marB="2078" anchor="ctr">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5437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a:t>Solving chemical story problems</a:t>
            </a:r>
          </a:p>
        </p:txBody>
      </p:sp>
      <p:sp>
        <p:nvSpPr>
          <p:cNvPr id="3" name="Content Placeholder 2"/>
          <p:cNvSpPr>
            <a:spLocks noGrp="1"/>
          </p:cNvSpPr>
          <p:nvPr>
            <p:ph idx="1"/>
          </p:nvPr>
        </p:nvSpPr>
        <p:spPr>
          <a:xfrm>
            <a:off x="242616" y="990600"/>
            <a:ext cx="8742124" cy="2819400"/>
          </a:xfrm>
        </p:spPr>
        <p:txBody>
          <a:bodyPr>
            <a:normAutofit fontScale="92500"/>
          </a:bodyPr>
          <a:lstStyle/>
          <a:p>
            <a:r>
              <a:rPr lang="en-US" sz="2800" dirty="0"/>
              <a:t>Question: 56.0 g of aluminum reacts with excess copper(II) nitrate. How much copper is produced? </a:t>
            </a:r>
          </a:p>
          <a:p>
            <a:r>
              <a:rPr lang="en-US" sz="2800" dirty="0"/>
              <a:t>For the time being let’s ignore the 56.0g and focus on finding the balanced equation. There are helpful key words. It says aluminum reacts with copper(II) nitrate. These substances must be reactants and on the left side of the arrow.</a:t>
            </a:r>
          </a:p>
        </p:txBody>
      </p:sp>
      <p:sp>
        <p:nvSpPr>
          <p:cNvPr id="5" name="Content Placeholder 2"/>
          <p:cNvSpPr txBox="1">
            <a:spLocks/>
          </p:cNvSpPr>
          <p:nvPr/>
        </p:nvSpPr>
        <p:spPr>
          <a:xfrm>
            <a:off x="242616" y="4495798"/>
            <a:ext cx="7924800" cy="12192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The problem goes on to say that copper is produced. Therefore copper is a product and on the right side of the arrow. </a:t>
            </a: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766" y="5777305"/>
            <a:ext cx="8029034" cy="623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descr="Reaction of aluminum with copper(II)nitrate">
            <a:extLst>
              <a:ext uri="{FF2B5EF4-FFF2-40B4-BE49-F238E27FC236}">
                <a16:creationId xmlns:a16="http://schemas.microsoft.com/office/drawing/2014/main" id="{F24860A1-D1B3-4A46-8BA6-6E32BF59BCE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624" r="29355"/>
          <a:stretch/>
        </p:blipFill>
        <p:spPr bwMode="auto">
          <a:xfrm>
            <a:off x="838200" y="3657600"/>
            <a:ext cx="6459777" cy="633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21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Solving chemical story problems -  2</a:t>
            </a:r>
          </a:p>
        </p:txBody>
      </p:sp>
      <p:sp>
        <p:nvSpPr>
          <p:cNvPr id="3" name="Content Placeholder 2"/>
          <p:cNvSpPr>
            <a:spLocks noGrp="1"/>
          </p:cNvSpPr>
          <p:nvPr>
            <p:ph idx="1"/>
          </p:nvPr>
        </p:nvSpPr>
        <p:spPr>
          <a:xfrm>
            <a:off x="457200" y="990600"/>
            <a:ext cx="8229600" cy="1981200"/>
          </a:xfrm>
        </p:spPr>
        <p:txBody>
          <a:bodyPr>
            <a:normAutofit/>
          </a:bodyPr>
          <a:lstStyle/>
          <a:p>
            <a:r>
              <a:rPr lang="en-US" sz="2800" dirty="0"/>
              <a:t>From the pattern, we can see that it is a single replacement reaction. Therefore, the aluminum and nitrate are like the A and X and should be together in a compound on the right.</a:t>
            </a:r>
          </a:p>
        </p:txBody>
      </p:sp>
      <p:sp>
        <p:nvSpPr>
          <p:cNvPr id="5" name="Content Placeholder 2"/>
          <p:cNvSpPr txBox="1">
            <a:spLocks/>
          </p:cNvSpPr>
          <p:nvPr/>
        </p:nvSpPr>
        <p:spPr>
          <a:xfrm>
            <a:off x="457200" y="4322523"/>
            <a:ext cx="82296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Now that we have the same kinds of atoms on both sides of the equation, the last step is to balance the equation.</a:t>
            </a:r>
          </a:p>
        </p:txBody>
      </p:sp>
      <p:pic>
        <p:nvPicPr>
          <p:cNvPr id="2150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001"/>
          <a:stretch/>
        </p:blipFill>
        <p:spPr bwMode="auto">
          <a:xfrm>
            <a:off x="609600" y="5791200"/>
            <a:ext cx="8048266"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descr="A reaction of aluminum with copper(II)nitrate produces solid copper and aluminum(III)nitrate ">
            <a:extLst>
              <a:ext uri="{FF2B5EF4-FFF2-40B4-BE49-F238E27FC236}">
                <a16:creationId xmlns:a16="http://schemas.microsoft.com/office/drawing/2014/main" id="{054085D7-E514-2548-935B-6D2067F6C9D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388"/>
          <a:stretch/>
        </p:blipFill>
        <p:spPr bwMode="auto">
          <a:xfrm>
            <a:off x="246332" y="2819400"/>
            <a:ext cx="8651335"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467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Solubility and precipitation</a:t>
            </a:r>
          </a:p>
        </p:txBody>
      </p:sp>
      <p:sp>
        <p:nvSpPr>
          <p:cNvPr id="3" name="Content Placeholder 2"/>
          <p:cNvSpPr>
            <a:spLocks noGrp="1"/>
          </p:cNvSpPr>
          <p:nvPr>
            <p:ph idx="1"/>
          </p:nvPr>
        </p:nvSpPr>
        <p:spPr>
          <a:xfrm>
            <a:off x="457200" y="1295400"/>
            <a:ext cx="8229600" cy="4525963"/>
          </a:xfrm>
        </p:spPr>
        <p:txBody>
          <a:bodyPr/>
          <a:lstStyle/>
          <a:p>
            <a:r>
              <a:rPr lang="en-US" dirty="0"/>
              <a:t>If something is able to dissolve, it is </a:t>
            </a:r>
            <a:r>
              <a:rPr lang="en-US" i="1" dirty="0"/>
              <a:t>soluble</a:t>
            </a:r>
          </a:p>
          <a:p>
            <a:r>
              <a:rPr lang="en-US" dirty="0"/>
              <a:t>Some compounds are more soluble in water than others</a:t>
            </a:r>
          </a:p>
        </p:txBody>
      </p:sp>
      <p:pic>
        <p:nvPicPr>
          <p:cNvPr id="6" name="Picture 5">
            <a:extLst>
              <a:ext uri="{FF2B5EF4-FFF2-40B4-BE49-F238E27FC236}">
                <a16:creationId xmlns:a16="http://schemas.microsoft.com/office/drawing/2014/main" id="{4CC2248F-0CD8-4E6B-A0C2-D4CE687BD676}"/>
              </a:ext>
            </a:extLst>
          </p:cNvPr>
          <p:cNvPicPr>
            <a:picLocks noChangeAspect="1"/>
          </p:cNvPicPr>
          <p:nvPr/>
        </p:nvPicPr>
        <p:blipFill>
          <a:blip r:embed="rId2"/>
          <a:stretch>
            <a:fillRect/>
          </a:stretch>
        </p:blipFill>
        <p:spPr>
          <a:xfrm>
            <a:off x="219075" y="3048000"/>
            <a:ext cx="8705850" cy="3724275"/>
          </a:xfrm>
          <a:prstGeom prst="rect">
            <a:avLst/>
          </a:prstGeom>
        </p:spPr>
      </p:pic>
    </p:spTree>
    <p:extLst>
      <p:ext uri="{BB962C8B-B14F-4D97-AF65-F5344CB8AC3E}">
        <p14:creationId xmlns:p14="http://schemas.microsoft.com/office/powerpoint/2010/main" val="294936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Precipitation reaction</a:t>
            </a:r>
          </a:p>
        </p:txBody>
      </p:sp>
      <p:sp>
        <p:nvSpPr>
          <p:cNvPr id="4" name="Content Placeholder 3"/>
          <p:cNvSpPr>
            <a:spLocks noGrp="1"/>
          </p:cNvSpPr>
          <p:nvPr>
            <p:ph idx="1"/>
          </p:nvPr>
        </p:nvSpPr>
        <p:spPr>
          <a:xfrm>
            <a:off x="457200" y="5075237"/>
            <a:ext cx="8382000" cy="1249363"/>
          </a:xfrm>
        </p:spPr>
        <p:txBody>
          <a:bodyPr>
            <a:normAutofit/>
          </a:bodyPr>
          <a:lstStyle/>
          <a:p>
            <a:r>
              <a:rPr lang="en-US" dirty="0"/>
              <a:t>The potassium and nitrate ions are called a </a:t>
            </a:r>
            <a:r>
              <a:rPr lang="en-US" b="1" dirty="0"/>
              <a:t>spectator ions</a:t>
            </a:r>
            <a:r>
              <a:rPr lang="en-US" dirty="0"/>
              <a:t> because they do not participate in the reaction.</a:t>
            </a:r>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38400"/>
            <a:ext cx="9045087"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3"/>
          <p:cNvSpPr txBox="1">
            <a:spLocks/>
          </p:cNvSpPr>
          <p:nvPr/>
        </p:nvSpPr>
        <p:spPr>
          <a:xfrm>
            <a:off x="331543" y="1066800"/>
            <a:ext cx="8382000" cy="1249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A </a:t>
            </a:r>
            <a:r>
              <a:rPr lang="en-US" b="1"/>
              <a:t>precipitate</a:t>
            </a:r>
            <a:r>
              <a:rPr lang="en-US"/>
              <a:t> forms when a product of an aqueous reaction is </a:t>
            </a:r>
            <a:r>
              <a:rPr lang="en-US" i="1"/>
              <a:t>insoluble</a:t>
            </a:r>
            <a:r>
              <a:rPr lang="en-US"/>
              <a:t>.</a:t>
            </a:r>
            <a:endParaRPr lang="en-US" dirty="0"/>
          </a:p>
        </p:txBody>
      </p:sp>
    </p:spTree>
    <p:extLst>
      <p:ext uri="{BB962C8B-B14F-4D97-AF65-F5344CB8AC3E}">
        <p14:creationId xmlns:p14="http://schemas.microsoft.com/office/powerpoint/2010/main" val="10073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1200150" y="2386744"/>
            <a:ext cx="6743700" cy="1645920"/>
          </a:xfrm>
          <a:solidFill>
            <a:schemeClr val="accent1"/>
          </a:solidFill>
          <a:ln w="190500" cmpd="thinThick">
            <a:solidFill>
              <a:schemeClr val="accent1"/>
            </a:solidFill>
          </a:ln>
        </p:spPr>
        <p:txBody>
          <a:bodyPr>
            <a:normAutofit/>
          </a:bodyPr>
          <a:lstStyle/>
          <a:p>
            <a:r>
              <a:rPr lang="en-US" sz="3000">
                <a:solidFill>
                  <a:srgbClr val="FFFFFF"/>
                </a:solidFill>
              </a:rPr>
              <a:t>Chapter 8</a:t>
            </a:r>
            <a:br>
              <a:rPr lang="en-US" sz="3000">
                <a:solidFill>
                  <a:srgbClr val="FFFFFF"/>
                </a:solidFill>
              </a:rPr>
            </a:br>
            <a:r>
              <a:rPr lang="en-US" sz="3000">
                <a:solidFill>
                  <a:srgbClr val="FFFFFF"/>
                </a:solidFill>
              </a:rPr>
              <a:t>Section 2: Types of Chemical Reactions</a:t>
            </a:r>
          </a:p>
        </p:txBody>
      </p:sp>
      <p:sp>
        <p:nvSpPr>
          <p:cNvPr id="3" name="Subtitle 2">
            <a:extLst>
              <a:ext uri="{FF2B5EF4-FFF2-40B4-BE49-F238E27FC236}">
                <a16:creationId xmlns:a16="http://schemas.microsoft.com/office/drawing/2014/main" id="{5D0663CB-9C7A-1C48-B74E-EDA6996CC5A6}"/>
              </a:ext>
            </a:extLst>
          </p:cNvPr>
          <p:cNvSpPr>
            <a:spLocks noGrp="1"/>
          </p:cNvSpPr>
          <p:nvPr>
            <p:ph type="subTitle" idx="1"/>
          </p:nvPr>
        </p:nvSpPr>
        <p:spPr>
          <a:xfrm>
            <a:off x="2021395" y="4352544"/>
            <a:ext cx="5101209" cy="1239894"/>
          </a:xfrm>
        </p:spPr>
        <p:txBody>
          <a:bodyPr>
            <a:normAutofit/>
          </a:bodyPr>
          <a:lstStyle/>
          <a:p>
            <a:endParaRPr lang="en-US"/>
          </a:p>
        </p:txBody>
      </p:sp>
    </p:spTree>
    <p:extLst>
      <p:ext uri="{BB962C8B-B14F-4D97-AF65-F5344CB8AC3E}">
        <p14:creationId xmlns:p14="http://schemas.microsoft.com/office/powerpoint/2010/main" val="3595657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33"/>
            <a:ext cx="8229600" cy="914400"/>
          </a:xfrm>
        </p:spPr>
        <p:txBody>
          <a:bodyPr/>
          <a:lstStyle/>
          <a:p>
            <a:r>
              <a:rPr lang="en-US" dirty="0"/>
              <a:t>Solved problem</a:t>
            </a:r>
          </a:p>
        </p:txBody>
      </p:sp>
      <p:graphicFrame>
        <p:nvGraphicFramePr>
          <p:cNvPr id="5" name="Content Placeholder 3"/>
          <p:cNvGraphicFramePr>
            <a:graphicFrameLocks/>
          </p:cNvGraphicFramePr>
          <p:nvPr>
            <p:extLst>
              <p:ext uri="{D42A27DB-BD31-4B8C-83A1-F6EECF244321}">
                <p14:modId xmlns:p14="http://schemas.microsoft.com/office/powerpoint/2010/main" val="2722689327"/>
              </p:ext>
            </p:extLst>
          </p:nvPr>
        </p:nvGraphicFramePr>
        <p:xfrm>
          <a:off x="0" y="990600"/>
          <a:ext cx="9144000" cy="914400"/>
        </p:xfrm>
        <a:graphic>
          <a:graphicData uri="http://schemas.openxmlformats.org/drawingml/2006/table">
            <a:tbl>
              <a:tblPr/>
              <a:tblGrid>
                <a:gridCol w="9144000">
                  <a:extLst>
                    <a:ext uri="{9D8B030D-6E8A-4147-A177-3AD203B41FA5}">
                      <a16:colId xmlns:a16="http://schemas.microsoft.com/office/drawing/2014/main" val="20000"/>
                    </a:ext>
                  </a:extLst>
                </a:gridCol>
              </a:tblGrid>
              <a:tr h="914400">
                <a:tc>
                  <a:txBody>
                    <a:bodyPr/>
                    <a:lstStyle/>
                    <a:p>
                      <a:r>
                        <a:rPr lang="en-US" sz="2400" b="0" i="0" kern="1200" dirty="0">
                          <a:solidFill>
                            <a:schemeClr val="tx1"/>
                          </a:solidFill>
                          <a:effectLst/>
                          <a:latin typeface="+mn-lt"/>
                          <a:ea typeface="+mn-ea"/>
                          <a:cs typeface="+mn-cs"/>
                        </a:rPr>
                        <a:t>Write the balanced equation for the reaction between magnesium chloride and sodium carbonate solutions. Include compound states.</a:t>
                      </a:r>
                      <a:endParaRPr lang="en-US" sz="3600" dirty="0"/>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2434358"/>
              </p:ext>
            </p:extLst>
          </p:nvPr>
        </p:nvGraphicFramePr>
        <p:xfrm>
          <a:off x="0" y="1941492"/>
          <a:ext cx="9144000" cy="4910280"/>
        </p:xfrm>
        <a:graphic>
          <a:graphicData uri="http://schemas.openxmlformats.org/drawingml/2006/table">
            <a:tbl>
              <a:tblPr/>
              <a:tblGrid>
                <a:gridCol w="18288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642084">
                <a:tc>
                  <a:txBody>
                    <a:bodyPr/>
                    <a:lstStyle/>
                    <a:p>
                      <a:pPr algn="r"/>
                      <a:r>
                        <a:rPr lang="en-US" sz="2400" dirty="0">
                          <a:solidFill>
                            <a:srgbClr val="E37C00"/>
                          </a:solidFill>
                          <a:effectLst/>
                        </a:rPr>
                        <a:t>Relationships</a:t>
                      </a:r>
                    </a:p>
                  </a:txBody>
                  <a:tcPr marL="74196" marR="74196" marT="37098" marB="37098">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tx1"/>
                          </a:solidFill>
                          <a:effectLst/>
                          <a:latin typeface="+mn-lt"/>
                          <a:ea typeface="+mn-ea"/>
                          <a:cs typeface="+mn-cs"/>
                        </a:rPr>
                        <a:t>Double replacement reactions occur between 2 compounds</a:t>
                      </a:r>
                      <a:endParaRPr lang="en-US" sz="3200" dirty="0">
                        <a:effectLst/>
                      </a:endParaRPr>
                    </a:p>
                  </a:txBody>
                  <a:tcPr marL="61830" marR="74196" marT="37098" marB="37098" anchor="ctr">
                    <a:lnL>
                      <a:noFill/>
                    </a:lnL>
                    <a:lnR>
                      <a:noFill/>
                    </a:lnR>
                    <a:lnT>
                      <a:noFill/>
                    </a:lnT>
                    <a:lnB>
                      <a:noFill/>
                    </a:lnB>
                  </a:tcPr>
                </a:tc>
                <a:extLst>
                  <a:ext uri="{0D108BD9-81ED-4DB2-BD59-A6C34878D82A}">
                    <a16:rowId xmlns:a16="http://schemas.microsoft.com/office/drawing/2014/main" val="10000"/>
                  </a:ext>
                </a:extLst>
              </a:tr>
              <a:tr h="826968">
                <a:tc>
                  <a:txBody>
                    <a:bodyPr/>
                    <a:lstStyle/>
                    <a:p>
                      <a:pPr algn="r"/>
                      <a:r>
                        <a:rPr lang="en-US" sz="2400" dirty="0">
                          <a:solidFill>
                            <a:srgbClr val="E37C00"/>
                          </a:solidFill>
                          <a:effectLst/>
                        </a:rPr>
                        <a:t>Solve </a:t>
                      </a:r>
                    </a:p>
                  </a:txBody>
                  <a:tcPr marL="74196" marR="74196" marT="37098" marB="37098">
                    <a:lnL>
                      <a:noFill/>
                    </a:lnL>
                    <a:lnR>
                      <a:noFill/>
                    </a:lnR>
                    <a:lnT>
                      <a:noFill/>
                    </a:lnT>
                    <a:lnB>
                      <a:noFill/>
                    </a:lnB>
                    <a:solidFill>
                      <a:srgbClr val="FFFFFF"/>
                    </a:solidFill>
                  </a:tcPr>
                </a:tc>
                <a:tc>
                  <a:txBody>
                    <a:bodyPr/>
                    <a:lstStyle/>
                    <a:p>
                      <a:pPr marL="285750" indent="-285750">
                        <a:buFont typeface="Arial" panose="020B0604020202020204" pitchFamily="34" charset="0"/>
                        <a:buChar char="•"/>
                      </a:pPr>
                      <a:r>
                        <a:rPr lang="en-US" sz="2400" b="0" i="0" kern="1200" dirty="0">
                          <a:solidFill>
                            <a:schemeClr val="tx1"/>
                          </a:solidFill>
                          <a:effectLst/>
                          <a:latin typeface="+mn-lt"/>
                          <a:ea typeface="+mn-ea"/>
                          <a:cs typeface="+mn-cs"/>
                        </a:rPr>
                        <a:t>Write ions for all reactants: Mg</a:t>
                      </a:r>
                      <a:r>
                        <a:rPr lang="en-US" sz="2400" b="0" i="0" kern="1200" baseline="30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 Cl</a:t>
                      </a:r>
                      <a:r>
                        <a:rPr lang="en-US" sz="2400" b="0" i="0" kern="1200" baseline="30000" dirty="0">
                          <a:solidFill>
                            <a:schemeClr val="tx1"/>
                          </a:solidFill>
                          <a:effectLst/>
                          <a:latin typeface="+mn-lt"/>
                          <a:ea typeface="+mn-ea"/>
                          <a:cs typeface="+mn-cs"/>
                        </a:rPr>
                        <a:t>−</a:t>
                      </a:r>
                      <a:r>
                        <a:rPr lang="en-US" sz="2400" b="0" i="0" kern="1200" dirty="0">
                          <a:solidFill>
                            <a:schemeClr val="tx1"/>
                          </a:solidFill>
                          <a:effectLst/>
                          <a:latin typeface="+mn-lt"/>
                          <a:ea typeface="+mn-ea"/>
                          <a:cs typeface="+mn-cs"/>
                        </a:rPr>
                        <a:t> Na</a:t>
                      </a:r>
                      <a:r>
                        <a:rPr lang="en-US" sz="2400" b="0" i="0" kern="1200" baseline="30000" dirty="0">
                          <a:solidFill>
                            <a:schemeClr val="tx1"/>
                          </a:solidFill>
                          <a:effectLst/>
                          <a:latin typeface="+mn-lt"/>
                          <a:ea typeface="+mn-ea"/>
                          <a:cs typeface="+mn-cs"/>
                        </a:rPr>
                        <a:t>+</a:t>
                      </a:r>
                      <a:r>
                        <a:rPr lang="en-US" sz="2400" b="0" i="0" kern="1200" dirty="0">
                          <a:solidFill>
                            <a:schemeClr val="tx1"/>
                          </a:solidFill>
                          <a:effectLst/>
                          <a:latin typeface="+mn-lt"/>
                          <a:ea typeface="+mn-ea"/>
                          <a:cs typeface="+mn-cs"/>
                        </a:rPr>
                        <a:t> CO</a:t>
                      </a:r>
                      <a:r>
                        <a:rPr lang="en-US" sz="2400" b="0" i="0" kern="1200" baseline="-25000" dirty="0">
                          <a:solidFill>
                            <a:schemeClr val="tx1"/>
                          </a:solidFill>
                          <a:effectLst/>
                          <a:latin typeface="+mn-lt"/>
                          <a:ea typeface="+mn-ea"/>
                          <a:cs typeface="+mn-cs"/>
                        </a:rPr>
                        <a:t>3</a:t>
                      </a:r>
                      <a:r>
                        <a:rPr lang="en-US" sz="2400" b="0" i="0" kern="1200" baseline="30000" dirty="0">
                          <a:solidFill>
                            <a:schemeClr val="tx1"/>
                          </a:solidFill>
                          <a:effectLst/>
                          <a:latin typeface="+mn-lt"/>
                          <a:ea typeface="+mn-ea"/>
                          <a:cs typeface="+mn-cs"/>
                        </a:rPr>
                        <a:t>2+</a:t>
                      </a:r>
                      <a:endParaRPr lang="en-US" sz="24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sz="2400" b="0" i="0" kern="1200" dirty="0" err="1">
                          <a:solidFill>
                            <a:schemeClr val="tx1"/>
                          </a:solidFill>
                          <a:effectLst/>
                          <a:latin typeface="+mn-lt"/>
                          <a:ea typeface="+mn-ea"/>
                          <a:cs typeface="+mn-cs"/>
                        </a:rPr>
                        <a:t>Criss</a:t>
                      </a:r>
                      <a:r>
                        <a:rPr lang="en-US" sz="2400" b="0" i="0" kern="1200" dirty="0">
                          <a:solidFill>
                            <a:schemeClr val="tx1"/>
                          </a:solidFill>
                          <a:effectLst/>
                          <a:latin typeface="+mn-lt"/>
                          <a:ea typeface="+mn-ea"/>
                          <a:cs typeface="+mn-cs"/>
                        </a:rPr>
                        <a:t>-cross; switch cations to get products:</a:t>
                      </a:r>
                      <a:br>
                        <a:rPr lang="en-US" sz="2400" b="0" i="0" kern="1200" dirty="0">
                          <a:solidFill>
                            <a:schemeClr val="tx1"/>
                          </a:solidFill>
                          <a:effectLst/>
                          <a:latin typeface="+mn-lt"/>
                          <a:ea typeface="+mn-ea"/>
                          <a:cs typeface="+mn-cs"/>
                        </a:rPr>
                      </a:br>
                      <a:r>
                        <a:rPr lang="en-US" sz="2400" b="0" i="0" kern="1200" dirty="0">
                          <a:solidFill>
                            <a:schemeClr val="tx1"/>
                          </a:solidFill>
                          <a:effectLst/>
                          <a:latin typeface="+mn-lt"/>
                          <a:ea typeface="+mn-ea"/>
                          <a:cs typeface="+mn-cs"/>
                        </a:rPr>
                        <a:t>MgCl</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 + Na</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 + </a:t>
                      </a:r>
                      <a:r>
                        <a:rPr lang="en-US" sz="2400" b="0" i="0" kern="1200" dirty="0" err="1">
                          <a:solidFill>
                            <a:schemeClr val="tx1"/>
                          </a:solidFill>
                          <a:effectLst/>
                          <a:latin typeface="+mn-lt"/>
                          <a:ea typeface="+mn-ea"/>
                          <a:cs typeface="+mn-cs"/>
                        </a:rPr>
                        <a:t>NaCl</a:t>
                      </a:r>
                      <a:endParaRPr lang="en-US" sz="2400" b="0" i="0" kern="1200" dirty="0">
                        <a:solidFill>
                          <a:schemeClr val="tx1"/>
                        </a:solidFill>
                        <a:effectLst/>
                        <a:latin typeface="+mn-lt"/>
                        <a:ea typeface="+mn-ea"/>
                        <a:cs typeface="+mn-cs"/>
                      </a:endParaRPr>
                    </a:p>
                    <a:p>
                      <a:pPr marL="285750" indent="-285750">
                        <a:buFont typeface="Arial" panose="020B0604020202020204" pitchFamily="34" charset="0"/>
                        <a:buChar char="•"/>
                      </a:pPr>
                      <a:r>
                        <a:rPr lang="en-US" sz="2400" b="0" i="0" kern="1200" dirty="0">
                          <a:solidFill>
                            <a:schemeClr val="tx1"/>
                          </a:solidFill>
                          <a:effectLst/>
                          <a:latin typeface="+mn-lt"/>
                          <a:ea typeface="+mn-ea"/>
                          <a:cs typeface="+mn-cs"/>
                        </a:rPr>
                        <a:t>Balance the reaction: MgCl</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 + Na</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 + 2NaCl</a:t>
                      </a:r>
                    </a:p>
                    <a:p>
                      <a:pPr marL="285750" indent="-285750">
                        <a:buFont typeface="Arial" panose="020B0604020202020204" pitchFamily="34" charset="0"/>
                        <a:buChar char="•"/>
                      </a:pPr>
                      <a:r>
                        <a:rPr lang="en-US" sz="2400" b="0" i="0" kern="1200" dirty="0">
                          <a:solidFill>
                            <a:schemeClr val="tx1"/>
                          </a:solidFill>
                          <a:effectLst/>
                          <a:latin typeface="+mn-lt"/>
                          <a:ea typeface="+mn-ea"/>
                          <a:cs typeface="+mn-cs"/>
                        </a:rPr>
                        <a:t>According to solubility rules, everything except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 is soluble. </a:t>
                      </a:r>
                      <a:br>
                        <a:rPr lang="en-US" sz="2400" b="0" i="0" kern="1200" dirty="0">
                          <a:solidFill>
                            <a:schemeClr val="tx1"/>
                          </a:solidFill>
                          <a:effectLst/>
                          <a:latin typeface="+mn-lt"/>
                          <a:ea typeface="+mn-ea"/>
                          <a:cs typeface="+mn-cs"/>
                        </a:rPr>
                      </a:br>
                      <a:r>
                        <a:rPr lang="en-US" sz="2400" b="0" i="0" kern="1200" dirty="0">
                          <a:solidFill>
                            <a:schemeClr val="tx1"/>
                          </a:solidFill>
                          <a:effectLst/>
                          <a:latin typeface="+mn-lt"/>
                          <a:ea typeface="+mn-ea"/>
                          <a:cs typeface="+mn-cs"/>
                        </a:rPr>
                        <a:t>MgCl</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Na</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(s) + 2NaCl(</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a:t>
                      </a:r>
                    </a:p>
                  </a:txBody>
                  <a:tcPr marL="61830" marR="74196" marT="37098" marB="37098" anchor="ctr">
                    <a:lnL>
                      <a:noFill/>
                    </a:lnL>
                    <a:lnR>
                      <a:noFill/>
                    </a:lnR>
                    <a:lnT>
                      <a:noFill/>
                    </a:lnT>
                    <a:lnB>
                      <a:noFill/>
                    </a:lnB>
                  </a:tcPr>
                </a:tc>
                <a:extLst>
                  <a:ext uri="{0D108BD9-81ED-4DB2-BD59-A6C34878D82A}">
                    <a16:rowId xmlns:a16="http://schemas.microsoft.com/office/drawing/2014/main" val="10001"/>
                  </a:ext>
                </a:extLst>
              </a:tr>
              <a:tr h="738528">
                <a:tc>
                  <a:txBody>
                    <a:bodyPr/>
                    <a:lstStyle/>
                    <a:p>
                      <a:pPr algn="r"/>
                      <a:r>
                        <a:rPr lang="en-US" sz="2400" dirty="0">
                          <a:solidFill>
                            <a:srgbClr val="E37C00"/>
                          </a:solidFill>
                          <a:effectLst/>
                        </a:rPr>
                        <a:t>Answer</a:t>
                      </a:r>
                    </a:p>
                  </a:txBody>
                  <a:tcPr marL="74196" marR="38644" marT="37098" marB="37098" anchor="ctr">
                    <a:lnL>
                      <a:noFill/>
                    </a:lnL>
                    <a:lnR>
                      <a:noFill/>
                    </a:lnR>
                    <a:lnT>
                      <a:noFill/>
                    </a:lnT>
                    <a:lnB>
                      <a:noFill/>
                    </a:lnB>
                    <a:solidFill>
                      <a:srgbClr val="FBE6CC"/>
                    </a:solidFill>
                  </a:tcPr>
                </a:tc>
                <a:tc>
                  <a:txBody>
                    <a:bodyPr/>
                    <a:lstStyle/>
                    <a:p>
                      <a:pPr algn="l"/>
                      <a:r>
                        <a:rPr lang="en-US" sz="2400" b="0" i="0" kern="1200" dirty="0">
                          <a:solidFill>
                            <a:schemeClr val="tx1"/>
                          </a:solidFill>
                          <a:effectLst/>
                          <a:latin typeface="+mn-lt"/>
                          <a:ea typeface="+mn-ea"/>
                          <a:cs typeface="+mn-cs"/>
                        </a:rPr>
                        <a:t>MgCl</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Na</a:t>
                      </a:r>
                      <a:r>
                        <a:rPr lang="en-US" sz="2400" b="0" i="0" kern="1200" baseline="-25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(s) + 2NaCl(</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a:t>
                      </a:r>
                      <a:endParaRPr lang="en-US" sz="3200" dirty="0">
                        <a:effectLst/>
                      </a:endParaRPr>
                    </a:p>
                  </a:txBody>
                  <a:tcPr marL="61830" marR="74196" marT="37098" marB="37098" anchor="ctr">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75980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918"/>
            <a:ext cx="5937755" cy="1188720"/>
          </a:xfrm>
        </p:spPr>
        <p:txBody>
          <a:bodyPr/>
          <a:lstStyle/>
          <a:p>
            <a:r>
              <a:rPr lang="en-US" dirty="0"/>
              <a:t>Softening water using precipitation</a:t>
            </a:r>
          </a:p>
        </p:txBody>
      </p:sp>
      <p:sp>
        <p:nvSpPr>
          <p:cNvPr id="3" name="Content Placeholder 2"/>
          <p:cNvSpPr>
            <a:spLocks noGrp="1"/>
          </p:cNvSpPr>
          <p:nvPr>
            <p:ph idx="1"/>
          </p:nvPr>
        </p:nvSpPr>
        <p:spPr>
          <a:xfrm>
            <a:off x="457200" y="1600201"/>
            <a:ext cx="8229600" cy="1295400"/>
          </a:xfrm>
        </p:spPr>
        <p:txBody>
          <a:bodyPr/>
          <a:lstStyle/>
          <a:p>
            <a:r>
              <a:rPr lang="en-US" dirty="0"/>
              <a:t>The process of “watering softening” uses substances that precipitate dissolved minerals.</a:t>
            </a:r>
          </a:p>
          <a:p>
            <a:pPr marL="0" indent="0">
              <a:buNone/>
            </a:pPr>
            <a:endParaRPr lang="en-US" dirty="0"/>
          </a:p>
        </p:txBody>
      </p:sp>
      <p:pic>
        <p:nvPicPr>
          <p:cNvPr id="6146" name="Picture 2" descr="Precipitation of ions in hard water">
            <a:extLst>
              <a:ext uri="{FF2B5EF4-FFF2-40B4-BE49-F238E27FC236}">
                <a16:creationId xmlns:a16="http://schemas.microsoft.com/office/drawing/2014/main" id="{C8C26CD4-81EA-F14C-AD17-CDD4F8CAFAF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4" y="3078164"/>
            <a:ext cx="9144000" cy="281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521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Solved problem</a:t>
            </a:r>
          </a:p>
        </p:txBody>
      </p:sp>
      <p:graphicFrame>
        <p:nvGraphicFramePr>
          <p:cNvPr id="5" name="Content Placeholder 3"/>
          <p:cNvGraphicFramePr>
            <a:graphicFrameLocks/>
          </p:cNvGraphicFramePr>
          <p:nvPr>
            <p:extLst>
              <p:ext uri="{D42A27DB-BD31-4B8C-83A1-F6EECF244321}">
                <p14:modId xmlns:p14="http://schemas.microsoft.com/office/powerpoint/2010/main" val="2839633992"/>
              </p:ext>
            </p:extLst>
          </p:nvPr>
        </p:nvGraphicFramePr>
        <p:xfrm>
          <a:off x="0" y="762000"/>
          <a:ext cx="9144000" cy="1371600"/>
        </p:xfrm>
        <a:graphic>
          <a:graphicData uri="http://schemas.openxmlformats.org/drawingml/2006/table">
            <a:tbl>
              <a:tblPr/>
              <a:tblGrid>
                <a:gridCol w="9144000">
                  <a:extLst>
                    <a:ext uri="{9D8B030D-6E8A-4147-A177-3AD203B41FA5}">
                      <a16:colId xmlns:a16="http://schemas.microsoft.com/office/drawing/2014/main" val="20000"/>
                    </a:ext>
                  </a:extLst>
                </a:gridCol>
              </a:tblGrid>
              <a:tr h="914400">
                <a:tc>
                  <a:txBody>
                    <a:bodyPr/>
                    <a:lstStyle/>
                    <a:p>
                      <a:r>
                        <a:rPr lang="en-US" sz="2800" b="0" i="0" kern="1200" dirty="0">
                          <a:solidFill>
                            <a:schemeClr val="tx1"/>
                          </a:solidFill>
                          <a:effectLst/>
                          <a:latin typeface="+mn-lt"/>
                          <a:ea typeface="+mn-ea"/>
                          <a:cs typeface="+mn-cs"/>
                        </a:rPr>
                        <a:t>What reaction occurs when a solution of copper(II) nitrate (Cu(NO</a:t>
                      </a:r>
                      <a:r>
                        <a:rPr lang="en-US" sz="2800" b="0" i="0" kern="1200" baseline="-25000" dirty="0">
                          <a:solidFill>
                            <a:schemeClr val="tx1"/>
                          </a:solidFill>
                          <a:effectLst/>
                          <a:latin typeface="+mn-lt"/>
                          <a:ea typeface="+mn-ea"/>
                          <a:cs typeface="+mn-cs"/>
                        </a:rPr>
                        <a:t>3</a:t>
                      </a:r>
                      <a:r>
                        <a:rPr lang="en-US" sz="2800" b="0" i="0" kern="1200" baseline="0" dirty="0">
                          <a:solidFill>
                            <a:schemeClr val="tx1"/>
                          </a:solidFill>
                          <a:effectLst/>
                          <a:latin typeface="+mn-lt"/>
                          <a:ea typeface="+mn-ea"/>
                          <a:cs typeface="+mn-cs"/>
                        </a:rPr>
                        <a:t>)</a:t>
                      </a:r>
                      <a:r>
                        <a:rPr lang="en-US" sz="2800" b="0" i="0" kern="1200" baseline="-25000" dirty="0">
                          <a:solidFill>
                            <a:schemeClr val="tx1"/>
                          </a:solidFill>
                          <a:effectLst/>
                          <a:latin typeface="+mn-lt"/>
                          <a:ea typeface="+mn-ea"/>
                          <a:cs typeface="+mn-cs"/>
                        </a:rPr>
                        <a:t>2</a:t>
                      </a:r>
                      <a:r>
                        <a:rPr lang="en-US" sz="2800" b="0" i="0" kern="1200" baseline="0" dirty="0">
                          <a:solidFill>
                            <a:schemeClr val="tx1"/>
                          </a:solidFill>
                          <a:effectLst/>
                          <a:latin typeface="+mn-lt"/>
                          <a:ea typeface="+mn-ea"/>
                          <a:cs typeface="+mn-cs"/>
                        </a:rPr>
                        <a:t>)</a:t>
                      </a:r>
                      <a:r>
                        <a:rPr lang="en-US" sz="2800" b="0" i="0" kern="1200" dirty="0">
                          <a:solidFill>
                            <a:schemeClr val="tx1"/>
                          </a:solidFill>
                          <a:effectLst/>
                          <a:latin typeface="+mn-lt"/>
                          <a:ea typeface="+mn-ea"/>
                          <a:cs typeface="+mn-cs"/>
                        </a:rPr>
                        <a:t> is combined with a solution of potassium chloride (</a:t>
                      </a:r>
                      <a:r>
                        <a:rPr lang="en-US" sz="2800" b="0" i="0" kern="1200" dirty="0" err="1">
                          <a:solidFill>
                            <a:schemeClr val="tx1"/>
                          </a:solidFill>
                          <a:effectLst/>
                          <a:latin typeface="+mn-lt"/>
                          <a:ea typeface="+mn-ea"/>
                          <a:cs typeface="+mn-cs"/>
                        </a:rPr>
                        <a:t>KCl</a:t>
                      </a:r>
                      <a:r>
                        <a:rPr lang="en-US" sz="2800" b="0" i="0" kern="1200" dirty="0">
                          <a:solidFill>
                            <a:schemeClr val="tx1"/>
                          </a:solidFill>
                          <a:effectLst/>
                          <a:latin typeface="+mn-lt"/>
                          <a:ea typeface="+mn-ea"/>
                          <a:cs typeface="+mn-cs"/>
                        </a:rPr>
                        <a:t>)? Write the complete balanced reaction including states.</a:t>
                      </a:r>
                      <a:endParaRPr lang="en-US" sz="4800" dirty="0"/>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30049820"/>
              </p:ext>
            </p:extLst>
          </p:nvPr>
        </p:nvGraphicFramePr>
        <p:xfrm>
          <a:off x="0" y="2133600"/>
          <a:ext cx="9144000" cy="3945156"/>
        </p:xfrm>
        <a:graphic>
          <a:graphicData uri="http://schemas.openxmlformats.org/drawingml/2006/table">
            <a:tbl>
              <a:tblPr/>
              <a:tblGrid>
                <a:gridCol w="18288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465216">
                <a:tc>
                  <a:txBody>
                    <a:bodyPr/>
                    <a:lstStyle/>
                    <a:p>
                      <a:pPr algn="r"/>
                      <a:r>
                        <a:rPr lang="en-US" sz="2400" dirty="0">
                          <a:solidFill>
                            <a:srgbClr val="E37C00"/>
                          </a:solidFill>
                          <a:effectLst/>
                        </a:rPr>
                        <a:t>Relationships</a:t>
                      </a:r>
                    </a:p>
                  </a:txBody>
                  <a:tcPr marL="74196" marR="74196" marT="37098" marB="37098">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i="0" kern="1200" dirty="0">
                          <a:solidFill>
                            <a:schemeClr val="tx1"/>
                          </a:solidFill>
                          <a:effectLst/>
                          <a:latin typeface="+mn-lt"/>
                          <a:ea typeface="+mn-ea"/>
                          <a:cs typeface="+mn-cs"/>
                        </a:rPr>
                        <a:t>Solubility rules tell us that K</a:t>
                      </a:r>
                      <a:r>
                        <a:rPr lang="en-US" sz="2800" b="0" i="0" kern="1200" baseline="30000" dirty="0">
                          <a:solidFill>
                            <a:schemeClr val="tx1"/>
                          </a:solidFill>
                          <a:effectLst/>
                          <a:latin typeface="+mn-lt"/>
                          <a:ea typeface="+mn-ea"/>
                          <a:cs typeface="+mn-cs"/>
                        </a:rPr>
                        <a:t>+</a:t>
                      </a:r>
                      <a:r>
                        <a:rPr lang="en-US" sz="2800" b="0" i="0" kern="1200" dirty="0">
                          <a:solidFill>
                            <a:schemeClr val="tx1"/>
                          </a:solidFill>
                          <a:effectLst/>
                          <a:latin typeface="+mn-lt"/>
                          <a:ea typeface="+mn-ea"/>
                          <a:cs typeface="+mn-cs"/>
                        </a:rPr>
                        <a:t>, a group 1 metal ion, and nitrates are soluble. </a:t>
                      </a:r>
                      <a:r>
                        <a:rPr lang="en-GB" sz="2800" b="0" i="0" kern="1200" dirty="0">
                          <a:solidFill>
                            <a:schemeClr val="tx1"/>
                          </a:solidFill>
                          <a:effectLst/>
                          <a:latin typeface="+mn-lt"/>
                          <a:ea typeface="+mn-ea"/>
                          <a:cs typeface="+mn-cs"/>
                        </a:rPr>
                        <a:t>Copper is not listed as one of the insoluble chlorides, so it is soluble.</a:t>
                      </a:r>
                      <a:endParaRPr lang="en-US" sz="4400" dirty="0">
                        <a:effectLst/>
                      </a:endParaRPr>
                    </a:p>
                  </a:txBody>
                  <a:tcPr marL="61830" marR="74196" marT="37098" marB="37098">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931644">
                <a:tc>
                  <a:txBody>
                    <a:bodyPr/>
                    <a:lstStyle/>
                    <a:p>
                      <a:pPr algn="r"/>
                      <a:r>
                        <a:rPr lang="en-US" sz="2400" dirty="0">
                          <a:solidFill>
                            <a:srgbClr val="E37C00"/>
                          </a:solidFill>
                          <a:effectLst/>
                        </a:rPr>
                        <a:t>Solve </a:t>
                      </a:r>
                    </a:p>
                  </a:txBody>
                  <a:tcPr marL="74196" marR="74196" marT="37098" marB="37098">
                    <a:lnL>
                      <a:noFill/>
                    </a:lnL>
                    <a:lnR w="12700" cap="flat" cmpd="sng" algn="ctr">
                      <a:noFill/>
                      <a:prstDash val="solid"/>
                      <a:round/>
                      <a:headEnd type="none" w="med" len="med"/>
                      <a:tailEnd type="none" w="med" len="med"/>
                    </a:lnR>
                    <a:lnT>
                      <a:noFill/>
                    </a:lnT>
                    <a:lnB>
                      <a:noFill/>
                    </a:lnB>
                    <a:solidFill>
                      <a:srgbClr val="FFFFFF"/>
                    </a:solidFill>
                  </a:tcPr>
                </a:tc>
                <a:tc>
                  <a:txBody>
                    <a:bodyPr/>
                    <a:lstStyle/>
                    <a:p>
                      <a:pPr marL="0" indent="0">
                        <a:buFont typeface="Arial" panose="020B0604020202020204" pitchFamily="34" charset="0"/>
                        <a:buNone/>
                      </a:pPr>
                      <a:r>
                        <a:rPr lang="en-US" sz="2800" b="0" i="0" kern="1200" dirty="0">
                          <a:solidFill>
                            <a:schemeClr val="tx1"/>
                          </a:solidFill>
                          <a:effectLst/>
                          <a:latin typeface="+mn-lt"/>
                          <a:ea typeface="+mn-ea"/>
                          <a:cs typeface="+mn-cs"/>
                        </a:rPr>
                        <a:t>Crisscross</a:t>
                      </a:r>
                      <a:r>
                        <a:rPr lang="en-US" sz="2800" b="0" i="0" kern="1200" baseline="0" dirty="0">
                          <a:solidFill>
                            <a:schemeClr val="tx1"/>
                          </a:solidFill>
                          <a:effectLst/>
                          <a:latin typeface="+mn-lt"/>
                          <a:ea typeface="+mn-ea"/>
                          <a:cs typeface="+mn-cs"/>
                        </a:rPr>
                        <a:t> the aqueous reactants to get products:</a:t>
                      </a:r>
                      <a:endParaRPr lang="en-US" sz="2800" b="0" i="0" kern="1200" dirty="0">
                        <a:solidFill>
                          <a:schemeClr val="tx1"/>
                        </a:solidFill>
                        <a:effectLst/>
                        <a:latin typeface="+mn-lt"/>
                        <a:ea typeface="+mn-ea"/>
                        <a:cs typeface="+mn-cs"/>
                      </a:endParaRPr>
                    </a:p>
                    <a:p>
                      <a:pPr marL="0" indent="0">
                        <a:buFont typeface="Arial" panose="020B0604020202020204" pitchFamily="34" charset="0"/>
                        <a:buNone/>
                      </a:pPr>
                      <a:r>
                        <a:rPr lang="en-US" sz="2800" b="0" i="0" kern="1200" dirty="0">
                          <a:solidFill>
                            <a:schemeClr val="tx1"/>
                          </a:solidFill>
                          <a:effectLst/>
                          <a:latin typeface="+mn-lt"/>
                          <a:ea typeface="+mn-ea"/>
                          <a:cs typeface="+mn-cs"/>
                        </a:rPr>
                        <a:t>Cu(NO</a:t>
                      </a:r>
                      <a:r>
                        <a:rPr lang="en-US" sz="2800" b="0" i="0" kern="1200" baseline="-25000" dirty="0">
                          <a:solidFill>
                            <a:schemeClr val="tx1"/>
                          </a:solidFill>
                          <a:effectLst/>
                          <a:latin typeface="+mn-lt"/>
                          <a:ea typeface="+mn-ea"/>
                          <a:cs typeface="+mn-cs"/>
                        </a:rPr>
                        <a:t>3</a:t>
                      </a:r>
                      <a:r>
                        <a:rPr lang="en-US" sz="2800" b="0" i="0" kern="1200" baseline="0" dirty="0">
                          <a:solidFill>
                            <a:schemeClr val="tx1"/>
                          </a:solidFill>
                          <a:effectLst/>
                          <a:latin typeface="+mn-lt"/>
                          <a:ea typeface="+mn-ea"/>
                          <a:cs typeface="+mn-cs"/>
                        </a:rPr>
                        <a:t>)</a:t>
                      </a:r>
                      <a:r>
                        <a:rPr lang="en-US" sz="2800" b="0" i="0" kern="1200" baseline="-25000" dirty="0">
                          <a:solidFill>
                            <a:schemeClr val="tx1"/>
                          </a:solidFill>
                          <a:effectLst/>
                          <a:latin typeface="+mn-lt"/>
                          <a:ea typeface="+mn-ea"/>
                          <a:cs typeface="+mn-cs"/>
                        </a:rPr>
                        <a:t>2</a:t>
                      </a:r>
                      <a:r>
                        <a:rPr lang="en-US" sz="2800" b="0" i="0" kern="1200" baseline="0" dirty="0">
                          <a:solidFill>
                            <a:schemeClr val="tx1"/>
                          </a:solidFill>
                          <a:effectLst/>
                          <a:latin typeface="+mn-lt"/>
                          <a:ea typeface="+mn-ea"/>
                          <a:cs typeface="+mn-cs"/>
                        </a:rPr>
                        <a:t>(</a:t>
                      </a:r>
                      <a:r>
                        <a:rPr lang="en-US" sz="2800" b="0" i="0" kern="1200" dirty="0" err="1">
                          <a:solidFill>
                            <a:schemeClr val="tx1"/>
                          </a:solidFill>
                          <a:effectLst/>
                          <a:latin typeface="+mn-lt"/>
                          <a:ea typeface="+mn-ea"/>
                          <a:cs typeface="+mn-cs"/>
                        </a:rPr>
                        <a:t>aq</a:t>
                      </a:r>
                      <a:r>
                        <a:rPr lang="en-US" sz="2800" b="0" i="0" kern="1200" dirty="0">
                          <a:solidFill>
                            <a:schemeClr val="tx1"/>
                          </a:solidFill>
                          <a:effectLst/>
                          <a:latin typeface="+mn-lt"/>
                          <a:ea typeface="+mn-ea"/>
                          <a:cs typeface="+mn-cs"/>
                        </a:rPr>
                        <a:t>) + 2KCl(</a:t>
                      </a:r>
                      <a:r>
                        <a:rPr lang="en-US" sz="2800" b="0" i="0" kern="1200" dirty="0" err="1">
                          <a:solidFill>
                            <a:schemeClr val="tx1"/>
                          </a:solidFill>
                          <a:effectLst/>
                          <a:latin typeface="+mn-lt"/>
                          <a:ea typeface="+mn-ea"/>
                          <a:cs typeface="+mn-cs"/>
                        </a:rPr>
                        <a:t>aq</a:t>
                      </a:r>
                      <a:r>
                        <a:rPr lang="en-US" sz="2800" b="0" i="0" kern="1200" dirty="0">
                          <a:solidFill>
                            <a:schemeClr val="tx1"/>
                          </a:solidFill>
                          <a:effectLst/>
                          <a:latin typeface="+mn-lt"/>
                          <a:ea typeface="+mn-ea"/>
                          <a:cs typeface="+mn-cs"/>
                        </a:rPr>
                        <a:t>) → CuCl</a:t>
                      </a:r>
                      <a:r>
                        <a:rPr lang="en-US" sz="2800" b="0" i="0" kern="1200" baseline="-25000" dirty="0">
                          <a:solidFill>
                            <a:schemeClr val="tx1"/>
                          </a:solidFill>
                          <a:effectLst/>
                          <a:latin typeface="+mn-lt"/>
                          <a:ea typeface="+mn-ea"/>
                          <a:cs typeface="+mn-cs"/>
                        </a:rPr>
                        <a:t>2</a:t>
                      </a:r>
                      <a:r>
                        <a:rPr lang="en-US" sz="2800" b="0" i="0" kern="1200" baseline="0" dirty="0">
                          <a:solidFill>
                            <a:schemeClr val="tx1"/>
                          </a:solidFill>
                          <a:effectLst/>
                          <a:latin typeface="+mn-lt"/>
                          <a:ea typeface="+mn-ea"/>
                          <a:cs typeface="+mn-cs"/>
                        </a:rPr>
                        <a:t>(s)</a:t>
                      </a:r>
                      <a:r>
                        <a:rPr lang="en-US" sz="2800" b="0" i="0" kern="1200" dirty="0">
                          <a:solidFill>
                            <a:schemeClr val="tx1"/>
                          </a:solidFill>
                          <a:effectLst/>
                          <a:latin typeface="+mn-lt"/>
                          <a:ea typeface="+mn-ea"/>
                          <a:cs typeface="+mn-cs"/>
                        </a:rPr>
                        <a:t> + 2KNO</a:t>
                      </a:r>
                      <a:r>
                        <a:rPr lang="en-US" sz="2800" b="0" i="0" kern="1200" baseline="-25000" dirty="0">
                          <a:solidFill>
                            <a:schemeClr val="tx1"/>
                          </a:solidFill>
                          <a:effectLst/>
                          <a:latin typeface="+mn-lt"/>
                          <a:ea typeface="+mn-ea"/>
                          <a:cs typeface="+mn-cs"/>
                        </a:rPr>
                        <a:t>3</a:t>
                      </a:r>
                      <a:r>
                        <a:rPr lang="en-US" sz="2800" b="0" i="0" kern="1200" baseline="0" dirty="0">
                          <a:solidFill>
                            <a:schemeClr val="tx1"/>
                          </a:solidFill>
                          <a:effectLst/>
                          <a:latin typeface="+mn-lt"/>
                          <a:ea typeface="+mn-ea"/>
                          <a:cs typeface="+mn-cs"/>
                        </a:rPr>
                        <a:t>(</a:t>
                      </a:r>
                      <a:r>
                        <a:rPr lang="en-US" sz="2800" b="0" i="0" kern="1200" baseline="0" dirty="0" err="1">
                          <a:solidFill>
                            <a:schemeClr val="tx1"/>
                          </a:solidFill>
                          <a:effectLst/>
                          <a:latin typeface="+mn-lt"/>
                          <a:ea typeface="+mn-ea"/>
                          <a:cs typeface="+mn-cs"/>
                        </a:rPr>
                        <a:t>aq</a:t>
                      </a:r>
                      <a:r>
                        <a:rPr lang="en-US" sz="2800" b="0" i="0" kern="1200" baseline="0" dirty="0">
                          <a:solidFill>
                            <a:schemeClr val="tx1"/>
                          </a:solidFill>
                          <a:effectLst/>
                          <a:latin typeface="+mn-lt"/>
                          <a:ea typeface="+mn-ea"/>
                          <a:cs typeface="+mn-cs"/>
                        </a:rPr>
                        <a:t>)</a:t>
                      </a:r>
                      <a:endParaRPr lang="en-US" sz="4400" dirty="0">
                        <a:effectLst/>
                      </a:endParaRPr>
                    </a:p>
                  </a:txBody>
                  <a:tcPr marL="61830" marR="74196" marT="37098" marB="370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39956">
                <a:tc>
                  <a:txBody>
                    <a:bodyPr/>
                    <a:lstStyle/>
                    <a:p>
                      <a:pPr algn="r"/>
                      <a:r>
                        <a:rPr lang="en-US" sz="2400" dirty="0">
                          <a:solidFill>
                            <a:srgbClr val="E37C00"/>
                          </a:solidFill>
                          <a:effectLst/>
                        </a:rPr>
                        <a:t>Answer</a:t>
                      </a:r>
                    </a:p>
                  </a:txBody>
                  <a:tcPr marL="74196" marR="38644" marT="37098" marB="37098">
                    <a:lnL>
                      <a:noFill/>
                    </a:lnL>
                    <a:lnR>
                      <a:noFill/>
                    </a:lnR>
                    <a:lnT>
                      <a:noFill/>
                    </a:lnT>
                    <a:lnB>
                      <a:noFill/>
                    </a:lnB>
                    <a:solidFill>
                      <a:srgbClr val="FBE6CC"/>
                    </a:solidFill>
                  </a:tcPr>
                </a:tc>
                <a:tc>
                  <a:txBody>
                    <a:bodyPr/>
                    <a:lstStyle/>
                    <a:p>
                      <a:pPr algn="l"/>
                      <a:r>
                        <a:rPr lang="en-US" sz="2600" dirty="0">
                          <a:effectLst/>
                        </a:rPr>
                        <a:t>According to the solubility table, potassium nitrate is soluble and dissociates to K</a:t>
                      </a:r>
                      <a:r>
                        <a:rPr lang="en-US" sz="2600" baseline="30000" dirty="0">
                          <a:effectLst/>
                        </a:rPr>
                        <a:t>+</a:t>
                      </a:r>
                      <a:r>
                        <a:rPr lang="en-US" sz="2600" baseline="0" dirty="0">
                          <a:effectLst/>
                        </a:rPr>
                        <a:t>(</a:t>
                      </a:r>
                      <a:r>
                        <a:rPr lang="en-US" sz="2600" baseline="0" dirty="0" err="1">
                          <a:effectLst/>
                        </a:rPr>
                        <a:t>aq</a:t>
                      </a:r>
                      <a:r>
                        <a:rPr lang="en-US" sz="2600" baseline="0" dirty="0">
                          <a:effectLst/>
                        </a:rPr>
                        <a:t>) and NO</a:t>
                      </a:r>
                      <a:r>
                        <a:rPr lang="en-US" sz="2600" baseline="-25000" dirty="0">
                          <a:effectLst/>
                        </a:rPr>
                        <a:t>3</a:t>
                      </a:r>
                      <a:r>
                        <a:rPr lang="en-US" sz="2600" baseline="30000" dirty="0">
                          <a:effectLst/>
                        </a:rPr>
                        <a:t>-</a:t>
                      </a:r>
                      <a:r>
                        <a:rPr lang="en-US" sz="2600" baseline="0" dirty="0">
                          <a:effectLst/>
                        </a:rPr>
                        <a:t>(</a:t>
                      </a:r>
                      <a:r>
                        <a:rPr lang="en-US" sz="2600" baseline="0" dirty="0" err="1">
                          <a:effectLst/>
                        </a:rPr>
                        <a:t>aq</a:t>
                      </a:r>
                      <a:r>
                        <a:rPr lang="en-US" sz="2600" baseline="0" dirty="0">
                          <a:effectLst/>
                        </a:rPr>
                        <a:t>). CuCl</a:t>
                      </a:r>
                      <a:r>
                        <a:rPr lang="en-US" sz="2600" baseline="-25000" dirty="0">
                          <a:effectLst/>
                        </a:rPr>
                        <a:t>2</a:t>
                      </a:r>
                      <a:r>
                        <a:rPr lang="en-US" sz="2600" baseline="0" dirty="0">
                          <a:effectLst/>
                        </a:rPr>
                        <a:t> </a:t>
                      </a:r>
                      <a:r>
                        <a:rPr lang="en-GB" sz="2600" baseline="0" dirty="0">
                          <a:effectLst/>
                        </a:rPr>
                        <a:t>is also soluble and exists as dissociated Cu</a:t>
                      </a:r>
                      <a:r>
                        <a:rPr lang="en-GB" sz="2600" baseline="30000" dirty="0">
                          <a:effectLst/>
                        </a:rPr>
                        <a:t>2+ </a:t>
                      </a:r>
                      <a:r>
                        <a:rPr lang="en-GB" sz="2600" baseline="0" dirty="0">
                          <a:effectLst/>
                        </a:rPr>
                        <a:t>and Cl</a:t>
                      </a:r>
                      <a:r>
                        <a:rPr lang="en-GB" sz="2600" baseline="30000" dirty="0">
                          <a:effectLst/>
                        </a:rPr>
                        <a:t>−</a:t>
                      </a:r>
                      <a:r>
                        <a:rPr lang="en-GB" sz="2600" baseline="0" dirty="0">
                          <a:effectLst/>
                        </a:rPr>
                        <a:t> ions in solution. All ions are balanced.</a:t>
                      </a:r>
                      <a:endParaRPr lang="en-US" sz="2600" dirty="0">
                        <a:effectLst/>
                      </a:endParaRPr>
                    </a:p>
                  </a:txBody>
                  <a:tcPr marL="61830" marR="74196" marT="37098" marB="37098" anchor="ctr">
                    <a:lnL>
                      <a:noFill/>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22725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35281"/>
            <a:ext cx="5937755" cy="1188720"/>
          </a:xfrm>
        </p:spPr>
        <p:txBody>
          <a:bodyPr/>
          <a:lstStyle/>
          <a:p>
            <a:r>
              <a:rPr lang="en-US" dirty="0"/>
              <a:t>Net ionic equations</a:t>
            </a:r>
          </a:p>
        </p:txBody>
      </p:sp>
      <p:sp>
        <p:nvSpPr>
          <p:cNvPr id="3" name="Content Placeholder 2"/>
          <p:cNvSpPr>
            <a:spLocks noGrp="1"/>
          </p:cNvSpPr>
          <p:nvPr>
            <p:ph idx="1"/>
          </p:nvPr>
        </p:nvSpPr>
        <p:spPr>
          <a:xfrm>
            <a:off x="457200" y="1600201"/>
            <a:ext cx="8229600" cy="1447799"/>
          </a:xfrm>
        </p:spPr>
        <p:txBody>
          <a:bodyPr>
            <a:normAutofit/>
          </a:bodyPr>
          <a:lstStyle/>
          <a:p>
            <a:r>
              <a:rPr lang="en-US" dirty="0"/>
              <a:t>When working with solutions it is common to see only actively reacting ions in the chemical equation. </a:t>
            </a:r>
          </a:p>
        </p:txBody>
      </p:sp>
      <p:pic>
        <p:nvPicPr>
          <p:cNvPr id="19458" name="Picture 2"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3124200"/>
            <a:ext cx="8933091"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713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880"/>
          </a:xfrm>
        </p:spPr>
        <p:txBody>
          <a:bodyPr/>
          <a:lstStyle/>
          <a:p>
            <a:r>
              <a:rPr lang="en-US" dirty="0"/>
              <a:t>Solved problem</a:t>
            </a:r>
          </a:p>
        </p:txBody>
      </p:sp>
      <p:graphicFrame>
        <p:nvGraphicFramePr>
          <p:cNvPr id="5" name="Content Placeholder 3"/>
          <p:cNvGraphicFramePr>
            <a:graphicFrameLocks/>
          </p:cNvGraphicFramePr>
          <p:nvPr>
            <p:extLst>
              <p:ext uri="{D42A27DB-BD31-4B8C-83A1-F6EECF244321}">
                <p14:modId xmlns:p14="http://schemas.microsoft.com/office/powerpoint/2010/main" val="1088254127"/>
              </p:ext>
            </p:extLst>
          </p:nvPr>
        </p:nvGraphicFramePr>
        <p:xfrm>
          <a:off x="0" y="762000"/>
          <a:ext cx="9144000" cy="944880"/>
        </p:xfrm>
        <a:graphic>
          <a:graphicData uri="http://schemas.openxmlformats.org/drawingml/2006/table">
            <a:tbl>
              <a:tblPr/>
              <a:tblGrid>
                <a:gridCol w="9144000">
                  <a:extLst>
                    <a:ext uri="{9D8B030D-6E8A-4147-A177-3AD203B41FA5}">
                      <a16:colId xmlns:a16="http://schemas.microsoft.com/office/drawing/2014/main" val="20000"/>
                    </a:ext>
                  </a:extLst>
                </a:gridCol>
              </a:tblGrid>
              <a:tr h="914400">
                <a:tc>
                  <a:txBody>
                    <a:bodyPr/>
                    <a:lstStyle/>
                    <a:p>
                      <a:pPr algn="l"/>
                      <a:r>
                        <a:rPr lang="en-US" sz="2800">
                          <a:effectLst/>
                        </a:rPr>
                        <a:t>Write the net ionic equation for: </a:t>
                      </a:r>
                      <a:br>
                        <a:rPr lang="en-US" sz="2800">
                          <a:effectLst/>
                        </a:rPr>
                      </a:br>
                      <a:r>
                        <a:rPr lang="en-US" sz="2800">
                          <a:effectLst/>
                        </a:rPr>
                        <a:t>MgCl</a:t>
                      </a:r>
                      <a:r>
                        <a:rPr lang="en-US" sz="2800" baseline="-25000">
                          <a:effectLst/>
                        </a:rPr>
                        <a:t>2</a:t>
                      </a:r>
                      <a:r>
                        <a:rPr lang="en-US" sz="2800">
                          <a:effectLst/>
                        </a:rPr>
                        <a:t>(aq) + Na</a:t>
                      </a:r>
                      <a:r>
                        <a:rPr lang="en-US" sz="2800" baseline="-25000">
                          <a:effectLst/>
                        </a:rPr>
                        <a:t>2</a:t>
                      </a:r>
                      <a:r>
                        <a:rPr lang="en-US" sz="2800">
                          <a:effectLst/>
                        </a:rPr>
                        <a:t>CO</a:t>
                      </a:r>
                      <a:r>
                        <a:rPr lang="en-US" sz="2800" baseline="-25000">
                          <a:effectLst/>
                        </a:rPr>
                        <a:t>3</a:t>
                      </a:r>
                      <a:r>
                        <a:rPr lang="en-US" sz="2800">
                          <a:effectLst/>
                        </a:rPr>
                        <a:t>(aq) → MgCO</a:t>
                      </a:r>
                      <a:r>
                        <a:rPr lang="en-US" sz="2800" baseline="-25000">
                          <a:effectLst/>
                        </a:rPr>
                        <a:t>3</a:t>
                      </a:r>
                      <a:r>
                        <a:rPr lang="en-US" sz="2800">
                          <a:effectLst/>
                        </a:rPr>
                        <a:t>(s) + 2NaCl(aq).</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44928935"/>
              </p:ext>
            </p:extLst>
          </p:nvPr>
        </p:nvGraphicFramePr>
        <p:xfrm>
          <a:off x="0" y="1752600"/>
          <a:ext cx="9144000" cy="5072916"/>
        </p:xfrm>
        <a:graphic>
          <a:graphicData uri="http://schemas.openxmlformats.org/drawingml/2006/table">
            <a:tbl>
              <a:tblPr/>
              <a:tblGrid>
                <a:gridCol w="18288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304800">
                <a:tc>
                  <a:txBody>
                    <a:bodyPr/>
                    <a:lstStyle/>
                    <a:p>
                      <a:pPr algn="r"/>
                      <a:r>
                        <a:rPr lang="en-US" sz="2400" dirty="0">
                          <a:solidFill>
                            <a:srgbClr val="E37C00"/>
                          </a:solidFill>
                          <a:effectLst/>
                        </a:rPr>
                        <a:t>Relationships</a:t>
                      </a:r>
                    </a:p>
                  </a:txBody>
                  <a:tcPr marL="74196" marR="74196" marT="37098" marB="37098">
                    <a:lnL>
                      <a:noFill/>
                    </a:lnL>
                    <a:lnR>
                      <a:noFill/>
                    </a:lnR>
                    <a:lnT>
                      <a:noFill/>
                    </a:lnT>
                    <a:lnB>
                      <a:noFill/>
                    </a:lnB>
                    <a:solidFill>
                      <a:srgbClr val="FFFFFF"/>
                    </a:solidFill>
                  </a:tcPr>
                </a:tc>
                <a:tc>
                  <a:txBody>
                    <a:bodyPr/>
                    <a:lstStyle/>
                    <a:p>
                      <a:pPr algn="l"/>
                      <a:r>
                        <a:rPr lang="en-US" sz="2400">
                          <a:effectLst/>
                        </a:rPr>
                        <a:t>The net ionic equation shows only substances that react.</a:t>
                      </a:r>
                    </a:p>
                  </a:txBody>
                  <a:tcPr marL="76200" anchor="ctr">
                    <a:lnL>
                      <a:noFill/>
                    </a:lnL>
                    <a:lnR>
                      <a:noFill/>
                    </a:lnR>
                    <a:lnT>
                      <a:noFill/>
                    </a:lnT>
                    <a:lnB>
                      <a:noFill/>
                    </a:lnB>
                  </a:tcPr>
                </a:tc>
                <a:extLst>
                  <a:ext uri="{0D108BD9-81ED-4DB2-BD59-A6C34878D82A}">
                    <a16:rowId xmlns:a16="http://schemas.microsoft.com/office/drawing/2014/main" val="10000"/>
                  </a:ext>
                </a:extLst>
              </a:tr>
              <a:tr h="3810000">
                <a:tc>
                  <a:txBody>
                    <a:bodyPr/>
                    <a:lstStyle/>
                    <a:p>
                      <a:pPr algn="r"/>
                      <a:r>
                        <a:rPr lang="en-US" sz="2400" dirty="0">
                          <a:solidFill>
                            <a:srgbClr val="E37C00"/>
                          </a:solidFill>
                          <a:effectLst/>
                        </a:rPr>
                        <a:t>Solve </a:t>
                      </a:r>
                    </a:p>
                  </a:txBody>
                  <a:tcPr marL="74196" marR="74196" marT="37098" marB="37098">
                    <a:lnL>
                      <a:noFill/>
                    </a:lnL>
                    <a:lnR>
                      <a:noFill/>
                    </a:lnR>
                    <a:lnT>
                      <a:noFill/>
                    </a:lnT>
                    <a:lnB>
                      <a:noFill/>
                    </a:lnB>
                    <a:solidFill>
                      <a:srgbClr val="FFFFFF"/>
                    </a:solidFill>
                  </a:tcPr>
                </a:tc>
                <a:tc>
                  <a:txBody>
                    <a:bodyPr/>
                    <a:lstStyle/>
                    <a:p>
                      <a:r>
                        <a:rPr lang="en-US" sz="2400" b="0" i="0" kern="1200" dirty="0">
                          <a:solidFill>
                            <a:schemeClr val="tx1"/>
                          </a:solidFill>
                          <a:effectLst/>
                          <a:latin typeface="+mn-lt"/>
                          <a:ea typeface="+mn-ea"/>
                          <a:cs typeface="+mn-cs"/>
                        </a:rPr>
                        <a:t>1. Break apart aqueous substances and leave solids intact. Include states and coefficients.</a:t>
                      </a:r>
                    </a:p>
                    <a:p>
                      <a:endParaRPr lang="en-US" sz="200" b="0" i="0" kern="1200" dirty="0">
                        <a:solidFill>
                          <a:schemeClr val="tx1"/>
                        </a:solidFill>
                        <a:effectLst/>
                        <a:latin typeface="+mn-lt"/>
                        <a:ea typeface="+mn-ea"/>
                        <a:cs typeface="+mn-cs"/>
                      </a:endParaRPr>
                    </a:p>
                    <a:p>
                      <a:endParaRPr lang="en-US" sz="200" b="0" i="0" kern="1200" dirty="0">
                        <a:solidFill>
                          <a:schemeClr val="tx1"/>
                        </a:solidFill>
                        <a:effectLst/>
                        <a:latin typeface="+mn-lt"/>
                        <a:ea typeface="+mn-ea"/>
                        <a:cs typeface="+mn-cs"/>
                      </a:endParaRPr>
                    </a:p>
                    <a:p>
                      <a:endParaRPr lang="en-US" sz="200" b="0" i="0" kern="1200" dirty="0">
                        <a:solidFill>
                          <a:schemeClr val="tx1"/>
                        </a:solidFill>
                        <a:effectLst/>
                        <a:latin typeface="+mn-lt"/>
                        <a:ea typeface="+mn-ea"/>
                        <a:cs typeface="+mn-cs"/>
                      </a:endParaRPr>
                    </a:p>
                    <a:p>
                      <a:endParaRPr lang="en-US" sz="200" b="0" i="0" kern="1200" dirty="0">
                        <a:solidFill>
                          <a:schemeClr val="tx1"/>
                        </a:solidFill>
                        <a:effectLst/>
                        <a:latin typeface="+mn-lt"/>
                        <a:ea typeface="+mn-ea"/>
                        <a:cs typeface="+mn-cs"/>
                      </a:endParaRPr>
                    </a:p>
                    <a:p>
                      <a:endParaRPr lang="en-US" sz="2400" b="0" i="0" kern="1200" dirty="0">
                        <a:solidFill>
                          <a:schemeClr val="tx1"/>
                        </a:solidFill>
                        <a:effectLst/>
                        <a:latin typeface="+mn-lt"/>
                        <a:ea typeface="+mn-ea"/>
                        <a:cs typeface="+mn-cs"/>
                      </a:endParaRPr>
                    </a:p>
                    <a:p>
                      <a:r>
                        <a:rPr lang="en-US" sz="2400" b="0" i="0" kern="1200" dirty="0">
                          <a:solidFill>
                            <a:schemeClr val="tx1"/>
                          </a:solidFill>
                          <a:effectLst/>
                          <a:latin typeface="+mn-lt"/>
                          <a:ea typeface="+mn-ea"/>
                          <a:cs typeface="+mn-cs"/>
                        </a:rPr>
                        <a:t>2. Cancel ions that appear </a:t>
                      </a:r>
                      <a:r>
                        <a:rPr lang="en-US" sz="2800" b="0" i="0" kern="1200" dirty="0">
                          <a:solidFill>
                            <a:schemeClr val="tx1"/>
                          </a:solidFill>
                          <a:effectLst/>
                          <a:latin typeface="+mn-lt"/>
                          <a:ea typeface="+mn-ea"/>
                          <a:cs typeface="+mn-cs"/>
                        </a:rPr>
                        <a:t>the</a:t>
                      </a:r>
                      <a:r>
                        <a:rPr lang="en-US" sz="2400" b="0" i="0" kern="1200" dirty="0">
                          <a:solidFill>
                            <a:schemeClr val="tx1"/>
                          </a:solidFill>
                          <a:effectLst/>
                          <a:latin typeface="+mn-lt"/>
                          <a:ea typeface="+mn-ea"/>
                          <a:cs typeface="+mn-cs"/>
                        </a:rPr>
                        <a:t> same on both sides</a:t>
                      </a:r>
                    </a:p>
                    <a:p>
                      <a:endParaRPr lang="en-US" sz="2400" b="0" i="0" kern="1200" dirty="0">
                        <a:solidFill>
                          <a:schemeClr val="tx1"/>
                        </a:solidFill>
                        <a:effectLst/>
                        <a:latin typeface="+mn-lt"/>
                        <a:ea typeface="+mn-ea"/>
                        <a:cs typeface="+mn-cs"/>
                      </a:endParaRPr>
                    </a:p>
                    <a:p>
                      <a:endParaRPr lang="en-US" sz="1800" b="0" i="0" u="none" strike="noStrike" kern="1200" dirty="0">
                        <a:solidFill>
                          <a:schemeClr val="tx1"/>
                        </a:solidFill>
                        <a:effectLst/>
                        <a:latin typeface="+mn-lt"/>
                        <a:ea typeface="+mn-ea"/>
                        <a:cs typeface="+mn-cs"/>
                      </a:endParaRPr>
                    </a:p>
                    <a:p>
                      <a:endParaRPr lang="en-US" sz="1800" b="0" i="0" u="none" strike="noStrike" kern="1200" dirty="0">
                        <a:solidFill>
                          <a:schemeClr val="tx1"/>
                        </a:solidFill>
                        <a:effectLst/>
                        <a:latin typeface="+mn-lt"/>
                        <a:ea typeface="+mn-ea"/>
                        <a:cs typeface="+mn-cs"/>
                      </a:endParaRPr>
                    </a:p>
                    <a:p>
                      <a:r>
                        <a:rPr lang="en-US" sz="2400" b="0" i="0" u="none" strike="noStrike" kern="1200" dirty="0">
                          <a:solidFill>
                            <a:schemeClr val="tx1"/>
                          </a:solidFill>
                          <a:effectLst/>
                          <a:latin typeface="+mn-lt"/>
                          <a:ea typeface="+mn-ea"/>
                          <a:cs typeface="+mn-cs"/>
                        </a:rPr>
                        <a:t>3. </a:t>
                      </a:r>
                      <a:r>
                        <a:rPr lang="en-US" sz="2400" b="0" i="0" kern="1200" dirty="0">
                          <a:solidFill>
                            <a:schemeClr val="tx1"/>
                          </a:solidFill>
                          <a:effectLst/>
                          <a:latin typeface="+mn-lt"/>
                          <a:ea typeface="+mn-ea"/>
                          <a:cs typeface="+mn-cs"/>
                        </a:rPr>
                        <a:t>Rewrite the reaction with the remaining substances.</a:t>
                      </a:r>
                      <a:br>
                        <a:rPr lang="en-US" sz="2400" b="0" i="0" kern="1200" dirty="0">
                          <a:solidFill>
                            <a:schemeClr val="tx1"/>
                          </a:solidFill>
                          <a:effectLst/>
                          <a:latin typeface="+mn-lt"/>
                          <a:ea typeface="+mn-ea"/>
                          <a:cs typeface="+mn-cs"/>
                        </a:rPr>
                      </a:br>
                      <a:r>
                        <a:rPr lang="en-US" sz="2400" b="0" i="0" kern="1200" dirty="0">
                          <a:solidFill>
                            <a:schemeClr val="tx1"/>
                          </a:solidFill>
                          <a:effectLst/>
                          <a:latin typeface="+mn-lt"/>
                          <a:ea typeface="+mn-ea"/>
                          <a:cs typeface="+mn-cs"/>
                        </a:rPr>
                        <a:t>Mg</a:t>
                      </a:r>
                      <a:r>
                        <a:rPr lang="en-US" sz="2400" b="0" i="0" kern="1200" baseline="30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CO</a:t>
                      </a:r>
                      <a:r>
                        <a:rPr lang="en-US" sz="2400" b="0" i="0" kern="1200" baseline="-25000" dirty="0">
                          <a:solidFill>
                            <a:schemeClr val="tx1"/>
                          </a:solidFill>
                          <a:effectLst/>
                          <a:latin typeface="+mn-lt"/>
                          <a:ea typeface="+mn-ea"/>
                          <a:cs typeface="+mn-cs"/>
                        </a:rPr>
                        <a:t>3</a:t>
                      </a:r>
                      <a:r>
                        <a:rPr lang="en-US" sz="2400" b="0" i="0" kern="1200" baseline="30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(s)</a:t>
                      </a:r>
                    </a:p>
                  </a:txBody>
                  <a:tcPr>
                    <a:lnL>
                      <a:noFill/>
                    </a:lnL>
                    <a:lnR>
                      <a:noFill/>
                    </a:lnR>
                    <a:lnT>
                      <a:noFill/>
                    </a:lnT>
                    <a:lnB>
                      <a:noFill/>
                    </a:lnB>
                  </a:tcPr>
                </a:tc>
                <a:extLst>
                  <a:ext uri="{0D108BD9-81ED-4DB2-BD59-A6C34878D82A}">
                    <a16:rowId xmlns:a16="http://schemas.microsoft.com/office/drawing/2014/main" val="10001"/>
                  </a:ext>
                </a:extLst>
              </a:tr>
              <a:tr h="439956">
                <a:tc>
                  <a:txBody>
                    <a:bodyPr/>
                    <a:lstStyle/>
                    <a:p>
                      <a:pPr algn="r"/>
                      <a:r>
                        <a:rPr lang="en-US" sz="2400" dirty="0">
                          <a:solidFill>
                            <a:srgbClr val="E37C00"/>
                          </a:solidFill>
                          <a:effectLst/>
                        </a:rPr>
                        <a:t>Answer</a:t>
                      </a:r>
                    </a:p>
                  </a:txBody>
                  <a:tcPr marL="74196" marR="38644" marT="37098" marB="37098">
                    <a:lnL>
                      <a:noFill/>
                    </a:lnL>
                    <a:lnR>
                      <a:noFill/>
                    </a:lnR>
                    <a:lnT>
                      <a:noFill/>
                    </a:lnT>
                    <a:lnB>
                      <a:noFill/>
                    </a:lnB>
                    <a:solidFill>
                      <a:srgbClr val="FBE6CC"/>
                    </a:solidFill>
                  </a:tcPr>
                </a:tc>
                <a:tc>
                  <a:txBody>
                    <a:bodyPr/>
                    <a:lstStyle/>
                    <a:p>
                      <a:pPr algn="l"/>
                      <a:r>
                        <a:rPr lang="en-US" sz="2400" b="0" i="0" kern="1200" dirty="0">
                          <a:solidFill>
                            <a:schemeClr val="tx1"/>
                          </a:solidFill>
                          <a:effectLst/>
                          <a:latin typeface="+mn-lt"/>
                          <a:ea typeface="+mn-ea"/>
                          <a:cs typeface="+mn-cs"/>
                        </a:rPr>
                        <a:t>The net ionic equation is: </a:t>
                      </a:r>
                    </a:p>
                    <a:p>
                      <a:pPr algn="l"/>
                      <a:r>
                        <a:rPr lang="en-US" sz="2400" b="0" i="0" kern="1200" dirty="0">
                          <a:solidFill>
                            <a:schemeClr val="tx1"/>
                          </a:solidFill>
                          <a:effectLst/>
                          <a:latin typeface="+mn-lt"/>
                          <a:ea typeface="+mn-ea"/>
                          <a:cs typeface="+mn-cs"/>
                        </a:rPr>
                        <a:t>Mg</a:t>
                      </a:r>
                      <a:r>
                        <a:rPr lang="en-US" sz="2400" b="0" i="0" kern="1200" baseline="30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CO</a:t>
                      </a:r>
                      <a:r>
                        <a:rPr lang="en-US" sz="2400" b="0" i="0" kern="1200" baseline="-25000" dirty="0">
                          <a:solidFill>
                            <a:schemeClr val="tx1"/>
                          </a:solidFill>
                          <a:effectLst/>
                          <a:latin typeface="+mn-lt"/>
                          <a:ea typeface="+mn-ea"/>
                          <a:cs typeface="+mn-cs"/>
                        </a:rPr>
                        <a:t>3</a:t>
                      </a:r>
                      <a:r>
                        <a:rPr lang="en-US" sz="2400" b="0" i="0" kern="1200" baseline="30000" dirty="0">
                          <a:solidFill>
                            <a:schemeClr val="tx1"/>
                          </a:solidFill>
                          <a:effectLst/>
                          <a:latin typeface="+mn-lt"/>
                          <a:ea typeface="+mn-ea"/>
                          <a:cs typeface="+mn-cs"/>
                        </a:rPr>
                        <a:t>2-</a:t>
                      </a:r>
                      <a:r>
                        <a:rPr lang="en-US" sz="2400" b="0" i="0" kern="1200" dirty="0">
                          <a:solidFill>
                            <a:schemeClr val="tx1"/>
                          </a:solidFill>
                          <a:effectLst/>
                          <a:latin typeface="+mn-lt"/>
                          <a:ea typeface="+mn-ea"/>
                          <a:cs typeface="+mn-cs"/>
                        </a:rPr>
                        <a:t>(</a:t>
                      </a:r>
                      <a:r>
                        <a:rPr lang="en-US" sz="2400" b="0" i="0" kern="1200" dirty="0" err="1">
                          <a:solidFill>
                            <a:schemeClr val="tx1"/>
                          </a:solidFill>
                          <a:effectLst/>
                          <a:latin typeface="+mn-lt"/>
                          <a:ea typeface="+mn-ea"/>
                          <a:cs typeface="+mn-cs"/>
                        </a:rPr>
                        <a:t>aq</a:t>
                      </a:r>
                      <a:r>
                        <a:rPr lang="en-US" sz="2400" b="0" i="0" kern="1200" dirty="0">
                          <a:solidFill>
                            <a:schemeClr val="tx1"/>
                          </a:solidFill>
                          <a:effectLst/>
                          <a:latin typeface="+mn-lt"/>
                          <a:ea typeface="+mn-ea"/>
                          <a:cs typeface="+mn-cs"/>
                        </a:rPr>
                        <a:t>) → MgCO</a:t>
                      </a:r>
                      <a:r>
                        <a:rPr lang="en-US" sz="2400" b="0" i="0" kern="1200" baseline="-25000" dirty="0">
                          <a:solidFill>
                            <a:schemeClr val="tx1"/>
                          </a:solidFill>
                          <a:effectLst/>
                          <a:latin typeface="+mn-lt"/>
                          <a:ea typeface="+mn-ea"/>
                          <a:cs typeface="+mn-cs"/>
                        </a:rPr>
                        <a:t>3</a:t>
                      </a:r>
                      <a:r>
                        <a:rPr lang="en-US" sz="2400" b="0" i="0" kern="1200" dirty="0">
                          <a:solidFill>
                            <a:schemeClr val="tx1"/>
                          </a:solidFill>
                          <a:effectLst/>
                          <a:latin typeface="+mn-lt"/>
                          <a:ea typeface="+mn-ea"/>
                          <a:cs typeface="+mn-cs"/>
                        </a:rPr>
                        <a:t>(s)</a:t>
                      </a:r>
                      <a:endParaRPr lang="en-US" sz="7200" dirty="0">
                        <a:effectLst/>
                      </a:endParaRPr>
                    </a:p>
                  </a:txBody>
                  <a:tcPr marL="61830" marR="74196" marT="37098" marB="37098" anchor="ctr">
                    <a:lnL>
                      <a:noFill/>
                    </a:lnL>
                    <a:lnR>
                      <a:noFill/>
                    </a:lnR>
                    <a:lnT>
                      <a:noFill/>
                    </a:lnT>
                    <a:lnB>
                      <a:noFill/>
                    </a:lnB>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0957DEAA-10A5-9947-9B60-7E6166F70313}"/>
                  </a:ext>
                </a:extLst>
              </p:cNvPr>
              <p:cNvSpPr txBox="1"/>
              <p:nvPr/>
            </p:nvSpPr>
            <p:spPr>
              <a:xfrm>
                <a:off x="304800" y="3026228"/>
                <a:ext cx="8915400" cy="738664"/>
              </a:xfrm>
              <a:prstGeom prst="rect">
                <a:avLst/>
              </a:prstGeom>
              <a:noFill/>
            </p:spPr>
            <p:txBody>
              <a:bodyPr wrap="square" rtlCol="0">
                <a:spAutoFit/>
              </a:bodyPr>
              <a:lstStyle/>
              <a:p>
                <a:r>
                  <a:rPr lang="en-US" sz="2400" dirty="0"/>
                  <a:t>Mg</a:t>
                </a:r>
                <a:r>
                  <a:rPr lang="en-US" sz="2400" baseline="30000" dirty="0"/>
                  <a:t>2+</a:t>
                </a:r>
                <a:r>
                  <a:rPr lang="en-US" sz="2400" dirty="0"/>
                  <a:t>(</a:t>
                </a:r>
                <a:r>
                  <a:rPr lang="en-US" sz="2400" dirty="0" err="1"/>
                  <a:t>aq</a:t>
                </a:r>
                <a:r>
                  <a:rPr lang="en-US" sz="2400" dirty="0"/>
                  <a:t>) 2Cl</a:t>
                </a:r>
                <a:r>
                  <a:rPr lang="en-US" sz="2400" baseline="30000" dirty="0"/>
                  <a:t>-</a:t>
                </a:r>
                <a:r>
                  <a:rPr lang="en-US" sz="2400" dirty="0"/>
                  <a:t>(</a:t>
                </a:r>
                <a:r>
                  <a:rPr lang="en-US" sz="2400" dirty="0" err="1"/>
                  <a:t>aq</a:t>
                </a:r>
                <a:r>
                  <a:rPr lang="en-US" sz="2400" dirty="0"/>
                  <a:t>) + 2Na</a:t>
                </a:r>
                <a:r>
                  <a:rPr lang="en-US" sz="2400" baseline="30000" dirty="0"/>
                  <a:t>+</a:t>
                </a:r>
                <a:r>
                  <a:rPr lang="en-US" sz="2400" dirty="0"/>
                  <a:t>(</a:t>
                </a:r>
                <a:r>
                  <a:rPr lang="en-US" sz="2400" dirty="0" err="1"/>
                  <a:t>aq</a:t>
                </a:r>
                <a:r>
                  <a:rPr lang="en-US" sz="2400" dirty="0"/>
                  <a:t>) CO</a:t>
                </a:r>
                <a:r>
                  <a:rPr lang="en-US" sz="2400" baseline="-25000" dirty="0"/>
                  <a:t>3</a:t>
                </a:r>
                <a:r>
                  <a:rPr lang="en-US" sz="2400" baseline="30000" dirty="0"/>
                  <a:t>2-</a:t>
                </a:r>
                <a:r>
                  <a:rPr lang="en-US" sz="2400" dirty="0"/>
                  <a:t>(</a:t>
                </a:r>
                <a:r>
                  <a:rPr lang="en-US" sz="2400" dirty="0" err="1"/>
                  <a:t>aq</a:t>
                </a:r>
                <a:r>
                  <a:rPr lang="en-US" sz="2400" dirty="0"/>
                  <a:t>) </a:t>
                </a:r>
                <a14:m>
                  <m:oMath xmlns:m="http://schemas.openxmlformats.org/officeDocument/2006/math">
                    <m:r>
                      <a:rPr lang="en-US" sz="2400" i="1">
                        <a:latin typeface="Cambria Math" panose="02040503050406030204" pitchFamily="18" charset="0"/>
                        <a:ea typeface="Cambria Math" panose="02040503050406030204" pitchFamily="18" charset="0"/>
                      </a:rPr>
                      <m:t>→</m:t>
                    </m:r>
                  </m:oMath>
                </a14:m>
                <a:r>
                  <a:rPr lang="en-US" sz="2400" dirty="0"/>
                  <a:t> MgCO</a:t>
                </a:r>
                <a:r>
                  <a:rPr lang="en-US" sz="2400" baseline="-25000" dirty="0"/>
                  <a:t>3</a:t>
                </a:r>
                <a:r>
                  <a:rPr lang="en-US" sz="2400" dirty="0"/>
                  <a:t>(s) + 2Na</a:t>
                </a:r>
                <a:r>
                  <a:rPr lang="en-US" sz="2400" baseline="30000" dirty="0"/>
                  <a:t>+</a:t>
                </a:r>
                <a:r>
                  <a:rPr lang="en-US" sz="2400" dirty="0"/>
                  <a:t>(</a:t>
                </a:r>
                <a:r>
                  <a:rPr lang="en-US" sz="2400" dirty="0" err="1"/>
                  <a:t>aq</a:t>
                </a:r>
                <a:r>
                  <a:rPr lang="en-US" sz="2400" dirty="0"/>
                  <a:t>) 2Cl</a:t>
                </a:r>
                <a:r>
                  <a:rPr lang="en-US" sz="2400" baseline="30000" dirty="0"/>
                  <a:t>-</a:t>
                </a:r>
                <a:r>
                  <a:rPr lang="en-US" sz="2400" dirty="0"/>
                  <a:t>(</a:t>
                </a:r>
                <a:r>
                  <a:rPr lang="en-US" sz="2400" dirty="0" err="1"/>
                  <a:t>aq</a:t>
                </a:r>
                <a:r>
                  <a:rPr lang="en-US" sz="2400" dirty="0"/>
                  <a:t>)</a:t>
                </a:r>
              </a:p>
              <a:p>
                <a:endParaRPr lang="en-US" dirty="0"/>
              </a:p>
            </p:txBody>
          </p:sp>
        </mc:Choice>
        <mc:Fallback xmlns="">
          <p:sp>
            <p:nvSpPr>
              <p:cNvPr id="3" name="TextBox 2">
                <a:extLst>
                  <a:ext uri="{FF2B5EF4-FFF2-40B4-BE49-F238E27FC236}">
                    <a16:creationId xmlns:a16="http://schemas.microsoft.com/office/drawing/2014/main" xmlns="" xmlns:a14="http://schemas.microsoft.com/office/drawing/2010/main" id="{0957DEAA-10A5-9947-9B60-7E6166F70313}"/>
                  </a:ext>
                </a:extLst>
              </p:cNvPr>
              <p:cNvSpPr txBox="1">
                <a:spLocks noRot="1" noChangeAspect="1" noMove="1" noResize="1" noEditPoints="1" noAdjustHandles="1" noChangeArrowheads="1" noChangeShapeType="1" noTextEdit="1"/>
              </p:cNvSpPr>
              <p:nvPr/>
            </p:nvSpPr>
            <p:spPr>
              <a:xfrm>
                <a:off x="304800" y="3026228"/>
                <a:ext cx="8915400" cy="738664"/>
              </a:xfrm>
              <a:prstGeom prst="rect">
                <a:avLst/>
              </a:prstGeom>
              <a:blipFill>
                <a:blip r:embed="rId2" cstate="print"/>
                <a:stretch>
                  <a:fillRect l="-1140" t="-3390"/>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87EBD8AF-79C1-A84B-9FF7-E8CCA5C4FE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4011118"/>
            <a:ext cx="8751794" cy="570040"/>
          </a:xfrm>
          <a:prstGeom prst="rect">
            <a:avLst/>
          </a:prstGeom>
        </p:spPr>
      </p:pic>
    </p:spTree>
    <p:extLst>
      <p:ext uri="{BB962C8B-B14F-4D97-AF65-F5344CB8AC3E}">
        <p14:creationId xmlns:p14="http://schemas.microsoft.com/office/powerpoint/2010/main" val="2483142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44" y="259083"/>
            <a:ext cx="5937755" cy="1188720"/>
          </a:xfrm>
        </p:spPr>
        <p:txBody>
          <a:bodyPr>
            <a:normAutofit/>
          </a:bodyPr>
          <a:lstStyle/>
          <a:p>
            <a:r>
              <a:rPr lang="en-US" dirty="0"/>
              <a:t>Polymers and polymerization reactions </a:t>
            </a:r>
          </a:p>
        </p:txBody>
      </p:sp>
      <p:sp>
        <p:nvSpPr>
          <p:cNvPr id="3" name="Content Placeholder 2"/>
          <p:cNvSpPr>
            <a:spLocks noGrp="1"/>
          </p:cNvSpPr>
          <p:nvPr>
            <p:ph idx="1"/>
          </p:nvPr>
        </p:nvSpPr>
        <p:spPr>
          <a:xfrm>
            <a:off x="457200" y="1600201"/>
            <a:ext cx="8229600" cy="1676400"/>
          </a:xfrm>
        </p:spPr>
        <p:txBody>
          <a:bodyPr/>
          <a:lstStyle/>
          <a:p>
            <a:r>
              <a:rPr lang="en-US" dirty="0"/>
              <a:t>A polymerization reaction is a repeated addition on monomers into active sites at the end of chains. </a:t>
            </a:r>
          </a:p>
        </p:txBody>
      </p:sp>
      <p:pic>
        <p:nvPicPr>
          <p:cNvPr id="21506" name="Picture 2"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428999"/>
            <a:ext cx="9001844"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450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716"/>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What type of reaction is H</a:t>
            </a:r>
            <a:r>
              <a:rPr lang="en-US" baseline="-25000" dirty="0"/>
              <a:t>2</a:t>
            </a:r>
            <a:r>
              <a:rPr lang="en-US" dirty="0"/>
              <a:t>+ O</a:t>
            </a:r>
            <a:r>
              <a:rPr lang="en-US" baseline="-25000" dirty="0"/>
              <a:t>2</a:t>
            </a:r>
            <a:r>
              <a:rPr lang="en-US" dirty="0"/>
              <a:t> ↔ 2H</a:t>
            </a:r>
            <a:r>
              <a:rPr lang="en-US" baseline="-25000" dirty="0"/>
              <a:t>2</a:t>
            </a:r>
            <a:r>
              <a:rPr lang="en-US" dirty="0"/>
              <a:t>O?</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40451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What type of reaction is H</a:t>
            </a:r>
            <a:r>
              <a:rPr lang="en-US" baseline="-25000" dirty="0"/>
              <a:t>2</a:t>
            </a:r>
            <a:r>
              <a:rPr lang="en-US" dirty="0"/>
              <a:t>+ O</a:t>
            </a:r>
            <a:r>
              <a:rPr lang="en-US" baseline="-25000" dirty="0"/>
              <a:t>2</a:t>
            </a:r>
            <a:r>
              <a:rPr lang="en-US" dirty="0"/>
              <a:t> ↔ 2H</a:t>
            </a:r>
            <a:r>
              <a:rPr lang="en-US" baseline="-25000" dirty="0"/>
              <a:t>2</a:t>
            </a:r>
            <a:r>
              <a:rPr lang="en-US" dirty="0"/>
              <a:t>O?</a:t>
            </a:r>
          </a:p>
          <a:p>
            <a:pPr lvl="1"/>
            <a:r>
              <a:rPr lang="en-US" dirty="0">
                <a:solidFill>
                  <a:srgbClr val="FF0000"/>
                </a:solidFill>
              </a:rPr>
              <a:t>This is a synthesis reaction. The 2-headed arrow has not been explained yet but it looks like the products can re-form reactants. </a:t>
            </a:r>
          </a:p>
          <a:p>
            <a:endParaRPr lang="en-US" dirty="0"/>
          </a:p>
          <a:p>
            <a:endParaRPr lang="en-US" dirty="0"/>
          </a:p>
          <a:p>
            <a:endParaRPr lang="en-US" dirty="0"/>
          </a:p>
        </p:txBody>
      </p:sp>
    </p:spTree>
    <p:extLst>
      <p:ext uri="{BB962C8B-B14F-4D97-AF65-F5344CB8AC3E}">
        <p14:creationId xmlns:p14="http://schemas.microsoft.com/office/powerpoint/2010/main" val="3092000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How do chemists know what products will form in a reaction given only reactants?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15491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How do chemists know what products will form in a reaction given only reactants?</a:t>
            </a:r>
          </a:p>
          <a:p>
            <a:pPr lvl="1"/>
            <a:r>
              <a:rPr lang="en-US" dirty="0">
                <a:solidFill>
                  <a:srgbClr val="FF0000"/>
                </a:solidFill>
              </a:rPr>
              <a:t>You can predict the products if you can identify what type of reaction will occur, for example, if you have a compound and an elemental metal reacting, it will be a single replacement reaction. </a:t>
            </a:r>
          </a:p>
          <a:p>
            <a:endParaRPr lang="en-US" dirty="0"/>
          </a:p>
          <a:p>
            <a:endParaRPr lang="en-US" dirty="0"/>
          </a:p>
          <a:p>
            <a:endParaRPr lang="en-US" dirty="0"/>
          </a:p>
        </p:txBody>
      </p:sp>
    </p:spTree>
    <p:extLst>
      <p:ext uri="{BB962C8B-B14F-4D97-AF65-F5344CB8AC3E}">
        <p14:creationId xmlns:p14="http://schemas.microsoft.com/office/powerpoint/2010/main" val="321003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t>Essential questions </a:t>
            </a:r>
            <a:endParaRPr lang="en-US" dirty="0"/>
          </a:p>
        </p:txBody>
      </p:sp>
      <p:sp>
        <p:nvSpPr>
          <p:cNvPr id="3" name="Content Placeholder 2"/>
          <p:cNvSpPr>
            <a:spLocks noGrp="1"/>
          </p:cNvSpPr>
          <p:nvPr>
            <p:ph idx="1"/>
          </p:nvPr>
        </p:nvSpPr>
        <p:spPr>
          <a:xfrm>
            <a:off x="457200" y="1371600"/>
            <a:ext cx="8229600" cy="4525963"/>
          </a:xfrm>
        </p:spPr>
        <p:txBody>
          <a:bodyPr/>
          <a:lstStyle/>
          <a:p>
            <a:r>
              <a:rPr lang="en-US"/>
              <a:t>What </a:t>
            </a:r>
            <a:r>
              <a:rPr lang="en-US" dirty="0"/>
              <a:t>type of reaction is H</a:t>
            </a:r>
            <a:r>
              <a:rPr lang="en-US" baseline="-25000" dirty="0"/>
              <a:t>2</a:t>
            </a:r>
            <a:r>
              <a:rPr lang="en-US" dirty="0"/>
              <a:t>+ O</a:t>
            </a:r>
            <a:r>
              <a:rPr lang="en-US" baseline="-25000" dirty="0"/>
              <a:t>2</a:t>
            </a:r>
            <a:r>
              <a:rPr lang="en-US" dirty="0"/>
              <a:t> ↔ </a:t>
            </a:r>
            <a:r>
              <a:rPr lang="en-US"/>
              <a:t>2H</a:t>
            </a:r>
            <a:r>
              <a:rPr lang="en-US" baseline="-25000"/>
              <a:t>2</a:t>
            </a:r>
            <a:r>
              <a:rPr lang="en-US"/>
              <a:t>O?</a:t>
            </a:r>
          </a:p>
          <a:p>
            <a:r>
              <a:rPr lang="en-US"/>
              <a:t>How do chemists know what products will form in a reaction given only reactants?</a:t>
            </a:r>
            <a:endParaRPr lang="en-US" dirty="0"/>
          </a:p>
          <a:p>
            <a:r>
              <a:rPr lang="en-US" dirty="0"/>
              <a:t>What is a spectator ion? </a:t>
            </a:r>
          </a:p>
          <a:p>
            <a:r>
              <a:rPr lang="en-US"/>
              <a:t>When do reactions form precipitates?</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02536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8229600" cy="4525963"/>
          </a:xfrm>
        </p:spPr>
        <p:txBody>
          <a:bodyPr/>
          <a:lstStyle/>
          <a:p>
            <a:r>
              <a:rPr lang="en-US" dirty="0"/>
              <a:t>What is a spectator ion? </a:t>
            </a:r>
          </a:p>
          <a:p>
            <a:endParaRPr lang="en-US" dirty="0"/>
          </a:p>
          <a:p>
            <a:endParaRPr lang="en-US" dirty="0"/>
          </a:p>
          <a:p>
            <a:endParaRPr lang="en-US" dirty="0"/>
          </a:p>
          <a:p>
            <a:endParaRPr lang="en-US" dirty="0"/>
          </a:p>
        </p:txBody>
      </p:sp>
      <p:sp>
        <p:nvSpPr>
          <p:cNvPr id="4" name="Title 1">
            <a:extLst>
              <a:ext uri="{FF2B5EF4-FFF2-40B4-BE49-F238E27FC236}">
                <a16:creationId xmlns:a16="http://schemas.microsoft.com/office/drawing/2014/main" id="{87B09AE7-24E8-6B4B-85FE-F052A53B526B}"/>
              </a:ext>
            </a:extLst>
          </p:cNvPr>
          <p:cNvSpPr txBox="1">
            <a:spLocks/>
          </p:cNvSpPr>
          <p:nvPr/>
        </p:nvSpPr>
        <p:spPr bwMode="black">
          <a:xfrm>
            <a:off x="1676400" y="182880"/>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en-US"/>
              <a:t>Post-assessment</a:t>
            </a:r>
            <a:endParaRPr lang="en-US" dirty="0"/>
          </a:p>
        </p:txBody>
      </p:sp>
    </p:spTree>
    <p:extLst>
      <p:ext uri="{BB962C8B-B14F-4D97-AF65-F5344CB8AC3E}">
        <p14:creationId xmlns:p14="http://schemas.microsoft.com/office/powerpoint/2010/main" val="1207075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2484"/>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What is a spectator ion? </a:t>
            </a:r>
          </a:p>
          <a:p>
            <a:pPr lvl="1"/>
            <a:r>
              <a:rPr lang="en-US" dirty="0">
                <a:solidFill>
                  <a:srgbClr val="FF0000"/>
                </a:solidFill>
              </a:rPr>
              <a:t>A spectator ion is an ion that is dissolved in an aqueous solution from reactants, that does not participate in a reaction and remains dissolved in solution unchanged. </a:t>
            </a:r>
          </a:p>
          <a:p>
            <a:endParaRPr lang="en-US" dirty="0"/>
          </a:p>
          <a:p>
            <a:endParaRPr lang="en-US" dirty="0"/>
          </a:p>
          <a:p>
            <a:endParaRPr lang="en-US" dirty="0"/>
          </a:p>
        </p:txBody>
      </p:sp>
    </p:spTree>
    <p:extLst>
      <p:ext uri="{BB962C8B-B14F-4D97-AF65-F5344CB8AC3E}">
        <p14:creationId xmlns:p14="http://schemas.microsoft.com/office/powerpoint/2010/main" val="64257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When do reactions form precipitates?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0359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5908"/>
            <a:ext cx="5937755" cy="1188720"/>
          </a:xfrm>
        </p:spPr>
        <p:txBody>
          <a:bodyPr/>
          <a:lstStyle/>
          <a:p>
            <a:r>
              <a:rPr lang="en-US" dirty="0"/>
              <a:t>Post-assessment</a:t>
            </a:r>
          </a:p>
        </p:txBody>
      </p:sp>
      <p:sp>
        <p:nvSpPr>
          <p:cNvPr id="5" name="Content Placeholder 2"/>
          <p:cNvSpPr>
            <a:spLocks noGrp="1"/>
          </p:cNvSpPr>
          <p:nvPr>
            <p:ph idx="1"/>
          </p:nvPr>
        </p:nvSpPr>
        <p:spPr>
          <a:xfrm>
            <a:off x="457200" y="1371600"/>
            <a:ext cx="8229600" cy="4525963"/>
          </a:xfrm>
        </p:spPr>
        <p:txBody>
          <a:bodyPr/>
          <a:lstStyle/>
          <a:p>
            <a:r>
              <a:rPr lang="en-US" dirty="0"/>
              <a:t>When do reactions form precipitates?</a:t>
            </a:r>
          </a:p>
          <a:p>
            <a:pPr lvl="1"/>
            <a:r>
              <a:rPr lang="en-US" dirty="0">
                <a:solidFill>
                  <a:srgbClr val="FF0000"/>
                </a:solidFill>
              </a:rPr>
              <a:t>A precipitate forms when aqueous reactants produce a substance that is not highly soluble in water.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661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15"/>
            <a:ext cx="8229600" cy="1143000"/>
          </a:xfrm>
        </p:spPr>
        <p:txBody>
          <a:bodyPr/>
          <a:lstStyle/>
          <a:p>
            <a:r>
              <a:rPr lang="en-US" dirty="0"/>
              <a:t>Types of Chemical Reactions</a:t>
            </a:r>
          </a:p>
        </p:txBody>
      </p:sp>
      <p:sp>
        <p:nvSpPr>
          <p:cNvPr id="3" name="Content Placeholder 2"/>
          <p:cNvSpPr>
            <a:spLocks noGrp="1"/>
          </p:cNvSpPr>
          <p:nvPr>
            <p:ph idx="1"/>
          </p:nvPr>
        </p:nvSpPr>
        <p:spPr>
          <a:xfrm>
            <a:off x="457200" y="1295400"/>
            <a:ext cx="8229600" cy="662782"/>
          </a:xfrm>
        </p:spPr>
        <p:txBody>
          <a:bodyPr/>
          <a:lstStyle/>
          <a:p>
            <a:r>
              <a:rPr lang="en-US" dirty="0"/>
              <a:t>Chemical reactions fall into several categories. </a:t>
            </a:r>
          </a:p>
        </p:txBody>
      </p:sp>
      <p:graphicFrame>
        <p:nvGraphicFramePr>
          <p:cNvPr id="4" name="Table 3"/>
          <p:cNvGraphicFramePr>
            <a:graphicFrameLocks noGrp="1"/>
          </p:cNvGraphicFramePr>
          <p:nvPr>
            <p:extLst>
              <p:ext uri="{D42A27DB-BD31-4B8C-83A1-F6EECF244321}">
                <p14:modId xmlns:p14="http://schemas.microsoft.com/office/powerpoint/2010/main" val="2948091819"/>
              </p:ext>
            </p:extLst>
          </p:nvPr>
        </p:nvGraphicFramePr>
        <p:xfrm>
          <a:off x="0" y="2514598"/>
          <a:ext cx="9144000" cy="2286001"/>
        </p:xfrm>
        <a:graphic>
          <a:graphicData uri="http://schemas.openxmlformats.org/drawingml/2006/table">
            <a:tbl>
              <a:tblPr/>
              <a:tblGrid>
                <a:gridCol w="1828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388905">
                <a:tc rowSpan="5">
                  <a:txBody>
                    <a:bodyPr/>
                    <a:lstStyle/>
                    <a:p>
                      <a:pPr algn="ctr"/>
                      <a:r>
                        <a:rPr lang="en-US" sz="2800" b="1">
                          <a:solidFill>
                            <a:srgbClr val="E07B25"/>
                          </a:solidFill>
                          <a:effectLst/>
                          <a:latin typeface="Arial Narrow" panose="020B0606020202030204" pitchFamily="34" charset="0"/>
                        </a:rPr>
                        <a:t>Types of</a:t>
                      </a:r>
                      <a:br>
                        <a:rPr lang="en-US" sz="2800" b="1">
                          <a:solidFill>
                            <a:srgbClr val="E07B25"/>
                          </a:solidFill>
                          <a:effectLst/>
                          <a:latin typeface="Arial Narrow" panose="020B0606020202030204" pitchFamily="34" charset="0"/>
                        </a:rPr>
                      </a:br>
                      <a:r>
                        <a:rPr lang="en-US" sz="2800" b="1">
                          <a:solidFill>
                            <a:srgbClr val="E07B25"/>
                          </a:solidFill>
                          <a:effectLst/>
                          <a:latin typeface="Arial Narrow" panose="020B0606020202030204" pitchFamily="34" charset="0"/>
                        </a:rPr>
                        <a:t>chemical</a:t>
                      </a:r>
                      <a:br>
                        <a:rPr lang="en-US" sz="2800" b="1">
                          <a:solidFill>
                            <a:srgbClr val="E07B25"/>
                          </a:solidFill>
                          <a:effectLst/>
                          <a:latin typeface="Arial Narrow" panose="020B0606020202030204" pitchFamily="34" charset="0"/>
                        </a:rPr>
                      </a:br>
                      <a:r>
                        <a:rPr lang="en-US" sz="2800" b="1">
                          <a:solidFill>
                            <a:srgbClr val="E07B25"/>
                          </a:solidFill>
                          <a:effectLst/>
                          <a:latin typeface="Arial Narrow" panose="020B0606020202030204" pitchFamily="34" charset="0"/>
                        </a:rPr>
                        <a:t>reactions</a:t>
                      </a:r>
                    </a:p>
                  </a:txBody>
                  <a:tcPr anchor="ctr">
                    <a:lnL>
                      <a:noFill/>
                    </a:lnL>
                    <a:lnR>
                      <a:noFill/>
                    </a:lnR>
                    <a:lnT>
                      <a:noFill/>
                    </a:lnT>
                    <a:lnB>
                      <a:noFill/>
                    </a:lnB>
                  </a:tcPr>
                </a:tc>
                <a:tc>
                  <a:txBody>
                    <a:bodyPr/>
                    <a:lstStyle/>
                    <a:p>
                      <a:pPr algn="ctr"/>
                      <a:r>
                        <a:rPr lang="en-US" sz="2000" b="1">
                          <a:effectLst/>
                          <a:latin typeface="Arial Narrow" panose="020B0606020202030204" pitchFamily="34" charset="0"/>
                        </a:rPr>
                        <a:t>A + X → AX</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tc>
                  <a:txBody>
                    <a:bodyPr/>
                    <a:lstStyle/>
                    <a:p>
                      <a:r>
                        <a:rPr lang="en-US" sz="2000" b="1">
                          <a:solidFill>
                            <a:srgbClr val="E07B25"/>
                          </a:solidFill>
                          <a:effectLst/>
                          <a:latin typeface="Arial Narrow" panose="020B0606020202030204" pitchFamily="34" charset="0"/>
                        </a:rPr>
                        <a:t>Synthesis</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r h="388905">
                <a:tc vMerge="1">
                  <a:txBody>
                    <a:bodyPr/>
                    <a:lstStyle/>
                    <a:p>
                      <a:endParaRPr lang="en-US"/>
                    </a:p>
                  </a:txBody>
                  <a:tcPr/>
                </a:tc>
                <a:tc>
                  <a:txBody>
                    <a:bodyPr/>
                    <a:lstStyle/>
                    <a:p>
                      <a:pPr algn="ctr"/>
                      <a:r>
                        <a:rPr lang="en-US" sz="2000" b="1">
                          <a:effectLst/>
                          <a:latin typeface="Arial Narrow" panose="020B0606020202030204" pitchFamily="34" charset="0"/>
                        </a:rPr>
                        <a:t>AX → A + X</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tc>
                  <a:txBody>
                    <a:bodyPr/>
                    <a:lstStyle/>
                    <a:p>
                      <a:r>
                        <a:rPr lang="en-US" sz="2000" b="1">
                          <a:solidFill>
                            <a:srgbClr val="E07B25"/>
                          </a:solidFill>
                          <a:effectLst/>
                          <a:latin typeface="Arial Narrow" panose="020B0606020202030204" pitchFamily="34" charset="0"/>
                        </a:rPr>
                        <a:t>Decomposition</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1"/>
                  </a:ext>
                </a:extLst>
              </a:tr>
              <a:tr h="388905">
                <a:tc vMerge="1">
                  <a:txBody>
                    <a:bodyPr/>
                    <a:lstStyle/>
                    <a:p>
                      <a:endParaRPr lang="en-US"/>
                    </a:p>
                  </a:txBody>
                  <a:tcPr/>
                </a:tc>
                <a:tc>
                  <a:txBody>
                    <a:bodyPr/>
                    <a:lstStyle/>
                    <a:p>
                      <a:pPr algn="ctr"/>
                      <a:r>
                        <a:rPr lang="en-US" sz="2000" b="1">
                          <a:effectLst/>
                          <a:latin typeface="Arial Narrow" panose="020B0606020202030204" pitchFamily="34" charset="0"/>
                        </a:rPr>
                        <a:t>A + BX → AX + B</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tc>
                  <a:txBody>
                    <a:bodyPr/>
                    <a:lstStyle/>
                    <a:p>
                      <a:r>
                        <a:rPr lang="en-US" sz="2000" b="1">
                          <a:solidFill>
                            <a:srgbClr val="E07B25"/>
                          </a:solidFill>
                          <a:effectLst/>
                          <a:latin typeface="Arial Narrow" panose="020B0606020202030204" pitchFamily="34" charset="0"/>
                        </a:rPr>
                        <a:t>Single replacement</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2"/>
                  </a:ext>
                </a:extLst>
              </a:tr>
              <a:tr h="388905">
                <a:tc vMerge="1">
                  <a:txBody>
                    <a:bodyPr/>
                    <a:lstStyle/>
                    <a:p>
                      <a:endParaRPr lang="en-US"/>
                    </a:p>
                  </a:txBody>
                  <a:tcPr/>
                </a:tc>
                <a:tc>
                  <a:txBody>
                    <a:bodyPr/>
                    <a:lstStyle/>
                    <a:p>
                      <a:pPr algn="ctr"/>
                      <a:r>
                        <a:rPr lang="en-US" sz="2000" b="1">
                          <a:effectLst/>
                          <a:latin typeface="Arial Narrow" panose="020B0606020202030204" pitchFamily="34" charset="0"/>
                        </a:rPr>
                        <a:t>AX + BY → BX + AY</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tc>
                  <a:txBody>
                    <a:bodyPr/>
                    <a:lstStyle/>
                    <a:p>
                      <a:r>
                        <a:rPr lang="en-US" sz="2000" b="1">
                          <a:solidFill>
                            <a:srgbClr val="E07B25"/>
                          </a:solidFill>
                          <a:effectLst/>
                          <a:latin typeface="Arial Narrow" panose="020B0606020202030204" pitchFamily="34" charset="0"/>
                        </a:rPr>
                        <a:t>Double replacement</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3"/>
                  </a:ext>
                </a:extLst>
              </a:tr>
              <a:tr h="730381">
                <a:tc vMerge="1">
                  <a:txBody>
                    <a:bodyPr/>
                    <a:lstStyle/>
                    <a:p>
                      <a:endParaRPr lang="en-US"/>
                    </a:p>
                  </a:txBody>
                  <a:tcPr/>
                </a:tc>
                <a:tc>
                  <a:txBody>
                    <a:bodyPr/>
                    <a:lstStyle/>
                    <a:p>
                      <a:pPr algn="ctr"/>
                      <a:r>
                        <a:rPr lang="pt-BR" sz="2000" b="1">
                          <a:effectLst/>
                          <a:latin typeface="Arial Narrow" panose="020B0606020202030204" pitchFamily="34" charset="0"/>
                        </a:rPr>
                        <a:t>X + O</a:t>
                      </a:r>
                      <a:r>
                        <a:rPr lang="pt-BR" sz="2000" b="1" baseline="-25000">
                          <a:effectLst/>
                          <a:latin typeface="Arial Narrow" panose="020B0606020202030204" pitchFamily="34" charset="0"/>
                        </a:rPr>
                        <a:t>2</a:t>
                      </a:r>
                      <a:r>
                        <a:rPr lang="pt-BR" sz="2000" b="1">
                          <a:effectLst/>
                          <a:latin typeface="Arial Narrow" panose="020B0606020202030204" pitchFamily="34" charset="0"/>
                        </a:rPr>
                        <a:t> → XO</a:t>
                      </a:r>
                      <a:br>
                        <a:rPr lang="pt-BR" sz="2000" b="1">
                          <a:effectLst/>
                          <a:latin typeface="Arial Narrow" panose="020B0606020202030204" pitchFamily="34" charset="0"/>
                        </a:rPr>
                      </a:br>
                      <a:r>
                        <a:rPr lang="pt-BR" sz="2000" b="1">
                          <a:effectLst/>
                          <a:latin typeface="Arial Narrow" panose="020B0606020202030204" pitchFamily="34" charset="0"/>
                        </a:rPr>
                        <a:t>C</a:t>
                      </a:r>
                      <a:r>
                        <a:rPr lang="pt-BR" sz="2000" b="1" baseline="-25000">
                          <a:effectLst/>
                          <a:latin typeface="Arial Narrow" panose="020B0606020202030204" pitchFamily="34" charset="0"/>
                        </a:rPr>
                        <a:t>x</a:t>
                      </a:r>
                      <a:r>
                        <a:rPr lang="pt-BR" sz="2000" b="1">
                          <a:effectLst/>
                          <a:latin typeface="Arial Narrow" panose="020B0606020202030204" pitchFamily="34" charset="0"/>
                        </a:rPr>
                        <a:t>H</a:t>
                      </a:r>
                      <a:r>
                        <a:rPr lang="pt-BR" sz="2000" b="1" baseline="-25000">
                          <a:effectLst/>
                          <a:latin typeface="Arial Narrow" panose="020B0606020202030204" pitchFamily="34" charset="0"/>
                        </a:rPr>
                        <a:t>x</a:t>
                      </a:r>
                      <a:r>
                        <a:rPr lang="pt-BR" sz="2000" b="1">
                          <a:effectLst/>
                          <a:latin typeface="Arial Narrow" panose="020B0606020202030204" pitchFamily="34" charset="0"/>
                        </a:rPr>
                        <a:t> + O</a:t>
                      </a:r>
                      <a:r>
                        <a:rPr lang="pt-BR" sz="2000" b="1" baseline="-25000">
                          <a:effectLst/>
                          <a:latin typeface="Arial Narrow" panose="020B0606020202030204" pitchFamily="34" charset="0"/>
                        </a:rPr>
                        <a:t>2</a:t>
                      </a:r>
                      <a:r>
                        <a:rPr lang="pt-BR" sz="2000" b="1">
                          <a:effectLst/>
                          <a:latin typeface="Arial Narrow" panose="020B0606020202030204" pitchFamily="34" charset="0"/>
                        </a:rPr>
                        <a:t> → CO</a:t>
                      </a:r>
                      <a:r>
                        <a:rPr lang="pt-BR" sz="2000" b="1" baseline="-25000">
                          <a:effectLst/>
                          <a:latin typeface="Arial Narrow" panose="020B0606020202030204" pitchFamily="34" charset="0"/>
                        </a:rPr>
                        <a:t>2</a:t>
                      </a:r>
                      <a:r>
                        <a:rPr lang="pt-BR" sz="2000" b="1">
                          <a:effectLst/>
                          <a:latin typeface="Arial Narrow" panose="020B0606020202030204" pitchFamily="34" charset="0"/>
                        </a:rPr>
                        <a:t> + H</a:t>
                      </a:r>
                      <a:r>
                        <a:rPr lang="pt-BR" sz="2000" b="1" baseline="-25000">
                          <a:effectLst/>
                          <a:latin typeface="Arial Narrow" panose="020B0606020202030204" pitchFamily="34" charset="0"/>
                        </a:rPr>
                        <a:t>2</a:t>
                      </a:r>
                      <a:r>
                        <a:rPr lang="pt-BR" sz="2000" b="1">
                          <a:effectLst/>
                          <a:latin typeface="Arial Narrow" panose="020B0606020202030204" pitchFamily="34" charset="0"/>
                        </a:rPr>
                        <a:t>O</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tc>
                  <a:txBody>
                    <a:bodyPr/>
                    <a:lstStyle/>
                    <a:p>
                      <a:r>
                        <a:rPr lang="en-US" sz="2000" b="1" dirty="0">
                          <a:solidFill>
                            <a:srgbClr val="E07B25"/>
                          </a:solidFill>
                          <a:effectLst/>
                          <a:latin typeface="Arial Narrow" panose="020B0606020202030204" pitchFamily="34" charset="0"/>
                        </a:rPr>
                        <a:t>Combustion, or</a:t>
                      </a:r>
                      <a:br>
                        <a:rPr lang="en-US" sz="2000" b="1" dirty="0">
                          <a:solidFill>
                            <a:srgbClr val="E07B25"/>
                          </a:solidFill>
                          <a:effectLst/>
                          <a:latin typeface="Arial Narrow" panose="020B0606020202030204" pitchFamily="34" charset="0"/>
                        </a:rPr>
                      </a:br>
                      <a:r>
                        <a:rPr lang="en-US" sz="2000" b="1" dirty="0">
                          <a:solidFill>
                            <a:srgbClr val="E07B25"/>
                          </a:solidFill>
                          <a:effectLst/>
                          <a:latin typeface="Arial Narrow" panose="020B0606020202030204" pitchFamily="34" charset="0"/>
                        </a:rPr>
                        <a:t>Combustion of a hydrocarbon</a:t>
                      </a:r>
                    </a:p>
                  </a:txBody>
                  <a:tcPr marT="19050" marB="19050"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4107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Synthesis (Combination)reactions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043362"/>
                <a:ext cx="8229600" cy="2209800"/>
              </a:xfrm>
            </p:spPr>
            <p:txBody>
              <a:bodyPr>
                <a:normAutofit/>
              </a:bodyPr>
              <a:lstStyle/>
              <a:p>
                <a:r>
                  <a:rPr lang="en-US" dirty="0"/>
                  <a:t>Example:</a:t>
                </a:r>
              </a:p>
              <a:p>
                <a:r>
                  <a:rPr lang="en-US" dirty="0" err="1"/>
                  <a:t>MgO</a:t>
                </a:r>
                <a:r>
                  <a:rPr lang="en-US" dirty="0"/>
                  <a:t> + H</a:t>
                </a:r>
                <a:r>
                  <a:rPr lang="en-US" baseline="-25000" dirty="0"/>
                  <a:t>2</a:t>
                </a:r>
                <a:r>
                  <a:rPr lang="en-US" dirty="0"/>
                  <a:t>O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oMath>
                </a14:m>
                <a:r>
                  <a:rPr lang="en-US" dirty="0"/>
                  <a:t>Mg(OH)</a:t>
                </a:r>
                <a:r>
                  <a:rPr lang="en-US" baseline="-25000" dirty="0"/>
                  <a:t>2</a:t>
                </a:r>
              </a:p>
              <a:p>
                <a:r>
                  <a:rPr lang="en-US" sz="3000" dirty="0"/>
                  <a:t>Milk of magnesia is a common over-the-counter medication used to neutralize excess stomach acid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043362"/>
                <a:ext cx="8229600" cy="2209800"/>
              </a:xfrm>
              <a:blipFill>
                <a:blip r:embed="rId2"/>
                <a:stretch>
                  <a:fillRect l="-1698" t="-571" r="-1543"/>
                </a:stretch>
              </a:blipFill>
            </p:spPr>
            <p:txBody>
              <a:bodyPr/>
              <a:lstStyle/>
              <a:p>
                <a:r>
                  <a:rPr lang="en-US">
                    <a:noFill/>
                  </a:rPr>
                  <a:t> </a:t>
                </a:r>
              </a:p>
            </p:txBody>
          </p:sp>
        </mc:Fallback>
      </mc:AlternateContent>
      <p:sp>
        <p:nvSpPr>
          <p:cNvPr id="5" name="Content Placeholder 2"/>
          <p:cNvSpPr txBox="1">
            <a:spLocks/>
          </p:cNvSpPr>
          <p:nvPr/>
        </p:nvSpPr>
        <p:spPr>
          <a:xfrm>
            <a:off x="381000" y="1447800"/>
            <a:ext cx="8229600" cy="99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The general form of a </a:t>
            </a:r>
            <a:r>
              <a:rPr lang="en-US" b="1"/>
              <a:t>synthesis </a:t>
            </a:r>
            <a:r>
              <a:rPr lang="en-US"/>
              <a:t> reaction is shown in the diagram.</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03" y="2747962"/>
            <a:ext cx="9045997" cy="1138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98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880"/>
          </a:xfrm>
        </p:spPr>
        <p:txBody>
          <a:bodyPr/>
          <a:lstStyle/>
          <a:p>
            <a:r>
              <a:rPr lang="en-US" dirty="0"/>
              <a:t>Solved problem</a:t>
            </a:r>
          </a:p>
        </p:txBody>
      </p:sp>
      <p:graphicFrame>
        <p:nvGraphicFramePr>
          <p:cNvPr id="10" name="Table 9"/>
          <p:cNvGraphicFramePr>
            <a:graphicFrameLocks noGrp="1"/>
          </p:cNvGraphicFramePr>
          <p:nvPr>
            <p:extLst>
              <p:ext uri="{D42A27DB-BD31-4B8C-83A1-F6EECF244321}">
                <p14:modId xmlns:p14="http://schemas.microsoft.com/office/powerpoint/2010/main" val="345789077"/>
              </p:ext>
            </p:extLst>
          </p:nvPr>
        </p:nvGraphicFramePr>
        <p:xfrm>
          <a:off x="0" y="1036320"/>
          <a:ext cx="9144000" cy="944880"/>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p>
                      <a:pPr algn="l"/>
                      <a:r>
                        <a:rPr lang="en-US" sz="2800" dirty="0">
                          <a:effectLst/>
                        </a:rPr>
                        <a:t>Find the product that forms when potassium and chlorine react, then balance the reaction.</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70978929"/>
              </p:ext>
            </p:extLst>
          </p:nvPr>
        </p:nvGraphicFramePr>
        <p:xfrm>
          <a:off x="-5862" y="1972762"/>
          <a:ext cx="9144000" cy="4732838"/>
        </p:xfrm>
        <a:graphic>
          <a:graphicData uri="http://schemas.openxmlformats.org/drawingml/2006/table">
            <a:tbl>
              <a:tblPr/>
              <a:tblGrid>
                <a:gridCol w="1682262">
                  <a:extLst>
                    <a:ext uri="{9D8B030D-6E8A-4147-A177-3AD203B41FA5}">
                      <a16:colId xmlns:a16="http://schemas.microsoft.com/office/drawing/2014/main" val="20000"/>
                    </a:ext>
                  </a:extLst>
                </a:gridCol>
                <a:gridCol w="76200">
                  <a:extLst>
                    <a:ext uri="{9D8B030D-6E8A-4147-A177-3AD203B41FA5}">
                      <a16:colId xmlns:a16="http://schemas.microsoft.com/office/drawing/2014/main" val="20001"/>
                    </a:ext>
                  </a:extLst>
                </a:gridCol>
                <a:gridCol w="7385538">
                  <a:extLst>
                    <a:ext uri="{9D8B030D-6E8A-4147-A177-3AD203B41FA5}">
                      <a16:colId xmlns:a16="http://schemas.microsoft.com/office/drawing/2014/main" val="20002"/>
                    </a:ext>
                  </a:extLst>
                </a:gridCol>
              </a:tblGrid>
              <a:tr h="765650">
                <a:tc>
                  <a:txBody>
                    <a:bodyPr/>
                    <a:lstStyle/>
                    <a:p>
                      <a:pPr algn="r"/>
                      <a:r>
                        <a:rPr lang="en-US" sz="2200" dirty="0">
                          <a:solidFill>
                            <a:srgbClr val="E37C00"/>
                          </a:solidFill>
                          <a:effectLst/>
                        </a:rPr>
                        <a:t>Relationships</a:t>
                      </a:r>
                    </a:p>
                  </a:txBody>
                  <a:tcPr marL="11786" marR="11786" marT="5893" marB="5893">
                    <a:lnL>
                      <a:noFill/>
                    </a:lnL>
                    <a:lnR>
                      <a:noFill/>
                    </a:lnR>
                    <a:lnT>
                      <a:noFill/>
                    </a:lnT>
                    <a:lnB>
                      <a:noFill/>
                    </a:lnB>
                  </a:tcPr>
                </a:tc>
                <a:tc>
                  <a:txBody>
                    <a:bodyPr/>
                    <a:lstStyle/>
                    <a:p>
                      <a:pPr algn="r"/>
                      <a:endParaRPr lang="en-US" sz="2200">
                        <a:solidFill>
                          <a:srgbClr val="E37C00"/>
                        </a:solidFill>
                        <a:effectLst/>
                      </a:endParaRPr>
                    </a:p>
                  </a:txBody>
                  <a:tcPr marL="11786" marR="11786" marT="5893" marB="5893" anchor="ctr">
                    <a:lnL>
                      <a:noFill/>
                    </a:lnL>
                    <a:lnR>
                      <a:noFill/>
                    </a:lnR>
                    <a:lnT>
                      <a:noFill/>
                    </a:lnT>
                    <a:lnB>
                      <a:noFill/>
                    </a:lnB>
                  </a:tcPr>
                </a:tc>
                <a:tc>
                  <a:txBody>
                    <a:bodyPr/>
                    <a:lstStyle/>
                    <a:p>
                      <a:pPr algn="l"/>
                      <a:r>
                        <a:rPr lang="en-US" sz="2200">
                          <a:effectLst/>
                        </a:rPr>
                        <a:t>You can tell this is a synthesis reaction because the question asks you to find "the" product; this means there is only one product.</a:t>
                      </a:r>
                    </a:p>
                  </a:txBody>
                  <a:tcPr marL="9822" marR="11786" marT="5893" marB="5893">
                    <a:lnL>
                      <a:noFill/>
                    </a:lnL>
                    <a:lnR>
                      <a:noFill/>
                    </a:lnR>
                    <a:lnT>
                      <a:noFill/>
                    </a:lnT>
                    <a:lnB>
                      <a:noFill/>
                    </a:lnB>
                  </a:tcPr>
                </a:tc>
                <a:extLst>
                  <a:ext uri="{0D108BD9-81ED-4DB2-BD59-A6C34878D82A}">
                    <a16:rowId xmlns:a16="http://schemas.microsoft.com/office/drawing/2014/main" val="10000"/>
                  </a:ext>
                </a:extLst>
              </a:tr>
              <a:tr h="3577750">
                <a:tc>
                  <a:txBody>
                    <a:bodyPr/>
                    <a:lstStyle/>
                    <a:p>
                      <a:pPr algn="r"/>
                      <a:r>
                        <a:rPr lang="en-US" sz="2200" dirty="0">
                          <a:solidFill>
                            <a:srgbClr val="E37C00"/>
                          </a:solidFill>
                          <a:effectLst/>
                        </a:rPr>
                        <a:t>Solve</a:t>
                      </a:r>
                    </a:p>
                  </a:txBody>
                  <a:tcPr marL="11786" marR="11786" marT="5893" marB="5893">
                    <a:lnL>
                      <a:noFill/>
                    </a:lnL>
                    <a:lnR>
                      <a:noFill/>
                    </a:lnR>
                    <a:lnT>
                      <a:noFill/>
                    </a:lnT>
                    <a:lnB>
                      <a:noFill/>
                    </a:lnB>
                    <a:solidFill>
                      <a:srgbClr val="FFFFFF"/>
                    </a:solidFill>
                  </a:tcPr>
                </a:tc>
                <a:tc>
                  <a:txBody>
                    <a:bodyPr/>
                    <a:lstStyle/>
                    <a:p>
                      <a:pPr algn="r"/>
                      <a:endParaRPr lang="en-US" sz="2200">
                        <a:solidFill>
                          <a:srgbClr val="E37C00"/>
                        </a:solidFill>
                        <a:effectLst/>
                      </a:endParaRPr>
                    </a:p>
                  </a:txBody>
                  <a:tcPr marL="11786" marR="11786" marT="5893" marB="5893" anchor="ctr">
                    <a:lnL>
                      <a:noFill/>
                    </a:lnL>
                    <a:lnR>
                      <a:noFill/>
                    </a:lnR>
                    <a:lnT>
                      <a:noFill/>
                    </a:lnT>
                    <a:lnB>
                      <a:noFill/>
                    </a:lnB>
                    <a:solidFill>
                      <a:srgbClr val="FFFFFF"/>
                    </a:solidFill>
                  </a:tcPr>
                </a:tc>
                <a:tc>
                  <a:txBody>
                    <a:bodyPr/>
                    <a:lstStyle/>
                    <a:p>
                      <a:pPr algn="l">
                        <a:buFont typeface="+mj-lt"/>
                        <a:buAutoNum type="arabicPeriod"/>
                      </a:pPr>
                      <a:r>
                        <a:rPr lang="en-US" sz="2200" dirty="0">
                          <a:effectLst/>
                        </a:rPr>
                        <a:t>Write the formula for each reactant. Both reactants are elements, so apply the diatomic molecule rule. Chlorine forms a diatomic molecule, but potassium does not: K + Cl</a:t>
                      </a:r>
                      <a:r>
                        <a:rPr lang="en-US" sz="2200" baseline="-25000" dirty="0">
                          <a:effectLst/>
                        </a:rPr>
                        <a:t>2</a:t>
                      </a:r>
                      <a:r>
                        <a:rPr lang="en-US" sz="2200" dirty="0">
                          <a:effectLst/>
                        </a:rPr>
                        <a:t> → ?</a:t>
                      </a:r>
                    </a:p>
                    <a:p>
                      <a:pPr algn="l">
                        <a:buFont typeface="+mj-lt"/>
                        <a:buAutoNum type="arabicPeriod"/>
                      </a:pPr>
                      <a:r>
                        <a:rPr lang="en-US" sz="2200" dirty="0">
                          <a:effectLst/>
                        </a:rPr>
                        <a:t>Combine K and Cl to form a compound using ionic formula writing rules:</a:t>
                      </a:r>
                    </a:p>
                    <a:p>
                      <a:pPr marL="800100" lvl="1" indent="-342900" algn="l">
                        <a:buFont typeface="Arial" panose="020B0604020202020204" pitchFamily="34" charset="0"/>
                        <a:buChar char="•"/>
                      </a:pPr>
                      <a:r>
                        <a:rPr lang="en-US" sz="2200" dirty="0">
                          <a:effectLst/>
                        </a:rPr>
                        <a:t>Write the ion form for each substance: K</a:t>
                      </a:r>
                      <a:r>
                        <a:rPr lang="en-US" sz="2200" baseline="30000" dirty="0">
                          <a:effectLst/>
                        </a:rPr>
                        <a:t>+</a:t>
                      </a:r>
                      <a:r>
                        <a:rPr lang="en-US" sz="2200" dirty="0">
                          <a:effectLst/>
                        </a:rPr>
                        <a:t> and Cl</a:t>
                      </a:r>
                      <a:r>
                        <a:rPr lang="en-US" sz="2200" baseline="30000" dirty="0">
                          <a:effectLst/>
                        </a:rPr>
                        <a:t>−</a:t>
                      </a:r>
                      <a:r>
                        <a:rPr lang="en-US" sz="2200" dirty="0">
                          <a:effectLst/>
                        </a:rPr>
                        <a:t>. Ignore the fact that chlorine is in diatomic form.</a:t>
                      </a:r>
                    </a:p>
                    <a:p>
                      <a:pPr marL="800100" lvl="1" indent="-342900" algn="l">
                        <a:buFont typeface="Arial" panose="020B0604020202020204" pitchFamily="34" charset="0"/>
                        <a:buChar char="•"/>
                      </a:pPr>
                      <a:r>
                        <a:rPr lang="en-US" sz="2200" dirty="0" err="1">
                          <a:effectLst/>
                        </a:rPr>
                        <a:t>Criss</a:t>
                      </a:r>
                      <a:r>
                        <a:rPr lang="en-US" sz="2200" dirty="0">
                          <a:effectLst/>
                        </a:rPr>
                        <a:t>-cross charges. In this case both charges are "1": </a:t>
                      </a:r>
                      <a:r>
                        <a:rPr lang="en-US" sz="2200" dirty="0" err="1">
                          <a:effectLst/>
                        </a:rPr>
                        <a:t>KCl</a:t>
                      </a:r>
                      <a:endParaRPr lang="en-US" sz="2200" dirty="0">
                        <a:effectLst/>
                      </a:endParaRPr>
                    </a:p>
                    <a:p>
                      <a:pPr algn="l">
                        <a:buFont typeface="+mj-lt"/>
                        <a:buAutoNum type="arabicPeriod"/>
                      </a:pPr>
                      <a:r>
                        <a:rPr lang="en-US" sz="2200" dirty="0">
                          <a:effectLst/>
                        </a:rPr>
                        <a:t>Rewrite the reaction with the new compound: K + Cl</a:t>
                      </a:r>
                      <a:r>
                        <a:rPr lang="en-US" sz="2200" baseline="-25000" dirty="0">
                          <a:effectLst/>
                        </a:rPr>
                        <a:t>2</a:t>
                      </a:r>
                      <a:r>
                        <a:rPr lang="en-US" sz="2200" dirty="0">
                          <a:effectLst/>
                        </a:rPr>
                        <a:t> → </a:t>
                      </a:r>
                      <a:r>
                        <a:rPr lang="en-US" sz="2200" dirty="0" err="1">
                          <a:effectLst/>
                        </a:rPr>
                        <a:t>KCl</a:t>
                      </a:r>
                      <a:endParaRPr lang="en-US" sz="2200" dirty="0">
                        <a:effectLst/>
                      </a:endParaRPr>
                    </a:p>
                    <a:p>
                      <a:pPr algn="l">
                        <a:buFont typeface="+mj-lt"/>
                        <a:buAutoNum type="arabicPeriod"/>
                      </a:pPr>
                      <a:r>
                        <a:rPr lang="en-US" sz="2200" dirty="0">
                          <a:effectLst/>
                        </a:rPr>
                        <a:t>Balance the reaction: 2K + Cl</a:t>
                      </a:r>
                      <a:r>
                        <a:rPr lang="en-US" sz="2200" baseline="-25000" dirty="0">
                          <a:effectLst/>
                        </a:rPr>
                        <a:t>2</a:t>
                      </a:r>
                      <a:r>
                        <a:rPr lang="en-US" sz="2200" dirty="0">
                          <a:effectLst/>
                        </a:rPr>
                        <a:t> → 2KCl</a:t>
                      </a:r>
                    </a:p>
                  </a:txBody>
                  <a:tcPr marL="9822" marR="11786" marT="5893" marB="5893">
                    <a:lnL>
                      <a:noFill/>
                    </a:lnL>
                    <a:lnR>
                      <a:noFill/>
                    </a:lnR>
                    <a:lnT>
                      <a:noFill/>
                    </a:lnT>
                    <a:lnB>
                      <a:noFill/>
                    </a:lnB>
                  </a:tcPr>
                </a:tc>
                <a:extLst>
                  <a:ext uri="{0D108BD9-81ED-4DB2-BD59-A6C34878D82A}">
                    <a16:rowId xmlns:a16="http://schemas.microsoft.com/office/drawing/2014/main" val="10001"/>
                  </a:ext>
                </a:extLst>
              </a:tr>
              <a:tr h="389438">
                <a:tc>
                  <a:txBody>
                    <a:bodyPr/>
                    <a:lstStyle/>
                    <a:p>
                      <a:pPr algn="r"/>
                      <a:r>
                        <a:rPr lang="en-US" sz="2200">
                          <a:solidFill>
                            <a:srgbClr val="E37C00"/>
                          </a:solidFill>
                          <a:effectLst/>
                        </a:rPr>
                        <a:t>Answer</a:t>
                      </a:r>
                    </a:p>
                  </a:txBody>
                  <a:tcPr marL="11786" marR="6139" marT="5893" marB="5893" anchor="ctr">
                    <a:lnL>
                      <a:noFill/>
                    </a:lnL>
                    <a:lnR>
                      <a:noFill/>
                    </a:lnR>
                    <a:lnT>
                      <a:noFill/>
                    </a:lnT>
                    <a:lnB>
                      <a:noFill/>
                    </a:lnB>
                    <a:solidFill>
                      <a:srgbClr val="FBE6CC"/>
                    </a:solidFill>
                  </a:tcPr>
                </a:tc>
                <a:tc>
                  <a:txBody>
                    <a:bodyPr/>
                    <a:lstStyle/>
                    <a:p>
                      <a:pPr algn="r"/>
                      <a:endParaRPr lang="en-US" sz="2200">
                        <a:solidFill>
                          <a:srgbClr val="E37C00"/>
                        </a:solidFill>
                        <a:effectLst/>
                      </a:endParaRPr>
                    </a:p>
                  </a:txBody>
                  <a:tcPr marL="11786" marR="6139" marT="5893" marB="5893" anchor="ctr">
                    <a:lnL>
                      <a:noFill/>
                    </a:lnL>
                    <a:lnR>
                      <a:noFill/>
                    </a:lnR>
                    <a:lnT>
                      <a:noFill/>
                    </a:lnT>
                    <a:lnB>
                      <a:noFill/>
                    </a:lnB>
                    <a:solidFill>
                      <a:schemeClr val="bg1"/>
                    </a:solidFill>
                  </a:tcPr>
                </a:tc>
                <a:tc>
                  <a:txBody>
                    <a:bodyPr/>
                    <a:lstStyle/>
                    <a:p>
                      <a:pPr algn="l"/>
                      <a:r>
                        <a:rPr lang="en-US" sz="2200" dirty="0">
                          <a:effectLst/>
                        </a:rPr>
                        <a:t>The balanced synthesis reaction is: 2K + Cl</a:t>
                      </a:r>
                      <a:r>
                        <a:rPr lang="en-US" sz="2200" baseline="-25000" dirty="0">
                          <a:effectLst/>
                        </a:rPr>
                        <a:t>2</a:t>
                      </a:r>
                      <a:r>
                        <a:rPr lang="en-US" sz="2200" dirty="0">
                          <a:effectLst/>
                        </a:rPr>
                        <a:t> → 2KCl</a:t>
                      </a:r>
                    </a:p>
                  </a:txBody>
                  <a:tcPr marL="9822" marR="11786" marT="5893" marB="5893" anchor="ctr">
                    <a:lnL>
                      <a:noFill/>
                    </a:lnL>
                    <a:lnR>
                      <a:noFill/>
                    </a:lnR>
                    <a:lnT>
                      <a:noFill/>
                    </a:lnT>
                    <a:lnB>
                      <a:noFill/>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6465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338388"/>
            <a:ext cx="7311093" cy="2005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0"/>
            <a:ext cx="8229600" cy="914400"/>
          </a:xfrm>
        </p:spPr>
        <p:txBody>
          <a:bodyPr/>
          <a:lstStyle/>
          <a:p>
            <a:r>
              <a:rPr lang="en-US" dirty="0"/>
              <a:t>Decomposition reactions</a:t>
            </a:r>
          </a:p>
        </p:txBody>
      </p:sp>
      <p:sp>
        <p:nvSpPr>
          <p:cNvPr id="5" name="Content Placeholder 2"/>
          <p:cNvSpPr txBox="1">
            <a:spLocks/>
          </p:cNvSpPr>
          <p:nvPr/>
        </p:nvSpPr>
        <p:spPr>
          <a:xfrm>
            <a:off x="457200" y="1295400"/>
            <a:ext cx="8229600" cy="99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A decomposition reaction breaks one reactant compound into two or more products.</a:t>
            </a:r>
          </a:p>
        </p:txBody>
      </p:sp>
      <p:pic>
        <p:nvPicPr>
          <p:cNvPr id="4" name="Picture 3">
            <a:extLst>
              <a:ext uri="{FF2B5EF4-FFF2-40B4-BE49-F238E27FC236}">
                <a16:creationId xmlns:a16="http://schemas.microsoft.com/office/drawing/2014/main" id="{4C930F85-2886-344F-A005-8FDC823A59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4395788"/>
            <a:ext cx="3367339" cy="2233612"/>
          </a:xfrm>
          <a:prstGeom prst="rect">
            <a:avLst/>
          </a:prstGeom>
        </p:spPr>
      </p:pic>
    </p:spTree>
    <p:extLst>
      <p:ext uri="{BB962C8B-B14F-4D97-AF65-F5344CB8AC3E}">
        <p14:creationId xmlns:p14="http://schemas.microsoft.com/office/powerpoint/2010/main" val="407091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22960"/>
          </a:xfrm>
        </p:spPr>
        <p:txBody>
          <a:bodyPr/>
          <a:lstStyle/>
          <a:p>
            <a:r>
              <a:rPr lang="en-US" dirty="0"/>
              <a:t>Solved problem</a:t>
            </a:r>
          </a:p>
        </p:txBody>
      </p:sp>
      <p:graphicFrame>
        <p:nvGraphicFramePr>
          <p:cNvPr id="4" name="Table 3"/>
          <p:cNvGraphicFramePr>
            <a:graphicFrameLocks noGrp="1"/>
          </p:cNvGraphicFramePr>
          <p:nvPr>
            <p:extLst>
              <p:ext uri="{D42A27DB-BD31-4B8C-83A1-F6EECF244321}">
                <p14:modId xmlns:p14="http://schemas.microsoft.com/office/powerpoint/2010/main" val="4235988401"/>
              </p:ext>
            </p:extLst>
          </p:nvPr>
        </p:nvGraphicFramePr>
        <p:xfrm>
          <a:off x="-17586" y="762000"/>
          <a:ext cx="9161585" cy="822960"/>
        </p:xfrm>
        <a:graphic>
          <a:graphicData uri="http://schemas.openxmlformats.org/drawingml/2006/table">
            <a:tbl>
              <a:tblPr/>
              <a:tblGrid>
                <a:gridCol w="9161585">
                  <a:extLst>
                    <a:ext uri="{9D8B030D-6E8A-4147-A177-3AD203B41FA5}">
                      <a16:colId xmlns:a16="http://schemas.microsoft.com/office/drawing/2014/main" val="20000"/>
                    </a:ext>
                  </a:extLst>
                </a:gridCol>
              </a:tblGrid>
              <a:tr h="0">
                <a:tc>
                  <a:txBody>
                    <a:bodyPr/>
                    <a:lstStyle/>
                    <a:p>
                      <a:pPr algn="l"/>
                      <a:r>
                        <a:rPr lang="en-US" sz="2400">
                          <a:effectLst/>
                        </a:rPr>
                        <a:t>Predict the products and write the balanced reaction for the breakdown of solid barium chlorate, Ba(ClO</a:t>
                      </a:r>
                      <a:r>
                        <a:rPr lang="en-US" sz="2400" baseline="-25000">
                          <a:effectLst/>
                        </a:rPr>
                        <a:t>3</a:t>
                      </a:r>
                      <a:r>
                        <a:rPr lang="en-US" sz="2400">
                          <a:effectLst/>
                        </a:rPr>
                        <a:t>)</a:t>
                      </a:r>
                      <a:r>
                        <a:rPr lang="en-US" sz="2400" baseline="-25000">
                          <a:effectLst/>
                        </a:rPr>
                        <a:t>2</a:t>
                      </a:r>
                      <a:r>
                        <a:rPr lang="en-US" sz="2400">
                          <a:effectLst/>
                        </a:rPr>
                        <a:t>(s).</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830263" y="3543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cs typeface="Arial" charset="0"/>
              </a:rPr>
            </a:br>
            <a:endParaRPr kumimoji="0" lang="en-US" altLang="en-US" sz="1800" b="0" i="0" u="none" strike="noStrike" cap="none" normalizeH="0" baseline="0">
              <a:ln>
                <a:noFill/>
              </a:ln>
              <a:solidFill>
                <a:schemeClr val="tx1"/>
              </a:solidFill>
              <a:effectLst/>
              <a:latin typeface="Arial" charset="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01711370"/>
              </p:ext>
            </p:extLst>
          </p:nvPr>
        </p:nvGraphicFramePr>
        <p:xfrm>
          <a:off x="23446" y="1600200"/>
          <a:ext cx="9144001" cy="5149590"/>
        </p:xfrm>
        <a:graphic>
          <a:graphicData uri="http://schemas.openxmlformats.org/drawingml/2006/table">
            <a:tbl>
              <a:tblPr/>
              <a:tblGrid>
                <a:gridCol w="1779705">
                  <a:extLst>
                    <a:ext uri="{9D8B030D-6E8A-4147-A177-3AD203B41FA5}">
                      <a16:colId xmlns:a16="http://schemas.microsoft.com/office/drawing/2014/main" val="20000"/>
                    </a:ext>
                  </a:extLst>
                </a:gridCol>
                <a:gridCol w="44700">
                  <a:extLst>
                    <a:ext uri="{9D8B030D-6E8A-4147-A177-3AD203B41FA5}">
                      <a16:colId xmlns:a16="http://schemas.microsoft.com/office/drawing/2014/main" val="20001"/>
                    </a:ext>
                  </a:extLst>
                </a:gridCol>
                <a:gridCol w="7319596">
                  <a:extLst>
                    <a:ext uri="{9D8B030D-6E8A-4147-A177-3AD203B41FA5}">
                      <a16:colId xmlns:a16="http://schemas.microsoft.com/office/drawing/2014/main" val="20002"/>
                    </a:ext>
                  </a:extLst>
                </a:gridCol>
              </a:tblGrid>
              <a:tr h="329700">
                <a:tc>
                  <a:txBody>
                    <a:bodyPr/>
                    <a:lstStyle/>
                    <a:p>
                      <a:pPr algn="r"/>
                      <a:r>
                        <a:rPr lang="en-US" sz="2400">
                          <a:solidFill>
                            <a:srgbClr val="E37C00"/>
                          </a:solidFill>
                          <a:effectLst/>
                        </a:rPr>
                        <a:t>Relationships</a:t>
                      </a:r>
                    </a:p>
                  </a:txBody>
                  <a:tcPr marL="9650" marR="9650" marT="4825" marB="4825">
                    <a:lnL>
                      <a:noFill/>
                    </a:lnL>
                    <a:lnR>
                      <a:noFill/>
                    </a:lnR>
                    <a:lnT>
                      <a:noFill/>
                    </a:lnT>
                    <a:lnB>
                      <a:noFill/>
                    </a:lnB>
                  </a:tcPr>
                </a:tc>
                <a:tc>
                  <a:txBody>
                    <a:bodyPr/>
                    <a:lstStyle/>
                    <a:p>
                      <a:pPr algn="r"/>
                      <a:endParaRPr lang="en-US" sz="2400">
                        <a:solidFill>
                          <a:srgbClr val="E37C00"/>
                        </a:solidFill>
                        <a:effectLst/>
                      </a:endParaRPr>
                    </a:p>
                  </a:txBody>
                  <a:tcPr marL="9650" marR="9650" marT="4825" marB="4825">
                    <a:lnL>
                      <a:noFill/>
                    </a:lnL>
                    <a:lnR>
                      <a:noFill/>
                    </a:lnR>
                    <a:lnT>
                      <a:noFill/>
                    </a:lnT>
                    <a:lnB>
                      <a:noFill/>
                    </a:lnB>
                    <a:solidFill>
                      <a:schemeClr val="bg1"/>
                    </a:solidFill>
                  </a:tcPr>
                </a:tc>
                <a:tc>
                  <a:txBody>
                    <a:bodyPr/>
                    <a:lstStyle/>
                    <a:p>
                      <a:pPr algn="l"/>
                      <a:r>
                        <a:rPr lang="en-US" sz="2400">
                          <a:effectLst/>
                        </a:rPr>
                        <a:t>There is only one reactant; this is decomposition. </a:t>
                      </a:r>
                    </a:p>
                    <a:p>
                      <a:pPr algn="l"/>
                      <a:r>
                        <a:rPr lang="en-US" sz="2400">
                          <a:effectLst/>
                        </a:rPr>
                        <a:t>Chlorates decompose into a binary salt &amp; oxygen gas.</a:t>
                      </a:r>
                    </a:p>
                  </a:txBody>
                  <a:tcPr marL="8042" marR="9650" marT="4825" marB="4825">
                    <a:lnL>
                      <a:noFill/>
                    </a:lnL>
                    <a:lnR>
                      <a:noFill/>
                    </a:lnR>
                    <a:lnT>
                      <a:noFill/>
                    </a:lnT>
                    <a:lnB>
                      <a:noFill/>
                    </a:lnB>
                  </a:tcPr>
                </a:tc>
                <a:extLst>
                  <a:ext uri="{0D108BD9-81ED-4DB2-BD59-A6C34878D82A}">
                    <a16:rowId xmlns:a16="http://schemas.microsoft.com/office/drawing/2014/main" val="10000"/>
                  </a:ext>
                </a:extLst>
              </a:tr>
              <a:tr h="3028642">
                <a:tc>
                  <a:txBody>
                    <a:bodyPr/>
                    <a:lstStyle/>
                    <a:p>
                      <a:pPr algn="r"/>
                      <a:r>
                        <a:rPr lang="en-US" sz="2400">
                          <a:solidFill>
                            <a:srgbClr val="E37C00"/>
                          </a:solidFill>
                          <a:effectLst/>
                        </a:rPr>
                        <a:t>Solve</a:t>
                      </a:r>
                    </a:p>
                  </a:txBody>
                  <a:tcPr marL="9650" marR="9650" marT="4825" marB="4825">
                    <a:lnL>
                      <a:noFill/>
                    </a:lnL>
                    <a:lnR>
                      <a:noFill/>
                    </a:lnR>
                    <a:lnT>
                      <a:noFill/>
                    </a:lnT>
                    <a:lnB>
                      <a:noFill/>
                    </a:lnB>
                    <a:solidFill>
                      <a:srgbClr val="FFFFFF"/>
                    </a:solidFill>
                  </a:tcPr>
                </a:tc>
                <a:tc>
                  <a:txBody>
                    <a:bodyPr/>
                    <a:lstStyle/>
                    <a:p>
                      <a:pPr algn="r"/>
                      <a:endParaRPr lang="en-US" sz="2400">
                        <a:solidFill>
                          <a:srgbClr val="E37C00"/>
                        </a:solidFill>
                        <a:effectLst/>
                      </a:endParaRPr>
                    </a:p>
                  </a:txBody>
                  <a:tcPr marL="9650" marR="9650" marT="4825" marB="4825">
                    <a:lnL>
                      <a:noFill/>
                    </a:lnL>
                    <a:lnR>
                      <a:noFill/>
                    </a:lnR>
                    <a:lnT>
                      <a:noFill/>
                    </a:lnT>
                    <a:lnB>
                      <a:noFill/>
                    </a:lnB>
                    <a:solidFill>
                      <a:schemeClr val="bg1"/>
                    </a:solidFill>
                  </a:tcPr>
                </a:tc>
                <a:tc>
                  <a:txBody>
                    <a:bodyPr/>
                    <a:lstStyle/>
                    <a:p>
                      <a:pPr algn="l">
                        <a:buFont typeface="+mj-lt"/>
                        <a:buAutoNum type="arabicPeriod"/>
                      </a:pPr>
                      <a:r>
                        <a:rPr lang="en-US" sz="2400">
                          <a:effectLst/>
                        </a:rPr>
                        <a:t>Break the compound up into molecular oxygen &amp; a salt.</a:t>
                      </a:r>
                    </a:p>
                    <a:p>
                      <a:pPr marL="800100" lvl="1" indent="-342900" algn="l">
                        <a:buFont typeface="Arial" panose="020B0604020202020204" pitchFamily="34" charset="0"/>
                        <a:buChar char="•"/>
                      </a:pPr>
                      <a:r>
                        <a:rPr lang="en-US" sz="2400">
                          <a:effectLst/>
                        </a:rPr>
                        <a:t>Molecular oxygen is O</a:t>
                      </a:r>
                      <a:r>
                        <a:rPr lang="en-US" sz="2400" baseline="-25000">
                          <a:effectLst/>
                        </a:rPr>
                        <a:t>2</a:t>
                      </a:r>
                      <a:r>
                        <a:rPr lang="en-US" sz="2400">
                          <a:effectLst/>
                        </a:rPr>
                        <a:t>(g)</a:t>
                      </a:r>
                    </a:p>
                    <a:p>
                      <a:pPr marL="800100" lvl="1" indent="-342900" algn="l">
                        <a:buFont typeface="Arial" panose="020B0604020202020204" pitchFamily="34" charset="0"/>
                        <a:buChar char="•"/>
                      </a:pPr>
                      <a:r>
                        <a:rPr lang="en-US" sz="2400">
                          <a:effectLst/>
                        </a:rPr>
                        <a:t>Barium and chlorine will form the salt. Write the charges for each ion and perform a criss-cross. Write the cation first in the formula.</a:t>
                      </a:r>
                    </a:p>
                    <a:p>
                      <a:pPr marL="1257300" lvl="2" indent="-342900" algn="l">
                        <a:buFont typeface="Courier New" panose="02070309020205020404" pitchFamily="49" charset="0"/>
                        <a:buChar char="o"/>
                      </a:pPr>
                      <a:r>
                        <a:rPr lang="en-US" sz="2400">
                          <a:effectLst/>
                        </a:rPr>
                        <a:t>Charged ions: Ba</a:t>
                      </a:r>
                      <a:r>
                        <a:rPr lang="en-US" sz="2400" baseline="30000">
                          <a:effectLst/>
                        </a:rPr>
                        <a:t>2+</a:t>
                      </a:r>
                      <a:r>
                        <a:rPr lang="en-US" sz="2400">
                          <a:effectLst/>
                        </a:rPr>
                        <a:t> and Cl</a:t>
                      </a:r>
                      <a:r>
                        <a:rPr lang="en-US" sz="2400" baseline="30000">
                          <a:effectLst/>
                        </a:rPr>
                        <a:t>−</a:t>
                      </a:r>
                      <a:endParaRPr lang="en-US" sz="2400">
                        <a:effectLst/>
                      </a:endParaRPr>
                    </a:p>
                    <a:p>
                      <a:pPr marL="1257300" lvl="2" indent="-342900" algn="l">
                        <a:buFont typeface="Courier New" panose="02070309020205020404" pitchFamily="49" charset="0"/>
                        <a:buChar char="o"/>
                      </a:pPr>
                      <a:r>
                        <a:rPr lang="en-US" sz="2400">
                          <a:effectLst/>
                        </a:rPr>
                        <a:t>Barium chloride: BaCl</a:t>
                      </a:r>
                      <a:r>
                        <a:rPr lang="en-US" sz="2400" baseline="-25000">
                          <a:effectLst/>
                        </a:rPr>
                        <a:t>2</a:t>
                      </a:r>
                      <a:endParaRPr lang="en-US" sz="2400">
                        <a:effectLst/>
                      </a:endParaRPr>
                    </a:p>
                    <a:p>
                      <a:pPr algn="l">
                        <a:buFont typeface="+mj-lt"/>
                        <a:buAutoNum type="arabicPeriod"/>
                      </a:pPr>
                      <a:r>
                        <a:rPr lang="en-US" sz="2400">
                          <a:effectLst/>
                        </a:rPr>
                        <a:t>Write the reaction with the states: Ba(ClO</a:t>
                      </a:r>
                      <a:r>
                        <a:rPr lang="en-US" sz="2400" baseline="-25000">
                          <a:effectLst/>
                        </a:rPr>
                        <a:t>3</a:t>
                      </a:r>
                      <a:r>
                        <a:rPr lang="en-US" sz="2400">
                          <a:effectLst/>
                        </a:rPr>
                        <a:t>)</a:t>
                      </a:r>
                      <a:r>
                        <a:rPr lang="en-US" sz="2400" baseline="-25000">
                          <a:effectLst/>
                        </a:rPr>
                        <a:t>2</a:t>
                      </a:r>
                      <a:r>
                        <a:rPr lang="en-US" sz="2400">
                          <a:effectLst/>
                        </a:rPr>
                        <a:t>(s) → BaCl</a:t>
                      </a:r>
                      <a:r>
                        <a:rPr lang="en-US" sz="2400" baseline="-25000">
                          <a:effectLst/>
                        </a:rPr>
                        <a:t>2</a:t>
                      </a:r>
                      <a:r>
                        <a:rPr lang="en-US" sz="2400">
                          <a:effectLst/>
                        </a:rPr>
                        <a:t>(s) + O</a:t>
                      </a:r>
                      <a:r>
                        <a:rPr lang="en-US" sz="2400" baseline="-25000">
                          <a:effectLst/>
                        </a:rPr>
                        <a:t>2</a:t>
                      </a:r>
                      <a:r>
                        <a:rPr lang="en-US" sz="2400">
                          <a:effectLst/>
                        </a:rPr>
                        <a:t>(g)</a:t>
                      </a:r>
                    </a:p>
                    <a:p>
                      <a:pPr algn="l">
                        <a:buFont typeface="+mj-lt"/>
                        <a:buAutoNum type="arabicPeriod"/>
                      </a:pPr>
                      <a:r>
                        <a:rPr lang="en-US" sz="2400">
                          <a:effectLst/>
                        </a:rPr>
                        <a:t>Balance the reaction: Ba(ClO</a:t>
                      </a:r>
                      <a:r>
                        <a:rPr lang="en-US" sz="2400" baseline="-25000">
                          <a:effectLst/>
                        </a:rPr>
                        <a:t>3</a:t>
                      </a:r>
                      <a:r>
                        <a:rPr lang="en-US" sz="2400">
                          <a:effectLst/>
                        </a:rPr>
                        <a:t>)</a:t>
                      </a:r>
                      <a:r>
                        <a:rPr lang="en-US" sz="2400" baseline="-25000">
                          <a:effectLst/>
                        </a:rPr>
                        <a:t>2</a:t>
                      </a:r>
                      <a:r>
                        <a:rPr lang="en-US" sz="2400">
                          <a:effectLst/>
                        </a:rPr>
                        <a:t>(s) → BaCl</a:t>
                      </a:r>
                      <a:r>
                        <a:rPr lang="en-US" sz="2400" baseline="-25000">
                          <a:effectLst/>
                        </a:rPr>
                        <a:t>2</a:t>
                      </a:r>
                      <a:r>
                        <a:rPr lang="en-US" sz="2400">
                          <a:effectLst/>
                        </a:rPr>
                        <a:t>(s) + 3O</a:t>
                      </a:r>
                      <a:r>
                        <a:rPr lang="en-US" sz="2400" baseline="-25000">
                          <a:effectLst/>
                        </a:rPr>
                        <a:t>2</a:t>
                      </a:r>
                      <a:r>
                        <a:rPr lang="en-US" sz="2400">
                          <a:effectLst/>
                        </a:rPr>
                        <a:t>(g)</a:t>
                      </a:r>
                    </a:p>
                  </a:txBody>
                  <a:tcPr marL="8042" marR="9650" marT="4825" marB="4825">
                    <a:lnL>
                      <a:noFill/>
                    </a:lnL>
                    <a:lnR>
                      <a:noFill/>
                    </a:lnR>
                    <a:lnT>
                      <a:noFill/>
                    </a:lnT>
                    <a:lnB>
                      <a:noFill/>
                    </a:lnB>
                    <a:solidFill>
                      <a:schemeClr val="bg1"/>
                    </a:solidFill>
                  </a:tcPr>
                </a:tc>
                <a:extLst>
                  <a:ext uri="{0D108BD9-81ED-4DB2-BD59-A6C34878D82A}">
                    <a16:rowId xmlns:a16="http://schemas.microsoft.com/office/drawing/2014/main" val="10001"/>
                  </a:ext>
                </a:extLst>
              </a:tr>
              <a:tr h="237691">
                <a:tc>
                  <a:txBody>
                    <a:bodyPr/>
                    <a:lstStyle/>
                    <a:p>
                      <a:pPr algn="r"/>
                      <a:r>
                        <a:rPr lang="en-US" sz="2400" dirty="0">
                          <a:solidFill>
                            <a:srgbClr val="E37C00"/>
                          </a:solidFill>
                          <a:effectLst/>
                        </a:rPr>
                        <a:t>Answer</a:t>
                      </a:r>
                    </a:p>
                  </a:txBody>
                  <a:tcPr marL="9650" marR="5026" marT="4825" marB="4825">
                    <a:lnL>
                      <a:noFill/>
                    </a:lnL>
                    <a:lnR>
                      <a:noFill/>
                    </a:lnR>
                    <a:lnT>
                      <a:noFill/>
                    </a:lnT>
                    <a:lnB>
                      <a:noFill/>
                    </a:lnB>
                    <a:solidFill>
                      <a:srgbClr val="FBE6CC"/>
                    </a:solidFill>
                  </a:tcPr>
                </a:tc>
                <a:tc>
                  <a:txBody>
                    <a:bodyPr/>
                    <a:lstStyle/>
                    <a:p>
                      <a:pPr algn="r"/>
                      <a:endParaRPr lang="en-US" sz="2400">
                        <a:solidFill>
                          <a:srgbClr val="E37C00"/>
                        </a:solidFill>
                        <a:effectLst/>
                      </a:endParaRPr>
                    </a:p>
                  </a:txBody>
                  <a:tcPr marL="9650" marR="5026" marT="4825" marB="4825" anchor="ctr">
                    <a:lnL>
                      <a:noFill/>
                    </a:lnL>
                    <a:lnR>
                      <a:noFill/>
                    </a:lnR>
                    <a:lnT>
                      <a:noFill/>
                    </a:lnT>
                    <a:lnB>
                      <a:noFill/>
                    </a:lnB>
                    <a:solidFill>
                      <a:schemeClr val="bg1"/>
                    </a:solidFill>
                  </a:tcPr>
                </a:tc>
                <a:tc>
                  <a:txBody>
                    <a:bodyPr/>
                    <a:lstStyle/>
                    <a:p>
                      <a:pPr algn="l"/>
                      <a:r>
                        <a:rPr lang="en-US" sz="2400" dirty="0">
                          <a:effectLst/>
                        </a:rPr>
                        <a:t>The decomposition reaction is balanced as:</a:t>
                      </a:r>
                      <a:br>
                        <a:rPr lang="en-US" sz="2400" dirty="0">
                          <a:effectLst/>
                        </a:rPr>
                      </a:br>
                      <a:r>
                        <a:rPr lang="en-US" sz="2400" dirty="0">
                          <a:effectLst/>
                        </a:rPr>
                        <a:t>Ba(ClO</a:t>
                      </a:r>
                      <a:r>
                        <a:rPr lang="en-US" sz="2400" baseline="-25000" dirty="0">
                          <a:effectLst/>
                        </a:rPr>
                        <a:t>3</a:t>
                      </a:r>
                      <a:r>
                        <a:rPr lang="en-US" sz="2400" dirty="0">
                          <a:effectLst/>
                        </a:rPr>
                        <a:t>)</a:t>
                      </a:r>
                      <a:r>
                        <a:rPr lang="en-US" sz="2400" baseline="-25000" dirty="0">
                          <a:effectLst/>
                        </a:rPr>
                        <a:t>2</a:t>
                      </a:r>
                      <a:r>
                        <a:rPr lang="en-US" sz="2400" dirty="0">
                          <a:effectLst/>
                        </a:rPr>
                        <a:t>(s) → BaCl</a:t>
                      </a:r>
                      <a:r>
                        <a:rPr lang="en-US" sz="2400" baseline="-25000" dirty="0">
                          <a:effectLst/>
                        </a:rPr>
                        <a:t>2</a:t>
                      </a:r>
                      <a:r>
                        <a:rPr lang="en-US" sz="2400" dirty="0">
                          <a:effectLst/>
                        </a:rPr>
                        <a:t>(s) + 3O</a:t>
                      </a:r>
                      <a:r>
                        <a:rPr lang="en-US" sz="2400" baseline="-25000" dirty="0">
                          <a:effectLst/>
                        </a:rPr>
                        <a:t>2</a:t>
                      </a:r>
                      <a:r>
                        <a:rPr lang="en-US" sz="2400" dirty="0">
                          <a:effectLst/>
                        </a:rPr>
                        <a:t>(g).</a:t>
                      </a:r>
                    </a:p>
                  </a:txBody>
                  <a:tcPr marL="8042" marR="9650" marT="4825" marB="4825" anchor="ctr">
                    <a:lnL>
                      <a:noFill/>
                    </a:lnL>
                    <a:lnR>
                      <a:noFill/>
                    </a:lnR>
                    <a:lnT>
                      <a:noFill/>
                    </a:lnT>
                    <a:lnB>
                      <a:noFill/>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7784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Single replacement reactions</a:t>
            </a:r>
          </a:p>
        </p:txBody>
      </p:sp>
      <p:sp>
        <p:nvSpPr>
          <p:cNvPr id="5" name="Content Placeholder 2"/>
          <p:cNvSpPr txBox="1">
            <a:spLocks/>
          </p:cNvSpPr>
          <p:nvPr/>
        </p:nvSpPr>
        <p:spPr>
          <a:xfrm>
            <a:off x="278823" y="1447800"/>
            <a:ext cx="8664704" cy="9906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A single replacement reaction occurs when an element takes the place of another element in a compound.</a:t>
            </a:r>
          </a:p>
        </p:txBody>
      </p:sp>
      <p:pic>
        <p:nvPicPr>
          <p:cNvPr id="2050" name="Picture 2" descr="Single replacement reaction: one reactant replaces part of another reactant">
            <a:extLst>
              <a:ext uri="{FF2B5EF4-FFF2-40B4-BE49-F238E27FC236}">
                <a16:creationId xmlns:a16="http://schemas.microsoft.com/office/drawing/2014/main" id="{C2915E44-14D8-FE47-8C39-C6BF2C92C0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466703"/>
            <a:ext cx="8865177" cy="2859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96060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2225</Words>
  <Application>Microsoft Macintosh PowerPoint</Application>
  <PresentationFormat>On-screen Show (4:3)</PresentationFormat>
  <Paragraphs>235</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Narrow</vt:lpstr>
      <vt:lpstr>Calibri</vt:lpstr>
      <vt:lpstr>Cambria Math</vt:lpstr>
      <vt:lpstr>Courier New</vt:lpstr>
      <vt:lpstr>Gill Sans MT</vt:lpstr>
      <vt:lpstr>Parcel</vt:lpstr>
      <vt:lpstr>PowerPoint Presentation</vt:lpstr>
      <vt:lpstr>Chapter 8 Section 2: Types of Chemical Reactions</vt:lpstr>
      <vt:lpstr>Essential questions </vt:lpstr>
      <vt:lpstr>Types of Chemical Reactions</vt:lpstr>
      <vt:lpstr>Synthesis (Combination)reactions</vt:lpstr>
      <vt:lpstr>Solved problem</vt:lpstr>
      <vt:lpstr>Decomposition reactions</vt:lpstr>
      <vt:lpstr>Solved problem</vt:lpstr>
      <vt:lpstr>Single replacement reactions</vt:lpstr>
      <vt:lpstr>Solved problem</vt:lpstr>
      <vt:lpstr>Double replacement reactions</vt:lpstr>
      <vt:lpstr>Solved problem</vt:lpstr>
      <vt:lpstr>Combustion reactions</vt:lpstr>
      <vt:lpstr>Solved problem</vt:lpstr>
      <vt:lpstr>Solved problem</vt:lpstr>
      <vt:lpstr>Solving chemical story problems</vt:lpstr>
      <vt:lpstr>Solving chemical story problems -  2</vt:lpstr>
      <vt:lpstr>Solubility and precipitation</vt:lpstr>
      <vt:lpstr>Precipitation reaction</vt:lpstr>
      <vt:lpstr>Solved problem</vt:lpstr>
      <vt:lpstr>Softening water using precipitation</vt:lpstr>
      <vt:lpstr>Solved problem</vt:lpstr>
      <vt:lpstr>Net ionic equations</vt:lpstr>
      <vt:lpstr>Solved problem</vt:lpstr>
      <vt:lpstr>Polymers and polymerization reactions </vt:lpstr>
      <vt:lpstr>Post-assessment</vt:lpstr>
      <vt:lpstr>Post-assessment</vt:lpstr>
      <vt:lpstr>Post-assessment</vt:lpstr>
      <vt:lpstr>Post-assessment</vt:lpstr>
      <vt:lpstr>PowerPoint Presentation</vt:lpstr>
      <vt:lpstr>Post-assessment</vt:lpstr>
      <vt:lpstr>Post-assessment</vt:lpstr>
      <vt:lpstr>Post-assessment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Stover</dc:creator>
  <cp:lastModifiedBy>Michelle Stover</cp:lastModifiedBy>
  <cp:revision>2</cp:revision>
  <dcterms:created xsi:type="dcterms:W3CDTF">2020-05-13T19:32:21Z</dcterms:created>
  <dcterms:modified xsi:type="dcterms:W3CDTF">2020-07-22T22:17:47Z</dcterms:modified>
</cp:coreProperties>
</file>