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321" r:id="rId2"/>
    <p:sldId id="293" r:id="rId3"/>
    <p:sldId id="294" r:id="rId4"/>
    <p:sldId id="295" r:id="rId5"/>
    <p:sldId id="296" r:id="rId6"/>
    <p:sldId id="297" r:id="rId7"/>
    <p:sldId id="298" r:id="rId8"/>
    <p:sldId id="299" r:id="rId9"/>
    <p:sldId id="317" r:id="rId10"/>
    <p:sldId id="318" r:id="rId11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178" autoAdjust="0"/>
    <p:restoredTop sz="50000" autoAdjust="0"/>
  </p:normalViewPr>
  <p:slideViewPr>
    <p:cSldViewPr>
      <p:cViewPr varScale="1">
        <p:scale>
          <a:sx n="113" d="100"/>
          <a:sy n="113" d="100"/>
        </p:scale>
        <p:origin x="1512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BE1C91-243D-4FE1-8A14-93F85855F6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469812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D628BD-1EAF-4754-9E8C-7A91396C3E0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978214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AB020C-EE78-428C-BFF6-F0EB65354368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7462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102240" y="2386744"/>
            <a:ext cx="693952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5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21396" y="4352544"/>
            <a:ext cx="5101209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19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0CE79-3812-4D84-8F56-FE8620BFA4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1981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0CE79-3812-4D84-8F56-FE8620BFA4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011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89834" y="937260"/>
            <a:ext cx="1053966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06046" y="937260"/>
            <a:ext cx="4716174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0CE79-3812-4D84-8F56-FE8620BFA4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791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0CE79-3812-4D84-8F56-FE8620BFA4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563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106424" y="2386744"/>
            <a:ext cx="6940296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5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1396" y="4352465"/>
            <a:ext cx="5101209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1900">
                <a:solidFill>
                  <a:schemeClr val="tx1"/>
                </a:solidFill>
              </a:defRPr>
            </a:lvl1pPr>
            <a:lvl2pPr marL="45720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0CE79-3812-4D84-8F56-FE8620BFA4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8748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2239" y="2638044"/>
            <a:ext cx="3288023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3737" y="2638044"/>
            <a:ext cx="3290516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0CE79-3812-4D84-8F56-FE8620BFA4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133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2239" y="2313434"/>
            <a:ext cx="3288024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2239" y="3143250"/>
            <a:ext cx="3288024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3737" y="3143250"/>
            <a:ext cx="3290516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753737" y="2313434"/>
            <a:ext cx="3290516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0CE79-3812-4D84-8F56-FE8620BFA4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1801523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0CE79-3812-4D84-8F56-FE8620BFA4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166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0CE79-3812-4D84-8F56-FE8620BFA4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318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457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640703" y="2243829"/>
            <a:ext cx="3290594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1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2060" y="804672"/>
            <a:ext cx="361188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2965" y="3549918"/>
            <a:ext cx="284607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640703" y="6236208"/>
            <a:ext cx="3806398" cy="320040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0CE79-3812-4D84-8F56-FE8620BFA4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804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" y="0"/>
            <a:ext cx="4571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640080" y="2243828"/>
            <a:ext cx="3291840" cy="1143000"/>
          </a:xfrm>
          <a:solidFill>
            <a:srgbClr val="FFFFFF"/>
          </a:solidFill>
          <a:ln>
            <a:solidFill>
              <a:srgbClr val="262626"/>
            </a:solidFill>
          </a:ln>
        </p:spPr>
        <p:txBody>
          <a:bodyPr anchor="ctr" anchorCtr="1">
            <a:noAutofit/>
          </a:bodyPr>
          <a:lstStyle>
            <a:lvl1pPr>
              <a:defRPr sz="21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72000" y="-42172"/>
            <a:ext cx="4576573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2965" y="3549919"/>
            <a:ext cx="284607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40080" y="6236208"/>
            <a:ext cx="3803904" cy="320040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0CE79-3812-4D84-8F56-FE8620BFA4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311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1606045" y="964692"/>
            <a:ext cx="5937755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6045" y="2638045"/>
            <a:ext cx="5937755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78943" y="6238816"/>
            <a:ext cx="2065310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02239" y="6236208"/>
            <a:ext cx="4556664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40112" y="6217920"/>
            <a:ext cx="365760" cy="365760"/>
          </a:xfrm>
          <a:prstGeom prst="ellipse">
            <a:avLst/>
          </a:prstGeom>
          <a:solidFill>
            <a:srgbClr val="1D1D1D">
              <a:alpha val="69804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07F0CE79-3812-4D84-8F56-FE8620BFA4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890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6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44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59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28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33400"/>
            <a:ext cx="8915400" cy="32004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33400" y="4191000"/>
            <a:ext cx="838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                              T = Take Notes</a:t>
            </a:r>
          </a:p>
          <a:p>
            <a:r>
              <a:rPr lang="en-US" sz="2400" b="1" dirty="0"/>
              <a:t>                              I = Interact with your notes</a:t>
            </a:r>
          </a:p>
          <a:p>
            <a:r>
              <a:rPr lang="en-US" sz="2400" b="1" dirty="0"/>
              <a:t>                              P = Practice with plenty of repetition</a:t>
            </a:r>
          </a:p>
          <a:p>
            <a:r>
              <a:rPr lang="en-US" sz="2400" b="1" dirty="0"/>
              <a:t>                              S = Self-test</a:t>
            </a:r>
          </a:p>
        </p:txBody>
      </p:sp>
    </p:spTree>
    <p:extLst>
      <p:ext uri="{BB962C8B-B14F-4D97-AF65-F5344CB8AC3E}">
        <p14:creationId xmlns:p14="http://schemas.microsoft.com/office/powerpoint/2010/main" val="23621947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Post-assessment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686800" cy="5691982"/>
          </a:xfrm>
        </p:spPr>
        <p:txBody>
          <a:bodyPr>
            <a:normAutofit/>
          </a:bodyPr>
          <a:lstStyle/>
          <a:p>
            <a:r>
              <a:rPr lang="en-US" dirty="0"/>
              <a:t>What is a </a:t>
            </a:r>
            <a:r>
              <a:rPr lang="en-US" i="1" dirty="0"/>
              <a:t>hydrate</a:t>
            </a:r>
            <a:r>
              <a:rPr lang="en-US" dirty="0"/>
              <a:t>?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A hydrate is a substance that has water molecules surrounding its structure. </a:t>
            </a:r>
          </a:p>
        </p:txBody>
      </p:sp>
    </p:spTree>
    <p:extLst>
      <p:ext uri="{BB962C8B-B14F-4D97-AF65-F5344CB8AC3E}">
        <p14:creationId xmlns:p14="http://schemas.microsoft.com/office/powerpoint/2010/main" val="38642106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7000"/>
                <a:shade val="100000"/>
                <a:satMod val="185000"/>
                <a:lumMod val="120000"/>
              </a:schemeClr>
            </a:gs>
            <a:gs pos="100000">
              <a:schemeClr val="bg1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1C9F4F8-1CA1-4169-A513-5E15F4D91F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00150" y="2386744"/>
            <a:ext cx="6743700" cy="1645920"/>
          </a:xfrm>
          <a:solidFill>
            <a:schemeClr val="accent1"/>
          </a:solidFill>
          <a:ln w="190500" cmpd="thinThick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sz="3000">
                <a:solidFill>
                  <a:srgbClr val="FFFFFF"/>
                </a:solidFill>
              </a:rPr>
              <a:t>Chapter 7:</a:t>
            </a:r>
            <a:br>
              <a:rPr lang="en-US" sz="3000">
                <a:solidFill>
                  <a:srgbClr val="FFFFFF"/>
                </a:solidFill>
              </a:rPr>
            </a:br>
            <a:r>
              <a:rPr lang="en-US" sz="3000">
                <a:solidFill>
                  <a:srgbClr val="FFFFFF"/>
                </a:solidFill>
              </a:rPr>
              <a:t>Section 3: Using Chemical Formulas</a:t>
            </a: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8598DF83-D180-B045-A6A7-61EB385B14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21395" y="4352544"/>
            <a:ext cx="5101209" cy="1239894"/>
          </a:xfrm>
        </p:spPr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8747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/>
              <a:t>ESSENTIAL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6018"/>
            <a:ext cx="8686800" cy="569198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What is a </a:t>
            </a:r>
            <a:r>
              <a:rPr lang="en-US" i="1" dirty="0"/>
              <a:t>hydrate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0187108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523612"/>
            <a:ext cx="5937755" cy="1188720"/>
          </a:xfrm>
        </p:spPr>
        <p:txBody>
          <a:bodyPr/>
          <a:lstStyle/>
          <a:p>
            <a:r>
              <a:rPr lang="en-US" dirty="0"/>
              <a:t>percent composition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3122" y="3251455"/>
            <a:ext cx="5937755" cy="3101983"/>
          </a:xfrm>
        </p:spPr>
        <p:txBody>
          <a:bodyPr/>
          <a:lstStyle/>
          <a:p>
            <a:r>
              <a:rPr lang="en-US" dirty="0"/>
              <a:t>You can identify a compound by the percentage by mass of each element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2839821"/>
            <a:ext cx="9144000" cy="27227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0B6FA6D1-A544-CA41-BFD6-85B43B991E39}"/>
              </a:ext>
            </a:extLst>
          </p:cNvPr>
          <p:cNvSpPr txBox="1">
            <a:spLocks/>
          </p:cNvSpPr>
          <p:nvPr/>
        </p:nvSpPr>
        <p:spPr>
          <a:xfrm>
            <a:off x="304800" y="2057400"/>
            <a:ext cx="8305800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44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59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28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You can identify a compound by the percentage by mass of each element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38546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3122" y="523612"/>
            <a:ext cx="5937755" cy="1188720"/>
          </a:xfrm>
        </p:spPr>
        <p:txBody>
          <a:bodyPr>
            <a:normAutofit/>
          </a:bodyPr>
          <a:lstStyle/>
          <a:p>
            <a:r>
              <a:rPr lang="en-US" dirty="0"/>
              <a:t>Solving percent composition problems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209801"/>
            <a:ext cx="8077199" cy="3530228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Use the following steps to match an unknown compound with a known chemical formula:</a:t>
            </a:r>
          </a:p>
          <a:p>
            <a:pPr marL="901700" indent="-514350">
              <a:buFont typeface="+mj-lt"/>
              <a:buAutoNum type="arabicPeriod"/>
            </a:pPr>
            <a:r>
              <a:rPr lang="en-US" sz="2600" dirty="0"/>
              <a:t>Calculate the masses of each element in the known compound.</a:t>
            </a:r>
          </a:p>
          <a:p>
            <a:pPr marL="901700" indent="-514350">
              <a:buFont typeface="+mj-lt"/>
              <a:buAutoNum type="arabicPeriod"/>
            </a:pPr>
            <a:r>
              <a:rPr lang="en-US" sz="2600" dirty="0"/>
              <a:t>From the masses in step (1), calculate the percent compositions of each element.</a:t>
            </a:r>
          </a:p>
          <a:p>
            <a:pPr marL="901700" indent="-514350">
              <a:buFont typeface="+mj-lt"/>
              <a:buAutoNum type="arabicPeriod"/>
            </a:pPr>
            <a:r>
              <a:rPr lang="en-US" sz="2600" dirty="0"/>
              <a:t>See if the compositions of known and unknown compounds match within measurement error.</a:t>
            </a:r>
          </a:p>
        </p:txBody>
      </p:sp>
    </p:spTree>
    <p:extLst>
      <p:ext uri="{BB962C8B-B14F-4D97-AF65-F5344CB8AC3E}">
        <p14:creationId xmlns:p14="http://schemas.microsoft.com/office/powerpoint/2010/main" val="23739472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967178"/>
            <a:ext cx="6705600" cy="1662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192" y="129651"/>
            <a:ext cx="8229600" cy="494589"/>
          </a:xfrm>
        </p:spPr>
        <p:txBody>
          <a:bodyPr>
            <a:normAutofit fontScale="90000"/>
          </a:bodyPr>
          <a:lstStyle/>
          <a:p>
            <a:r>
              <a:rPr lang="en-US" dirty="0"/>
              <a:t>Solved problem 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4793759"/>
              </p:ext>
            </p:extLst>
          </p:nvPr>
        </p:nvGraphicFramePr>
        <p:xfrm>
          <a:off x="0" y="1160564"/>
          <a:ext cx="9113985" cy="5730840"/>
        </p:xfrm>
        <a:graphic>
          <a:graphicData uri="http://schemas.openxmlformats.org/drawingml/2006/table">
            <a:tbl>
              <a:tblPr/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899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429004"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solidFill>
                            <a:srgbClr val="E37C00"/>
                          </a:solidFill>
                          <a:effectLst/>
                        </a:rPr>
                        <a:t>Given</a:t>
                      </a:r>
                    </a:p>
                  </a:txBody>
                  <a:tcPr marL="12005" marR="12005" marT="6003" marB="600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004" marR="12005" marT="6003" marB="600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 i="0" kern="1200" baseline="-250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004" marR="12005" marT="6003" marB="600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0906"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solidFill>
                            <a:srgbClr val="E37C00"/>
                          </a:solidFill>
                          <a:effectLst/>
                        </a:rPr>
                        <a:t>Relationships</a:t>
                      </a:r>
                    </a:p>
                  </a:txBody>
                  <a:tcPr marL="12005" marR="12005" marT="6003" marB="600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004" marR="12005" marT="6003" marB="600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0" i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% of each element should match the percent composition of sugar if the powder is a sample of that substance.</a:t>
                      </a:r>
                    </a:p>
                  </a:txBody>
                  <a:tcPr marL="10004" marR="12005" marT="6003" marB="600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58624"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solidFill>
                            <a:srgbClr val="E37C00"/>
                          </a:solidFill>
                          <a:effectLst/>
                        </a:rPr>
                        <a:t>Solve</a:t>
                      </a:r>
                    </a:p>
                  </a:txBody>
                  <a:tcPr marL="12005" marR="12005" marT="6003" marB="600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pt-BR" sz="24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004" marR="12005" marT="6003" marB="600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Find the mass of each element in sucrose;</a:t>
                      </a:r>
                    </a:p>
                    <a:p>
                      <a:pPr algn="l"/>
                      <a:r>
                        <a:rPr lang="en-US" sz="2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 C + 22 H + 11 O = </a:t>
                      </a:r>
                    </a:p>
                    <a:p>
                      <a:pPr algn="l"/>
                      <a:r>
                        <a:rPr lang="en-US" sz="2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(12 x 12.011) + (22 x 1.0079) + (11 x 15.999) = 342.295 g/</a:t>
                      </a:r>
                      <a:r>
                        <a:rPr lang="en-US" sz="24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mol</a:t>
                      </a:r>
                      <a:endParaRPr lang="en-US" sz="24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endParaRPr lang="en-US" sz="24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004" marR="12005" marT="6003" marB="600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0906"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solidFill>
                            <a:srgbClr val="E37C00"/>
                          </a:solidFill>
                          <a:effectLst/>
                        </a:rPr>
                        <a:t>Answer</a:t>
                      </a:r>
                    </a:p>
                  </a:txBody>
                  <a:tcPr marL="12005" marR="6253" marT="6003" marB="60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E6C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004" marR="12005" marT="6003" marB="60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percent composition is similar to the known value. Yes, the sample could be sucrose.</a:t>
                      </a:r>
                    </a:p>
                  </a:txBody>
                  <a:tcPr marL="10004" marR="12005" marT="6003" marB="60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14460529"/>
              </p:ext>
            </p:extLst>
          </p:nvPr>
        </p:nvGraphicFramePr>
        <p:xfrm>
          <a:off x="30015" y="624240"/>
          <a:ext cx="9144000" cy="457200"/>
        </p:xfrm>
        <a:graphic>
          <a:graphicData uri="http://schemas.openxmlformats.org/drawingml/2006/table">
            <a:tbl>
              <a:tblPr/>
              <a:tblGrid>
                <a:gridCol w="914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r>
                        <a:rPr lang="en-US" sz="2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Based on the information given, could the substance be sucrose?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EBE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EBE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13EEAEC9-6DF3-3F4C-A352-D8691DD83C7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3999" y="4267200"/>
            <a:ext cx="5863617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43573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Hydrate percent composition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" y="1295400"/>
            <a:ext cx="8686800" cy="4906963"/>
          </a:xfrm>
        </p:spPr>
        <p:txBody>
          <a:bodyPr/>
          <a:lstStyle/>
          <a:p>
            <a:r>
              <a:rPr lang="en-US" dirty="0"/>
              <a:t>A hydrate is a substance that has absorbed and incorporated a % of water into its structure</a:t>
            </a:r>
          </a:p>
          <a:p>
            <a:r>
              <a:rPr lang="en-US" dirty="0"/>
              <a:t>Water can leave the structure when heated</a:t>
            </a:r>
          </a:p>
          <a:p>
            <a:r>
              <a:rPr lang="en-US" dirty="0"/>
              <a:t>Copper(II) sulfate pentahydrate is an example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B59FEF3-AE0A-B146-88FA-FE403DF7FD0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3200400"/>
            <a:ext cx="3756282" cy="3232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1757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dirty="0"/>
              <a:t>Solved problem </a:t>
            </a:r>
          </a:p>
        </p:txBody>
      </p:sp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45954344"/>
              </p:ext>
            </p:extLst>
          </p:nvPr>
        </p:nvGraphicFramePr>
        <p:xfrm>
          <a:off x="0" y="533400"/>
          <a:ext cx="9144000" cy="1005840"/>
        </p:xfrm>
        <a:graphic>
          <a:graphicData uri="http://schemas.openxmlformats.org/drawingml/2006/table">
            <a:tbl>
              <a:tblPr/>
              <a:tblGrid>
                <a:gridCol w="914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r>
                        <a:rPr lang="en-US" sz="2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sample of hydrated cobalt(II) chloride is heated and turns from red to blue. Steam also comes out of the test tube. The hydrated sample had a mass of 21.63g. After heating, it has a mass of 11.80. What is the percent water in the hydrate?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EBE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EBE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2357006"/>
              </p:ext>
            </p:extLst>
          </p:nvPr>
        </p:nvGraphicFramePr>
        <p:xfrm>
          <a:off x="0" y="1600200"/>
          <a:ext cx="9144000" cy="5221785"/>
        </p:xfrm>
        <a:graphic>
          <a:graphicData uri="http://schemas.openxmlformats.org/drawingml/2006/table">
            <a:tbl>
              <a:tblPr/>
              <a:tblGrid>
                <a:gridCol w="17184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1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474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62000">
                <a:tc>
                  <a:txBody>
                    <a:bodyPr/>
                    <a:lstStyle/>
                    <a:p>
                      <a:pPr algn="r"/>
                      <a:r>
                        <a:rPr lang="en-US" sz="2400" dirty="0">
                          <a:solidFill>
                            <a:srgbClr val="E37C00"/>
                          </a:solidFill>
                          <a:effectLst/>
                        </a:rPr>
                        <a:t>Relationships</a:t>
                      </a:r>
                    </a:p>
                  </a:txBody>
                  <a:tcPr marL="12005" marR="12005" marT="6003" marB="600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004" marR="12005" marT="6003" marB="600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0" i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Find the percentage by dividing water mass by total hydrate compound mass, and multiply by 100.</a:t>
                      </a:r>
                    </a:p>
                  </a:txBody>
                  <a:tcPr marL="10004" marR="12005" marT="6003" marB="600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5699">
                <a:tc>
                  <a:txBody>
                    <a:bodyPr/>
                    <a:lstStyle/>
                    <a:p>
                      <a:pPr algn="r"/>
                      <a:r>
                        <a:rPr lang="en-US" sz="2400" dirty="0">
                          <a:solidFill>
                            <a:srgbClr val="E37C00"/>
                          </a:solidFill>
                          <a:effectLst/>
                        </a:rPr>
                        <a:t>Solve</a:t>
                      </a:r>
                    </a:p>
                  </a:txBody>
                  <a:tcPr marL="12005" marR="12005" marT="6003" marB="600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pt-BR" sz="24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004" marR="12005" marT="6003" marB="600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First, determine the mass of water that left the test tube.</a:t>
                      </a:r>
                    </a:p>
                    <a:p>
                      <a:pPr algn="l"/>
                      <a:endParaRPr lang="en-US" sz="2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endParaRPr lang="en-US" sz="2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endParaRPr lang="en-US" sz="2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endParaRPr lang="en-US" sz="2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en-US" sz="2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mass before heating – mass after heating = water mass</a:t>
                      </a:r>
                    </a:p>
                    <a:p>
                      <a:pPr algn="l"/>
                      <a:r>
                        <a:rPr lang="en-US" sz="2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21.63 g – 11.80g = 9.83 g</a:t>
                      </a:r>
                      <a:endParaRPr lang="pt-BR" sz="24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endParaRPr lang="en-US" sz="2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endParaRPr lang="en-US" sz="2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endParaRPr lang="en-US" sz="2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endParaRPr lang="en-US" sz="2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endParaRPr lang="en-US" sz="2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en-US" sz="2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Next, divide the water mass by the beginning mass of the hydrate, then multiply by 100 to find the percent water in the hydrate.</a:t>
                      </a:r>
                      <a:endParaRPr lang="pt-BR" sz="24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004" marR="12005" marT="6003" marB="600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6156">
                <a:tc>
                  <a:txBody>
                    <a:bodyPr/>
                    <a:lstStyle/>
                    <a:p>
                      <a:pPr algn="r"/>
                      <a:r>
                        <a:rPr lang="en-US" sz="2400" dirty="0">
                          <a:solidFill>
                            <a:srgbClr val="E37C00"/>
                          </a:solidFill>
                          <a:effectLst/>
                        </a:rPr>
                        <a:t>Answer</a:t>
                      </a:r>
                    </a:p>
                  </a:txBody>
                  <a:tcPr marL="12005" marR="6253" marT="6003" marB="60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E6C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004" marR="12005" marT="6003" marB="60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percent composition of water in the cobalt(II) chloride</a:t>
                      </a:r>
                      <a:r>
                        <a:rPr lang="en-US" sz="24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hydrate,</a:t>
                      </a:r>
                      <a:r>
                        <a:rPr lang="en-US" sz="32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CoCl</a:t>
                      </a:r>
                      <a:r>
                        <a:rPr lang="en-US" sz="2400" b="0" i="0" kern="1200" baseline="-25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2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•nH</a:t>
                      </a:r>
                      <a:r>
                        <a:rPr lang="en-US" sz="2400" b="0" i="0" kern="1200" baseline="-25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2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 is 45.45 %. </a:t>
                      </a:r>
                      <a:br>
                        <a:rPr lang="en-US" sz="2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800" b="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"n" in front of H</a:t>
                      </a:r>
                      <a:r>
                        <a:rPr lang="en-US" sz="1800" b="0" i="1" kern="1200" baseline="-25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1800" b="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 indicates the coefficient is not known, but could be determined mathematically.</a:t>
                      </a:r>
                      <a:endParaRPr lang="en-US" sz="32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004" marR="12005" marT="6003" marB="60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4495800"/>
            <a:ext cx="317571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727477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Post-assessment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686800" cy="5691982"/>
          </a:xfrm>
        </p:spPr>
        <p:txBody>
          <a:bodyPr>
            <a:normAutofit/>
          </a:bodyPr>
          <a:lstStyle/>
          <a:p>
            <a:r>
              <a:rPr lang="en-US" dirty="0"/>
              <a:t>What is a </a:t>
            </a:r>
            <a:r>
              <a:rPr lang="en-US" i="1" dirty="0"/>
              <a:t>hydrate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751539931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350" row="0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57978D07-36ED-0E47-9DCA-3112AACC03CA}">
  <we:reference id="fa000000002" version="1.0.0.0" store="en-us" storeType="FirstParty"/>
  <we:alternateReferences/>
  <we:properties/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466</Words>
  <Application>Microsoft Macintosh PowerPoint</Application>
  <PresentationFormat>On-screen Show (4:3)</PresentationFormat>
  <Paragraphs>57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Gill Sans MT</vt:lpstr>
      <vt:lpstr>Parcel</vt:lpstr>
      <vt:lpstr>PowerPoint Presentation</vt:lpstr>
      <vt:lpstr>Chapter 7: Section 3: Using Chemical Formulas</vt:lpstr>
      <vt:lpstr>ESSENTIAL QUESTION</vt:lpstr>
      <vt:lpstr>percent composition</vt:lpstr>
      <vt:lpstr>Solving percent composition problems</vt:lpstr>
      <vt:lpstr>Solved problem </vt:lpstr>
      <vt:lpstr>Hydrate percent composition</vt:lpstr>
      <vt:lpstr>Solved problem </vt:lpstr>
      <vt:lpstr>Post-assessment</vt:lpstr>
      <vt:lpstr>Post-assessment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Michelle Stover</dc:creator>
  <cp:lastModifiedBy>Michelle Stover</cp:lastModifiedBy>
  <cp:revision>2</cp:revision>
  <dcterms:created xsi:type="dcterms:W3CDTF">2020-05-13T19:19:19Z</dcterms:created>
  <dcterms:modified xsi:type="dcterms:W3CDTF">2020-07-22T20:03:48Z</dcterms:modified>
</cp:coreProperties>
</file>