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21" r:id="rId2"/>
    <p:sldId id="276" r:id="rId3"/>
    <p:sldId id="309" r:id="rId4"/>
    <p:sldId id="277" r:id="rId5"/>
    <p:sldId id="278" r:id="rId6"/>
    <p:sldId id="280" r:id="rId7"/>
    <p:sldId id="282" r:id="rId8"/>
    <p:sldId id="284" r:id="rId9"/>
    <p:sldId id="283" r:id="rId10"/>
    <p:sldId id="287" r:id="rId11"/>
    <p:sldId id="286" r:id="rId12"/>
    <p:sldId id="285" r:id="rId13"/>
    <p:sldId id="288" r:id="rId14"/>
    <p:sldId id="289" r:id="rId15"/>
    <p:sldId id="291" r:id="rId16"/>
    <p:sldId id="317" r:id="rId17"/>
    <p:sldId id="331" r:id="rId18"/>
    <p:sldId id="332" r:id="rId19"/>
    <p:sldId id="333" r:id="rId20"/>
    <p:sldId id="335" r:id="rId21"/>
    <p:sldId id="334" r:id="rId22"/>
    <p:sldId id="336" r:id="rId23"/>
    <p:sldId id="337" r:id="rId2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aulson" initials="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79"/>
    <p:restoredTop sz="86446"/>
  </p:normalViewPr>
  <p:slideViewPr>
    <p:cSldViewPr showGuides="1">
      <p:cViewPr varScale="1">
        <p:scale>
          <a:sx n="112" d="100"/>
          <a:sy n="112" d="100"/>
        </p:scale>
        <p:origin x="1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9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1500A5A-260C-4657-8CAB-33DCB6F49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523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D7537-D02D-4C1B-8467-1E4FF8D7E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80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B020C-EE78-428C-BFF6-F0EB653543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1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9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2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0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14043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2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0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7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4DAD6D1-12EE-4201-9E62-56EEAF99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9154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4191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              T = Take Notes</a:t>
            </a:r>
          </a:p>
          <a:p>
            <a:r>
              <a:rPr lang="en-US" sz="2400" b="1" dirty="0"/>
              <a:t>                              I = Interact with your notes</a:t>
            </a:r>
          </a:p>
          <a:p>
            <a:r>
              <a:rPr lang="en-US" sz="2400" b="1" dirty="0"/>
              <a:t>                              P = Practice with plenty of repetition</a:t>
            </a:r>
          </a:p>
          <a:p>
            <a:r>
              <a:rPr lang="en-US" sz="2400" b="1" dirty="0"/>
              <a:t>                              S = Self-test</a:t>
            </a:r>
          </a:p>
        </p:txBody>
      </p:sp>
    </p:spTree>
    <p:extLst>
      <p:ext uri="{BB962C8B-B14F-4D97-AF65-F5344CB8AC3E}">
        <p14:creationId xmlns:p14="http://schemas.microsoft.com/office/powerpoint/2010/main" val="117455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Ternary and quaternary ionic compounds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2994" y="1524000"/>
            <a:ext cx="8382000" cy="2743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2"/>
              </a:spcBef>
            </a:pPr>
            <a:r>
              <a:rPr lang="en-US" dirty="0"/>
              <a:t>A </a:t>
            </a:r>
            <a:r>
              <a:rPr lang="en-US" b="1" dirty="0"/>
              <a:t>ternary compound</a:t>
            </a:r>
            <a:r>
              <a:rPr lang="en-US" dirty="0"/>
              <a:t> contains three different elements.</a:t>
            </a:r>
          </a:p>
          <a:p>
            <a:pPr>
              <a:lnSpc>
                <a:spcPct val="90000"/>
              </a:lnSpc>
              <a:spcBef>
                <a:spcPts val="762"/>
              </a:spcBef>
            </a:pPr>
            <a:r>
              <a:rPr lang="en-US" dirty="0"/>
              <a:t>A</a:t>
            </a:r>
            <a:r>
              <a:rPr lang="en-US" b="1" dirty="0"/>
              <a:t> quaternary compound</a:t>
            </a:r>
            <a:r>
              <a:rPr lang="en-US" dirty="0"/>
              <a:t> contains four different elements.</a:t>
            </a:r>
          </a:p>
          <a:p>
            <a:pPr>
              <a:lnSpc>
                <a:spcPct val="90000"/>
              </a:lnSpc>
              <a:spcBef>
                <a:spcPts val="762"/>
              </a:spcBef>
            </a:pPr>
            <a:r>
              <a:rPr lang="en-US" dirty="0"/>
              <a:t>These compounds contain at least one polyatomic ion. </a:t>
            </a:r>
          </a:p>
          <a:p>
            <a:pPr>
              <a:lnSpc>
                <a:spcPct val="90000"/>
              </a:lnSpc>
              <a:spcBef>
                <a:spcPts val="762"/>
              </a:spcBef>
            </a:pPr>
            <a:r>
              <a:rPr lang="en-US" dirty="0"/>
              <a:t>Naming these compounds is similar to binary compounds because they consist of a cation and an anion.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27F69-71BF-5345-AE0A-60A58D153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3766260"/>
            <a:ext cx="8597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0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72024"/>
              </p:ext>
            </p:extLst>
          </p:nvPr>
        </p:nvGraphicFramePr>
        <p:xfrm>
          <a:off x="190500" y="914400"/>
          <a:ext cx="8763000" cy="1143000"/>
        </p:xfrm>
        <a:graphic>
          <a:graphicData uri="http://schemas.openxmlformats.org/drawingml/2006/table">
            <a:tbl>
              <a:tblPr/>
              <a:tblGrid>
                <a:gridCol w="87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the following compounds:</a:t>
                      </a:r>
                      <a:br>
                        <a:rPr lang="en-US" sz="2800" dirty="0"/>
                      </a:b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Ca(OH)</a:t>
                      </a:r>
                      <a:r>
                        <a:rPr lang="en-US" sz="28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b) RbNO</a:t>
                      </a:r>
                      <a:r>
                        <a:rPr lang="en-US" sz="28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c) NH</a:t>
                      </a:r>
                      <a:r>
                        <a:rPr lang="en-US" sz="28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Cl; d) Al</a:t>
                      </a:r>
                      <a:r>
                        <a:rPr lang="en-US" sz="28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(SO</a:t>
                      </a:r>
                      <a:r>
                        <a:rPr lang="en-US" sz="28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8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44478"/>
              </p:ext>
            </p:extLst>
          </p:nvPr>
        </p:nvGraphicFramePr>
        <p:xfrm>
          <a:off x="0" y="2057401"/>
          <a:ext cx="9098223" cy="4792730"/>
        </p:xfrm>
        <a:graphic>
          <a:graphicData uri="http://schemas.openxmlformats.org/drawingml/2006/table">
            <a:tbl>
              <a:tblPr/>
              <a:tblGrid>
                <a:gridCol w="2125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Asked 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naming rules to the compounds above.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Relationships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Cations receive their element name except for ammonium, NH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Polyatomic anions receive the name listed in the polyatomic ion chart. Monatomic anions change their ending to </a:t>
                      </a:r>
                      <a:r>
                        <a:rPr lang="en-US" sz="2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-ide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Solve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Split each compound after the cation. Give each half its appropriate name:</a:t>
                      </a:r>
                      <a:br>
                        <a:rPr lang="en-US" sz="2400" dirty="0"/>
                      </a:b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Ca | (OH)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b)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| NO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c) NH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| Cl; d) Al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| (SO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131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Answer</a:t>
                      </a:r>
                    </a:p>
                  </a:txBody>
                  <a:tcPr marL="74196" marR="38644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calcium hydroxide; b) rubidium nitrite; </a:t>
                      </a:r>
                      <a:br>
                        <a:rPr lang="en-US" sz="2400" dirty="0"/>
                      </a:b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ammonium chloride; d) aluminum sulfate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Solved problem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632321"/>
            <a:ext cx="1466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The crisscross method: Ternary compounds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D8F63-D3B8-9343-9C87-003A0DF89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209800"/>
            <a:ext cx="84074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7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462064"/>
            <a:ext cx="9372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crisscross method: Ternary compounds</a:t>
            </a:r>
            <a:br>
              <a:rPr lang="en-US" dirty="0"/>
            </a:b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632321"/>
            <a:ext cx="1466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F48D9-E0FF-8748-B7D5-7176C6A9B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286000"/>
            <a:ext cx="8394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7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/>
              <a:t>Ionic formulas with Roman numerals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/>
              <a:t>Some metals always form the same ion with the same charge but many metals can form ions with different charges.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F6047-2F2A-3F47-B10D-A7CBBF363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452130"/>
            <a:ext cx="87122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Transition metals use Roman numerals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41195-19ED-3C4B-820F-9F9CD9574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600200"/>
            <a:ext cx="87122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/>
              <a:t>What is the formula for potassium oxide?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/>
              <a:t>What is the formula for potassium oxide?</a:t>
            </a:r>
          </a:p>
          <a:p>
            <a:pPr lvl="1">
              <a:lnSpc>
                <a:spcPct val="90000"/>
              </a:lnSpc>
              <a:spcBef>
                <a:spcPts val="768"/>
              </a:spcBef>
            </a:pP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0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/>
              <a:t>What is the formula for calcium hydroxide?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4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/>
              <a:t>What is the formula for calcium hydroxide?</a:t>
            </a:r>
          </a:p>
          <a:p>
            <a:pPr lvl="1">
              <a:lnSpc>
                <a:spcPct val="90000"/>
              </a:lnSpc>
              <a:spcBef>
                <a:spcPts val="768"/>
              </a:spcBef>
            </a:pPr>
            <a:r>
              <a:rPr lang="en-US" dirty="0">
                <a:solidFill>
                  <a:srgbClr val="FF0000"/>
                </a:solidFill>
              </a:rPr>
              <a:t>Ca(OH)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4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00150" y="2386744"/>
            <a:ext cx="6743700" cy="1645920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Chapter 7: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Section 1:  Chemical Names and Formulas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82E33-B45E-624F-A5AC-CDF1B68AD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5" y="4352544"/>
            <a:ext cx="5101209" cy="123989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0150" y="6236208"/>
            <a:ext cx="4425891" cy="32004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6071" y="6238816"/>
            <a:ext cx="2065310" cy="323968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/>
              <a:t>How do you name 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42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/>
              <a:t>How do you name 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?</a:t>
            </a:r>
          </a:p>
          <a:p>
            <a:pPr lvl="1">
              <a:lnSpc>
                <a:spcPct val="90000"/>
              </a:lnSpc>
              <a:spcBef>
                <a:spcPts val="768"/>
              </a:spcBef>
            </a:pPr>
            <a:r>
              <a:rPr lang="en-US" dirty="0">
                <a:solidFill>
                  <a:srgbClr val="FF0000"/>
                </a:solidFill>
              </a:rPr>
              <a:t>This is binary so the cation gets its regular name, and the anion changes its ending to –ide. However, Fe needs a Roman numeral. A reverse crisscross helps determine the name: iron(III) oxide.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/>
              <a:t>How do you name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7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/>
              <a:t>How do you name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?</a:t>
            </a:r>
          </a:p>
          <a:p>
            <a:pPr lvl="1">
              <a:lnSpc>
                <a:spcPct val="90000"/>
              </a:lnSpc>
              <a:spcBef>
                <a:spcPts val="768"/>
              </a:spcBef>
            </a:pPr>
            <a:r>
              <a:rPr lang="en-US" dirty="0">
                <a:solidFill>
                  <a:srgbClr val="FF0000"/>
                </a:solidFill>
              </a:rPr>
              <a:t>This is quaternary so each polyatomic ion gets its name. This is ammonium phosphate.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ESSENTIAL QUESTIONS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/>
              <a:t>What is the formula for potassium oxide?</a:t>
            </a: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/>
              <a:t>What is the formula for calcium hydroxide?</a:t>
            </a:r>
            <a:endParaRPr lang="en-US" dirty="0"/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/>
              <a:t>How do you name 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?</a:t>
            </a: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/>
              <a:t>How </a:t>
            </a:r>
            <a:r>
              <a:rPr lang="en-US" dirty="0"/>
              <a:t>do you name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Compound names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 </a:t>
            </a:r>
            <a:r>
              <a:rPr lang="en-US" b="1" dirty="0"/>
              <a:t>binary compound</a:t>
            </a:r>
            <a:r>
              <a:rPr lang="en-US" dirty="0"/>
              <a:t> is a compound that contains only two atoms or atoms.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Ions combine to create a chemical formula that is electrically neutral.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0E7E4-A302-0A41-B11E-DBC92F0C5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3" y="1638300"/>
            <a:ext cx="7075717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0B136A-2643-B940-9370-B63A9A696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4" y="4267200"/>
            <a:ext cx="7499686" cy="23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798821"/>
              </p:ext>
            </p:extLst>
          </p:nvPr>
        </p:nvGraphicFramePr>
        <p:xfrm>
          <a:off x="190500" y="914401"/>
          <a:ext cx="8763000" cy="1066799"/>
        </p:xfrm>
        <a:graphic>
          <a:graphicData uri="http://schemas.openxmlformats.org/drawingml/2006/table">
            <a:tbl>
              <a:tblPr/>
              <a:tblGrid>
                <a:gridCol w="87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each of the following binary ionic compounds:</a:t>
                      </a:r>
                      <a:br>
                        <a:rPr lang="en-US" sz="2800" dirty="0"/>
                      </a:b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b) SrCl</a:t>
                      </a:r>
                      <a:r>
                        <a:rPr lang="en-US" sz="28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c)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d) ZnF</a:t>
                      </a:r>
                      <a:r>
                        <a:rPr lang="en-US" sz="28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e)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KBr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f)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235611"/>
              </p:ext>
            </p:extLst>
          </p:nvPr>
        </p:nvGraphicFramePr>
        <p:xfrm>
          <a:off x="0" y="2057400"/>
          <a:ext cx="9098223" cy="3635424"/>
        </p:xfrm>
        <a:graphic>
          <a:graphicData uri="http://schemas.openxmlformats.org/drawingml/2006/table">
            <a:tbl>
              <a:tblPr/>
              <a:tblGrid>
                <a:gridCol w="2125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Asked 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naming rules to the compounds above.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Solve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first element in each compound is a metal cation. Use its element name. The second element is a nonmetal anion. Change its ending to </a:t>
                      </a:r>
                      <a:r>
                        <a:rPr lang="en-US" sz="2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–ide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8024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Answer</a:t>
                      </a:r>
                    </a:p>
                  </a:txBody>
                  <a:tcPr marL="74196" marR="38644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calcium oxide; b) strontium chloride; c) lithium iodide</a:t>
                      </a:r>
                      <a:br>
                        <a:rPr lang="en-US" sz="2400" dirty="0"/>
                      </a:b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zinc fluoride; e) potassium bromide; f) beryllium sulfide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Solved problem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The crisscross method: Binary compounds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DCD30-9F1B-1D46-A04D-6BD4A598D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1676400"/>
            <a:ext cx="8674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7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309873"/>
              </p:ext>
            </p:extLst>
          </p:nvPr>
        </p:nvGraphicFramePr>
        <p:xfrm>
          <a:off x="190500" y="914401"/>
          <a:ext cx="8763000" cy="762000"/>
        </p:xfrm>
        <a:graphic>
          <a:graphicData uri="http://schemas.openxmlformats.org/drawingml/2006/table">
            <a:tbl>
              <a:tblPr/>
              <a:tblGrid>
                <a:gridCol w="87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the formula for </a:t>
                      </a:r>
                      <a:r>
                        <a:rPr lang="en-US" sz="2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calcium sulfide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2815"/>
              </p:ext>
            </p:extLst>
          </p:nvPr>
        </p:nvGraphicFramePr>
        <p:xfrm>
          <a:off x="0" y="1752600"/>
          <a:ext cx="9098223" cy="5010202"/>
        </p:xfrm>
        <a:graphic>
          <a:graphicData uri="http://schemas.openxmlformats.org/drawingml/2006/table">
            <a:tbl>
              <a:tblPr/>
              <a:tblGrid>
                <a:gridCol w="2125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914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Asked 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the crisscross method to find the chemical formula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286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Solve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Follow</a:t>
                      </a:r>
                      <a:r>
                        <a:rPr lang="en-US" sz="2400" baseline="0" dirty="0">
                          <a:effectLst/>
                        </a:rPr>
                        <a:t> the four steps of a crisscross:</a:t>
                      </a:r>
                    </a:p>
                    <a:p>
                      <a:pPr algn="l"/>
                      <a:r>
                        <a:rPr lang="en-US" sz="2400" baseline="0" dirty="0">
                          <a:effectLst/>
                        </a:rPr>
                        <a:t>Step 1:  Calcium:  </a:t>
                      </a:r>
                      <a:r>
                        <a:rPr lang="en-US" sz="2400" dirty="0"/>
                        <a:t>Ca</a:t>
                      </a:r>
                      <a:r>
                        <a:rPr lang="en-US" sz="2400" baseline="30000" dirty="0"/>
                        <a:t>2+</a:t>
                      </a:r>
                      <a:r>
                        <a:rPr lang="en-US" sz="2400" dirty="0"/>
                        <a:t>   Sulfide: S</a:t>
                      </a:r>
                      <a:r>
                        <a:rPr lang="en-US" sz="2400" baseline="30000" dirty="0"/>
                        <a:t>2-</a:t>
                      </a:r>
                    </a:p>
                    <a:p>
                      <a:pPr algn="l"/>
                      <a:r>
                        <a:rPr lang="en-US" sz="2400" dirty="0"/>
                        <a:t>Step 2: Remove + and − signs: Ca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   S</a:t>
                      </a:r>
                      <a:r>
                        <a:rPr lang="en-US" sz="2400" baseline="30000" dirty="0"/>
                        <a:t>2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Step 3:Crisscross numbers to the opposite element:</a:t>
                      </a:r>
                    </a:p>
                    <a:p>
                      <a:pPr algn="l"/>
                      <a:r>
                        <a:rPr lang="en-US" sz="2400" dirty="0"/>
                        <a:t>             </a:t>
                      </a:r>
                    </a:p>
                    <a:p>
                      <a:pPr algn="l"/>
                      <a:endParaRPr lang="en-US" sz="2400" dirty="0"/>
                    </a:p>
                    <a:p>
                      <a:pPr algn="l"/>
                      <a:br>
                        <a:rPr lang="en-US" sz="2400" dirty="0"/>
                      </a:br>
                      <a:r>
                        <a:rPr lang="en-US" sz="2400" dirty="0"/>
                        <a:t>Step 4: Ca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S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 has a ratio of 2:2, which can be reduced to 1:1. The number 1 is invisible in chemical formulas.</a:t>
                      </a:r>
                    </a:p>
                    <a:p>
                      <a:pPr algn="l"/>
                      <a:r>
                        <a:rPr lang="en-US" sz="2400" dirty="0">
                          <a:effectLst/>
                        </a:rPr>
                        <a:t>          </a:t>
                      </a:r>
                      <a:r>
                        <a:rPr lang="en-US" sz="2400" dirty="0"/>
                        <a:t>  Ca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S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→ </a:t>
                      </a:r>
                      <a:r>
                        <a:rPr lang="en-US" sz="2400" dirty="0" err="1"/>
                        <a:t>CaS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9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Answer</a:t>
                      </a:r>
                    </a:p>
                  </a:txBody>
                  <a:tcPr marL="74196" marR="38644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 formula for calcium sulfide is </a:t>
                      </a:r>
                      <a:r>
                        <a:rPr lang="en-US" sz="2400" dirty="0" err="1"/>
                        <a:t>CaS</a:t>
                      </a:r>
                      <a:r>
                        <a:rPr lang="en-US" sz="2400" dirty="0"/>
                        <a:t>.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Solved problem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29000" y="5105400"/>
            <a:ext cx="76201" cy="1524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57600" y="5105400"/>
            <a:ext cx="76201" cy="1524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3CC8488-E108-AA43-8CDE-1CB510594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71900"/>
            <a:ext cx="3644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0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/>
              <a:t>Superscripts vs. subscripts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Superscripts tell you the charge, and subscripts tell you the number of atoms.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F4FD7-7D01-A24C-A04D-FA38312DC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6019800" cy="35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/>
              <a:t>Counting atoms and counting 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0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sz="3000" dirty="0"/>
              <a:t>For compounds such as ammonium sulfate, (NH</a:t>
            </a:r>
            <a:r>
              <a:rPr lang="en-US" sz="3000" baseline="-25000" dirty="0"/>
              <a:t>4</a:t>
            </a:r>
            <a:r>
              <a:rPr lang="en-US" sz="3000" dirty="0"/>
              <a:t>)</a:t>
            </a:r>
            <a:r>
              <a:rPr lang="en-US" sz="3000" baseline="-25000" dirty="0"/>
              <a:t>2</a:t>
            </a:r>
            <a:r>
              <a:rPr lang="en-US" sz="3000" dirty="0"/>
              <a:t>SO</a:t>
            </a:r>
            <a:r>
              <a:rPr lang="en-US" sz="3000" baseline="-25000" dirty="0"/>
              <a:t>4</a:t>
            </a:r>
            <a:r>
              <a:rPr lang="en-US" sz="3000" dirty="0"/>
              <a:t>.  The subscript </a:t>
            </a:r>
            <a:r>
              <a:rPr lang="en-US" sz="3000" baseline="-25000" dirty="0"/>
              <a:t>2</a:t>
            </a:r>
            <a:r>
              <a:rPr lang="en-US" sz="3000" dirty="0"/>
              <a:t> outside the parentheses is distributed only to the atoms </a:t>
            </a:r>
            <a:r>
              <a:rPr lang="en-US" sz="3000" i="1" dirty="0"/>
              <a:t>inside</a:t>
            </a:r>
            <a:r>
              <a:rPr lang="en-US" sz="3000" dirty="0"/>
              <a:t> the parentheses by multiplication as shown below.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828B3-E3C8-9846-8EE0-3D2227666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9" y="3505200"/>
            <a:ext cx="8604422" cy="31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7596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724</Words>
  <Application>Microsoft Macintosh PowerPoint</Application>
  <PresentationFormat>On-screen Show (4:3)</PresentationFormat>
  <Paragraphs>86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Parcel</vt:lpstr>
      <vt:lpstr>PowerPoint Presentation</vt:lpstr>
      <vt:lpstr>Chapter 7: Section 1:  Chemical Names and Formulas</vt:lpstr>
      <vt:lpstr>ESSENTIAL QUESTIONS</vt:lpstr>
      <vt:lpstr>Compound names</vt:lpstr>
      <vt:lpstr>Solved problem</vt:lpstr>
      <vt:lpstr>The crisscross method: Binary compounds</vt:lpstr>
      <vt:lpstr>Solved problem</vt:lpstr>
      <vt:lpstr>Superscripts vs. subscripts</vt:lpstr>
      <vt:lpstr>Counting atoms and counting ions</vt:lpstr>
      <vt:lpstr>Ternary and quaternary ionic compounds</vt:lpstr>
      <vt:lpstr>Solved problem</vt:lpstr>
      <vt:lpstr>The crisscross method: Ternary compounds</vt:lpstr>
      <vt:lpstr>The crisscross method: Ternary compounds </vt:lpstr>
      <vt:lpstr>Ionic formulas with Roman numerals</vt:lpstr>
      <vt:lpstr>Transition metals use Roman numerals</vt:lpstr>
      <vt:lpstr>Post-assessment</vt:lpstr>
      <vt:lpstr>Post-assessment</vt:lpstr>
      <vt:lpstr>Post-assessment</vt:lpstr>
      <vt:lpstr>Post-assessment</vt:lpstr>
      <vt:lpstr>Post-assessment</vt:lpstr>
      <vt:lpstr>Post-assessment</vt:lpstr>
      <vt:lpstr>Post-assessment</vt:lpstr>
      <vt:lpstr>Post-assessment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Stover</dc:creator>
  <cp:lastModifiedBy>Michelle Stover</cp:lastModifiedBy>
  <cp:revision>2</cp:revision>
  <dcterms:created xsi:type="dcterms:W3CDTF">2020-05-13T14:49:50Z</dcterms:created>
  <dcterms:modified xsi:type="dcterms:W3CDTF">2020-07-22T20:02:50Z</dcterms:modified>
</cp:coreProperties>
</file>