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handoutMasterIdLst>
    <p:handoutMasterId r:id="rId39"/>
  </p:handoutMasterIdLst>
  <p:sldIdLst>
    <p:sldId id="321" r:id="rId2"/>
    <p:sldId id="256" r:id="rId3"/>
    <p:sldId id="257" r:id="rId4"/>
    <p:sldId id="351" r:id="rId5"/>
    <p:sldId id="258" r:id="rId6"/>
    <p:sldId id="260" r:id="rId7"/>
    <p:sldId id="262" r:id="rId8"/>
    <p:sldId id="263" r:id="rId9"/>
    <p:sldId id="264" r:id="rId10"/>
    <p:sldId id="266" r:id="rId11"/>
    <p:sldId id="356" r:id="rId12"/>
    <p:sldId id="265" r:id="rId13"/>
    <p:sldId id="352" r:id="rId14"/>
    <p:sldId id="312" r:id="rId15"/>
    <p:sldId id="269" r:id="rId16"/>
    <p:sldId id="267" r:id="rId17"/>
    <p:sldId id="270" r:id="rId18"/>
    <p:sldId id="331" r:id="rId19"/>
    <p:sldId id="271" r:id="rId20"/>
    <p:sldId id="272" r:id="rId21"/>
    <p:sldId id="293" r:id="rId22"/>
    <p:sldId id="304" r:id="rId23"/>
    <p:sldId id="323" r:id="rId24"/>
    <p:sldId id="347" r:id="rId25"/>
    <p:sldId id="342" r:id="rId26"/>
    <p:sldId id="348" r:id="rId27"/>
    <p:sldId id="305" r:id="rId28"/>
    <p:sldId id="306" r:id="rId29"/>
    <p:sldId id="346" r:id="rId30"/>
    <p:sldId id="349" r:id="rId31"/>
    <p:sldId id="344" r:id="rId32"/>
    <p:sldId id="350" r:id="rId33"/>
    <p:sldId id="345" r:id="rId34"/>
    <p:sldId id="343" r:id="rId35"/>
    <p:sldId id="307" r:id="rId36"/>
    <p:sldId id="308" r:id="rId3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4660"/>
  </p:normalViewPr>
  <p:slideViewPr>
    <p:cSldViewPr showGuides="1">
      <p:cViewPr varScale="1">
        <p:scale>
          <a:sx n="114" d="100"/>
          <a:sy n="114" d="100"/>
        </p:scale>
        <p:origin x="1560" y="16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CB1F316-C322-42DF-BE10-4D994129BB7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47A9BC0D-D631-444E-BAD7-84521DF1A14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endParaRPr lang="en-GB"/>
          </a:p>
        </p:txBody>
      </p:sp>
      <p:sp>
        <p:nvSpPr>
          <p:cNvPr id="4" name="Footer Placeholder 3">
            <a:extLst>
              <a:ext uri="{FF2B5EF4-FFF2-40B4-BE49-F238E27FC236}">
                <a16:creationId xmlns:a16="http://schemas.microsoft.com/office/drawing/2014/main" id="{A1593EFB-2BB2-4E29-902F-0B1E6828013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2299D0DC-C517-4B43-BDF7-DE4C8238D3B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FFF0524-986E-45F3-8C48-B009353051F2}" type="slidenum">
              <a:rPr lang="en-GB" smtClean="0"/>
              <a:pPr/>
              <a:t>‹#›</a:t>
            </a:fld>
            <a:endParaRPr lang="en-GB"/>
          </a:p>
        </p:txBody>
      </p:sp>
    </p:spTree>
    <p:extLst>
      <p:ext uri="{BB962C8B-B14F-4D97-AF65-F5344CB8AC3E}">
        <p14:creationId xmlns:p14="http://schemas.microsoft.com/office/powerpoint/2010/main" val="202694444"/>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64119C-22B6-4D2B-A42E-A28A1E953378}" type="slidenum">
              <a:rPr lang="en-GB" smtClean="0"/>
              <a:pPr/>
              <a:t>‹#›</a:t>
            </a:fld>
            <a:endParaRPr lang="en-GB"/>
          </a:p>
        </p:txBody>
      </p:sp>
    </p:spTree>
    <p:extLst>
      <p:ext uri="{BB962C8B-B14F-4D97-AF65-F5344CB8AC3E}">
        <p14:creationId xmlns:p14="http://schemas.microsoft.com/office/powerpoint/2010/main" val="3835210655"/>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AB020C-EE78-428C-BFF6-F0EB65354368}" type="slidenum">
              <a:rPr lang="en-US" smtClean="0"/>
              <a:pPr/>
              <a:t>1</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6824991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102240" y="2386744"/>
            <a:ext cx="6939520" cy="1645920"/>
          </a:xfrm>
          <a:solidFill>
            <a:srgbClr val="FFFFFF"/>
          </a:solidFill>
          <a:ln w="38100">
            <a:solidFill>
              <a:srgbClr val="404040"/>
            </a:solidFill>
          </a:ln>
        </p:spPr>
        <p:txBody>
          <a:bodyPr lIns="274320" rIns="274320" anchor="ctr" anchorCtr="1">
            <a:normAutofit/>
          </a:bodyPr>
          <a:lstStyle>
            <a:lvl1pPr algn="ctr">
              <a:defRPr sz="35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021396" y="4352544"/>
            <a:ext cx="5101209" cy="1239894"/>
          </a:xfrm>
          <a:noFill/>
        </p:spPr>
        <p:txBody>
          <a:bodyPr>
            <a:normAutofit/>
          </a:bodyPr>
          <a:lstStyle>
            <a:lvl1pPr marL="0" indent="0" algn="ctr">
              <a:buNone/>
              <a:defRPr sz="1900">
                <a:solidFill>
                  <a:schemeClr val="tx1">
                    <a:lumMod val="75000"/>
                    <a:lumOff val="25000"/>
                  </a:schemeClr>
                </a:solidFill>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5ACE5682-C525-43C9-B358-E09C4D53360C}" type="datetimeFigureOut">
              <a:rPr lang="en-US" smtClean="0"/>
              <a:pPr/>
              <a:t>10/5/20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A578EB-3C24-4E93-8D58-5DF8D0AD289C}" type="slidenum">
              <a:rPr lang="en-US" smtClean="0"/>
              <a:pPr/>
              <a:t>‹#›</a:t>
            </a:fld>
            <a:endParaRPr lang="en-US"/>
          </a:p>
        </p:txBody>
      </p:sp>
    </p:spTree>
    <p:extLst>
      <p:ext uri="{BB962C8B-B14F-4D97-AF65-F5344CB8AC3E}">
        <p14:creationId xmlns:p14="http://schemas.microsoft.com/office/powerpoint/2010/main" val="322404831"/>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CE5682-C525-43C9-B358-E09C4D53360C}" type="datetimeFigureOut">
              <a:rPr lang="en-US" smtClean="0"/>
              <a:pPr/>
              <a:t>10/5/20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A578EB-3C24-4E93-8D58-5DF8D0AD289C}" type="slidenum">
              <a:rPr lang="en-US" smtClean="0"/>
              <a:pPr/>
              <a:t>‹#›</a:t>
            </a:fld>
            <a:endParaRPr lang="en-US"/>
          </a:p>
        </p:txBody>
      </p:sp>
    </p:spTree>
    <p:extLst>
      <p:ext uri="{BB962C8B-B14F-4D97-AF65-F5344CB8AC3E}">
        <p14:creationId xmlns:p14="http://schemas.microsoft.com/office/powerpoint/2010/main" val="39934503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89834" y="937260"/>
            <a:ext cx="1053966"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606046" y="937260"/>
            <a:ext cx="4716174"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CE5682-C525-43C9-B358-E09C4D53360C}" type="datetimeFigureOut">
              <a:rPr lang="en-US" smtClean="0"/>
              <a:pPr/>
              <a:t>10/5/20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A578EB-3C24-4E93-8D58-5DF8D0AD289C}" type="slidenum">
              <a:rPr lang="en-US" smtClean="0"/>
              <a:pPr/>
              <a:t>‹#›</a:t>
            </a:fld>
            <a:endParaRPr lang="en-US"/>
          </a:p>
        </p:txBody>
      </p:sp>
    </p:spTree>
    <p:extLst>
      <p:ext uri="{BB962C8B-B14F-4D97-AF65-F5344CB8AC3E}">
        <p14:creationId xmlns:p14="http://schemas.microsoft.com/office/powerpoint/2010/main" val="2691596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ACE5682-C525-43C9-B358-E09C4D53360C}" type="datetimeFigureOut">
              <a:rPr lang="en-US" smtClean="0"/>
              <a:pPr/>
              <a:t>10/5/20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A578EB-3C24-4E93-8D58-5DF8D0AD289C}" type="slidenum">
              <a:rPr lang="en-US" smtClean="0"/>
              <a:pPr/>
              <a:t>‹#›</a:t>
            </a:fld>
            <a:endParaRPr lang="en-US"/>
          </a:p>
        </p:txBody>
      </p:sp>
    </p:spTree>
    <p:extLst>
      <p:ext uri="{BB962C8B-B14F-4D97-AF65-F5344CB8AC3E}">
        <p14:creationId xmlns:p14="http://schemas.microsoft.com/office/powerpoint/2010/main" val="919038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106424" y="2386744"/>
            <a:ext cx="6940296" cy="1645920"/>
          </a:xfrm>
          <a:solidFill>
            <a:srgbClr val="FFFFFF"/>
          </a:solidFill>
          <a:ln w="38100">
            <a:solidFill>
              <a:srgbClr val="404040"/>
            </a:solidFill>
          </a:ln>
        </p:spPr>
        <p:txBody>
          <a:bodyPr lIns="274320" rIns="274320" anchor="ctr" anchorCtr="1">
            <a:normAutofit/>
          </a:bodyPr>
          <a:lstStyle>
            <a:lvl1pPr>
              <a:defRPr sz="35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021396" y="4352465"/>
            <a:ext cx="5101209" cy="1265082"/>
          </a:xfrm>
        </p:spPr>
        <p:txBody>
          <a:bodyPr anchor="t" anchorCtr="1">
            <a:normAutofit/>
          </a:bodyPr>
          <a:lstStyle>
            <a:lvl1pPr marL="0" indent="0">
              <a:buNone/>
              <a:defRPr sz="1900">
                <a:solidFill>
                  <a:schemeClr val="tx1"/>
                </a:solidFill>
              </a:defRPr>
            </a:lvl1pPr>
            <a:lvl2pPr marL="457200" indent="0">
              <a:buNone/>
              <a:defRPr sz="19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5ACE5682-C525-43C9-B358-E09C4D53360C}" type="datetimeFigureOut">
              <a:rPr lang="en-US" smtClean="0"/>
              <a:pPr/>
              <a:t>10/5/20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A578EB-3C24-4E93-8D58-5DF8D0AD289C}" type="slidenum">
              <a:rPr lang="en-US" smtClean="0"/>
              <a:pPr/>
              <a:t>‹#›</a:t>
            </a:fld>
            <a:endParaRPr lang="en-US"/>
          </a:p>
        </p:txBody>
      </p:sp>
    </p:spTree>
    <p:extLst>
      <p:ext uri="{BB962C8B-B14F-4D97-AF65-F5344CB8AC3E}">
        <p14:creationId xmlns:p14="http://schemas.microsoft.com/office/powerpoint/2010/main" val="2300288848"/>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2239" y="2638044"/>
            <a:ext cx="3288023"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3737" y="2638044"/>
            <a:ext cx="3290516"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ACE5682-C525-43C9-B358-E09C4D53360C}" type="datetimeFigureOut">
              <a:rPr lang="en-US" smtClean="0"/>
              <a:pPr/>
              <a:t>10/5/20</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42A578EB-3C24-4E93-8D58-5DF8D0AD289C}" type="slidenum">
              <a:rPr lang="en-US" smtClean="0"/>
              <a:pPr/>
              <a:t>‹#›</a:t>
            </a:fld>
            <a:endParaRPr lang="en-US"/>
          </a:p>
        </p:txBody>
      </p:sp>
    </p:spTree>
    <p:extLst>
      <p:ext uri="{BB962C8B-B14F-4D97-AF65-F5344CB8AC3E}">
        <p14:creationId xmlns:p14="http://schemas.microsoft.com/office/powerpoint/2010/main" val="4237349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02239" y="2313434"/>
            <a:ext cx="3288024"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2239" y="3143250"/>
            <a:ext cx="3288024"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4753737" y="3143250"/>
            <a:ext cx="3290516"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4753737" y="2313434"/>
            <a:ext cx="3290516"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5ACE5682-C525-43C9-B358-E09C4D53360C}" type="datetimeFigureOut">
              <a:rPr lang="en-US" smtClean="0"/>
              <a:pPr/>
              <a:t>10/5/20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A578EB-3C24-4E93-8D58-5DF8D0AD289C}" type="slidenum">
              <a:rPr lang="en-US" smtClean="0"/>
              <a:pPr/>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4244526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ACE5682-C525-43C9-B358-E09C4D53360C}" type="datetimeFigureOut">
              <a:rPr lang="en-US" smtClean="0"/>
              <a:pPr/>
              <a:t>10/5/20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A578EB-3C24-4E93-8D58-5DF8D0AD289C}" type="slidenum">
              <a:rPr lang="en-US" smtClean="0"/>
              <a:pPr/>
              <a:t>‹#›</a:t>
            </a:fld>
            <a:endParaRPr lang="en-US"/>
          </a:p>
        </p:txBody>
      </p:sp>
    </p:spTree>
    <p:extLst>
      <p:ext uri="{BB962C8B-B14F-4D97-AF65-F5344CB8AC3E}">
        <p14:creationId xmlns:p14="http://schemas.microsoft.com/office/powerpoint/2010/main" val="2388322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CE5682-C525-43C9-B358-E09C4D53360C}" type="datetimeFigureOut">
              <a:rPr lang="en-US" smtClean="0"/>
              <a:pPr/>
              <a:t>10/5/20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A578EB-3C24-4E93-8D58-5DF8D0AD289C}" type="slidenum">
              <a:rPr lang="en-US" smtClean="0"/>
              <a:pPr/>
              <a:t>‹#›</a:t>
            </a:fld>
            <a:endParaRPr lang="en-US"/>
          </a:p>
        </p:txBody>
      </p:sp>
    </p:spTree>
    <p:extLst>
      <p:ext uri="{BB962C8B-B14F-4D97-AF65-F5344CB8AC3E}">
        <p14:creationId xmlns:p14="http://schemas.microsoft.com/office/powerpoint/2010/main" val="17584877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457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40703" y="2243829"/>
            <a:ext cx="3290594" cy="1141497"/>
          </a:xfrm>
          <a:solidFill>
            <a:srgbClr val="FFFFFF"/>
          </a:solidFill>
          <a:ln>
            <a:solidFill>
              <a:srgbClr val="404040"/>
            </a:solidFill>
          </a:ln>
        </p:spPr>
        <p:txBody>
          <a:bodyPr anchor="ctr" anchorCtr="1">
            <a:normAutofit/>
          </a:bodyPr>
          <a:lstStyle>
            <a:lvl1pPr>
              <a:defRPr sz="21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5052060" y="804672"/>
            <a:ext cx="361188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2965" y="3549918"/>
            <a:ext cx="284607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5ACE5682-C525-43C9-B358-E09C4D53360C}" type="datetimeFigureOut">
              <a:rPr lang="en-US" smtClean="0"/>
              <a:pPr/>
              <a:t>10/5/20</a:t>
            </a:fld>
            <a:endParaRPr lang="en-US"/>
          </a:p>
        </p:txBody>
      </p:sp>
      <p:sp>
        <p:nvSpPr>
          <p:cNvPr id="10" name="Footer Placeholder 9"/>
          <p:cNvSpPr>
            <a:spLocks noGrp="1"/>
          </p:cNvSpPr>
          <p:nvPr>
            <p:ph type="ftr" sz="quarter" idx="11"/>
          </p:nvPr>
        </p:nvSpPr>
        <p:spPr>
          <a:xfrm>
            <a:off x="640703" y="6236208"/>
            <a:ext cx="3806398" cy="320040"/>
          </a:xfrm>
        </p:spPr>
        <p:txBody>
          <a:bodyPr>
            <a:normAutofit/>
          </a:bodyPr>
          <a:lstStyle>
            <a:lvl1pPr>
              <a:defRPr>
                <a:solidFill>
                  <a:srgbClr val="FFFFFF">
                    <a:alpha val="70000"/>
                  </a:srgbClr>
                </a:solidFill>
              </a:defRPr>
            </a:lvl1pPr>
          </a:lstStyle>
          <a:p>
            <a:endParaRPr lang="en-US"/>
          </a:p>
        </p:txBody>
      </p:sp>
      <p:sp>
        <p:nvSpPr>
          <p:cNvPr id="11" name="Slide Number Placeholder 10"/>
          <p:cNvSpPr>
            <a:spLocks noGrp="1"/>
          </p:cNvSpPr>
          <p:nvPr>
            <p:ph type="sldNum" sz="quarter" idx="12"/>
          </p:nvPr>
        </p:nvSpPr>
        <p:spPr/>
        <p:txBody>
          <a:bodyPr/>
          <a:lstStyle/>
          <a:p>
            <a:fld id="{42A578EB-3C24-4E93-8D58-5DF8D0AD289C}" type="slidenum">
              <a:rPr lang="en-US" smtClean="0"/>
              <a:pPr/>
              <a:t>‹#›</a:t>
            </a:fld>
            <a:endParaRPr lang="en-US"/>
          </a:p>
        </p:txBody>
      </p:sp>
    </p:spTree>
    <p:extLst>
      <p:ext uri="{BB962C8B-B14F-4D97-AF65-F5344CB8AC3E}">
        <p14:creationId xmlns:p14="http://schemas.microsoft.com/office/powerpoint/2010/main" val="31558534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1" y="0"/>
            <a:ext cx="4571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40080" y="2243828"/>
            <a:ext cx="3291840" cy="1143000"/>
          </a:xfrm>
          <a:solidFill>
            <a:srgbClr val="FFFFFF"/>
          </a:solidFill>
          <a:ln>
            <a:solidFill>
              <a:srgbClr val="262626"/>
            </a:solidFill>
          </a:ln>
        </p:spPr>
        <p:txBody>
          <a:bodyPr anchor="ctr" anchorCtr="1">
            <a:noAutofit/>
          </a:bodyPr>
          <a:lstStyle>
            <a:lvl1pPr>
              <a:defRPr sz="21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572000" y="-42172"/>
            <a:ext cx="4576573"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2965" y="3549919"/>
            <a:ext cx="284607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5ACE5682-C525-43C9-B358-E09C4D53360C}" type="datetimeFigureOut">
              <a:rPr lang="en-US" smtClean="0"/>
              <a:pPr/>
              <a:t>10/5/20</a:t>
            </a:fld>
            <a:endParaRPr lang="en-US"/>
          </a:p>
        </p:txBody>
      </p:sp>
      <p:sp>
        <p:nvSpPr>
          <p:cNvPr id="9" name="Footer Placeholder 8"/>
          <p:cNvSpPr>
            <a:spLocks noGrp="1"/>
          </p:cNvSpPr>
          <p:nvPr>
            <p:ph type="ftr" sz="quarter" idx="11"/>
          </p:nvPr>
        </p:nvSpPr>
        <p:spPr>
          <a:xfrm>
            <a:off x="640080" y="6236208"/>
            <a:ext cx="3803904" cy="320040"/>
          </a:xfrm>
        </p:spPr>
        <p:txBody>
          <a:bodyPr>
            <a:normAutofit/>
          </a:bodyPr>
          <a:lstStyle>
            <a:lvl1pPr>
              <a:defRPr>
                <a:solidFill>
                  <a:srgbClr val="FFFFFF">
                    <a:alpha val="70000"/>
                  </a:srgbClr>
                </a:solidFill>
              </a:defRPr>
            </a:lvl1pPr>
          </a:lstStyle>
          <a:p>
            <a:endParaRPr lang="en-US"/>
          </a:p>
        </p:txBody>
      </p:sp>
      <p:sp>
        <p:nvSpPr>
          <p:cNvPr id="10" name="Slide Number Placeholder 9"/>
          <p:cNvSpPr>
            <a:spLocks noGrp="1"/>
          </p:cNvSpPr>
          <p:nvPr>
            <p:ph type="sldNum" sz="quarter" idx="12"/>
          </p:nvPr>
        </p:nvSpPr>
        <p:spPr/>
        <p:txBody>
          <a:bodyPr/>
          <a:lstStyle/>
          <a:p>
            <a:fld id="{42A578EB-3C24-4E93-8D58-5DF8D0AD289C}" type="slidenum">
              <a:rPr lang="en-US" smtClean="0"/>
              <a:pPr/>
              <a:t>‹#›</a:t>
            </a:fld>
            <a:endParaRPr lang="en-US"/>
          </a:p>
        </p:txBody>
      </p:sp>
    </p:spTree>
    <p:extLst>
      <p:ext uri="{BB962C8B-B14F-4D97-AF65-F5344CB8AC3E}">
        <p14:creationId xmlns:p14="http://schemas.microsoft.com/office/powerpoint/2010/main" val="2343923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1606045" y="964692"/>
            <a:ext cx="5937755"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606045" y="2638045"/>
            <a:ext cx="5937755"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978943" y="6238816"/>
            <a:ext cx="2065310" cy="323968"/>
          </a:xfrm>
          <a:prstGeom prst="rect">
            <a:avLst/>
          </a:prstGeom>
        </p:spPr>
        <p:txBody>
          <a:bodyPr vert="horz" lIns="91440" tIns="45720" rIns="91440" bIns="45720" rtlCol="0" anchor="ctr"/>
          <a:lstStyle>
            <a:lvl1pPr algn="r">
              <a:defRPr sz="1000">
                <a:solidFill>
                  <a:schemeClr val="tx1">
                    <a:alpha val="70000"/>
                  </a:schemeClr>
                </a:solidFill>
              </a:defRPr>
            </a:lvl1pPr>
          </a:lstStyle>
          <a:p>
            <a:fld id="{5ACE5682-C525-43C9-B358-E09C4D53360C}" type="datetimeFigureOut">
              <a:rPr lang="en-US" smtClean="0"/>
              <a:pPr/>
              <a:t>10/5/20</a:t>
            </a:fld>
            <a:endParaRPr lang="en-US"/>
          </a:p>
        </p:txBody>
      </p:sp>
      <p:sp>
        <p:nvSpPr>
          <p:cNvPr id="5" name="Footer Placeholder 4"/>
          <p:cNvSpPr>
            <a:spLocks noGrp="1"/>
          </p:cNvSpPr>
          <p:nvPr>
            <p:ph type="ftr" sz="quarter" idx="3"/>
          </p:nvPr>
        </p:nvSpPr>
        <p:spPr>
          <a:xfrm>
            <a:off x="1102239" y="6236208"/>
            <a:ext cx="4556664" cy="320040"/>
          </a:xfrm>
          <a:prstGeom prst="rect">
            <a:avLst/>
          </a:prstGeom>
        </p:spPr>
        <p:txBody>
          <a:bodyPr vert="horz" lIns="91440" tIns="45720" rIns="91440" bIns="45720" rtlCol="0" anchor="ctr"/>
          <a:lstStyle>
            <a:lvl1pPr algn="l">
              <a:defRPr sz="100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8240112" y="6217920"/>
            <a:ext cx="365760" cy="365760"/>
          </a:xfrm>
          <a:prstGeom prst="ellipse">
            <a:avLst/>
          </a:prstGeom>
          <a:solidFill>
            <a:srgbClr val="1D1D1D">
              <a:alpha val="69804"/>
            </a:srgbClr>
          </a:solidFill>
        </p:spPr>
        <p:txBody>
          <a:bodyPr vert="horz" lIns="18288" tIns="45720" rIns="18288" bIns="45720" rtlCol="0" anchor="ctr">
            <a:noAutofit/>
          </a:bodyPr>
          <a:lstStyle>
            <a:lvl1pPr algn="ctr">
              <a:defRPr sz="1100" spc="0" baseline="0">
                <a:solidFill>
                  <a:srgbClr val="FFFFFF"/>
                </a:solidFill>
              </a:defRPr>
            </a:lvl1pPr>
          </a:lstStyle>
          <a:p>
            <a:fld id="{42A578EB-3C24-4E93-8D58-5DF8D0AD289C}" type="slidenum">
              <a:rPr lang="en-US" smtClean="0"/>
              <a:pPr/>
              <a:t>‹#›</a:t>
            </a:fld>
            <a:endParaRPr lang="en-US"/>
          </a:p>
        </p:txBody>
      </p:sp>
    </p:spTree>
    <p:extLst>
      <p:ext uri="{BB962C8B-B14F-4D97-AF65-F5344CB8AC3E}">
        <p14:creationId xmlns:p14="http://schemas.microsoft.com/office/powerpoint/2010/main" val="30750238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533400"/>
            <a:ext cx="8915400" cy="3200400"/>
          </a:xfrm>
          <a:prstGeom prst="rect">
            <a:avLst/>
          </a:prstGeom>
        </p:spPr>
      </p:pic>
      <p:sp>
        <p:nvSpPr>
          <p:cNvPr id="11" name="TextBox 10"/>
          <p:cNvSpPr txBox="1"/>
          <p:nvPr/>
        </p:nvSpPr>
        <p:spPr>
          <a:xfrm>
            <a:off x="533400" y="4191000"/>
            <a:ext cx="8382000" cy="1569660"/>
          </a:xfrm>
          <a:prstGeom prst="rect">
            <a:avLst/>
          </a:prstGeom>
          <a:noFill/>
        </p:spPr>
        <p:txBody>
          <a:bodyPr wrap="square" rtlCol="0">
            <a:spAutoFit/>
          </a:bodyPr>
          <a:lstStyle/>
          <a:p>
            <a:r>
              <a:rPr lang="en-US" sz="2400" b="1" dirty="0"/>
              <a:t>                              T = Take Notes</a:t>
            </a:r>
          </a:p>
          <a:p>
            <a:r>
              <a:rPr lang="en-US" sz="2400" b="1" dirty="0"/>
              <a:t>                              I = Interact with your notes</a:t>
            </a:r>
          </a:p>
          <a:p>
            <a:r>
              <a:rPr lang="en-US" sz="2400" b="1" dirty="0"/>
              <a:t>                              P = Practice with plenty of repetition</a:t>
            </a:r>
          </a:p>
          <a:p>
            <a:r>
              <a:rPr lang="en-US" sz="2400" b="1" dirty="0"/>
              <a:t>                              S = Self-test</a:t>
            </a:r>
          </a:p>
        </p:txBody>
      </p:sp>
    </p:spTree>
    <p:extLst>
      <p:ext uri="{BB962C8B-B14F-4D97-AF65-F5344CB8AC3E}">
        <p14:creationId xmlns:p14="http://schemas.microsoft.com/office/powerpoint/2010/main" val="9911272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3"/>
          <p:cNvGraphicFramePr>
            <a:graphicFrameLocks/>
          </p:cNvGraphicFramePr>
          <p:nvPr>
            <p:extLst>
              <p:ext uri="{D42A27DB-BD31-4B8C-83A1-F6EECF244321}">
                <p14:modId xmlns:p14="http://schemas.microsoft.com/office/powerpoint/2010/main" val="2843473501"/>
              </p:ext>
            </p:extLst>
          </p:nvPr>
        </p:nvGraphicFramePr>
        <p:xfrm>
          <a:off x="0" y="914400"/>
          <a:ext cx="9144000" cy="1066800"/>
        </p:xfrm>
        <a:graphic>
          <a:graphicData uri="http://schemas.openxmlformats.org/drawingml/2006/table">
            <a:tbl>
              <a:tblPr/>
              <a:tblGrid>
                <a:gridCol w="9144000">
                  <a:extLst>
                    <a:ext uri="{9D8B030D-6E8A-4147-A177-3AD203B41FA5}">
                      <a16:colId xmlns:a16="http://schemas.microsoft.com/office/drawing/2014/main" val="20000"/>
                    </a:ext>
                  </a:extLst>
                </a:gridCol>
              </a:tblGrid>
              <a:tr h="1066800">
                <a:tc>
                  <a:txBody>
                    <a:bodyPr/>
                    <a:lstStyle/>
                    <a:p>
                      <a:r>
                        <a:rPr lang="en-US" sz="2800" b="0" i="0" kern="1200" dirty="0">
                          <a:solidFill>
                            <a:schemeClr val="tx1"/>
                          </a:solidFill>
                          <a:effectLst/>
                          <a:latin typeface="+mn-lt"/>
                          <a:ea typeface="+mn-ea"/>
                          <a:cs typeface="+mn-cs"/>
                        </a:rPr>
                        <a:t>Use the octet rule to determine how many atoms of fluorine and carbon will bond together.</a:t>
                      </a:r>
                      <a:endParaRPr lang="en-US" sz="2800" dirty="0"/>
                    </a:p>
                  </a:txBody>
                  <a:tcPr anchor="ctr">
                    <a:lnL>
                      <a:noFill/>
                    </a:lnL>
                    <a:lnR>
                      <a:noFill/>
                    </a:lnR>
                    <a:lnT w="19050" cap="flat" cmpd="sng" algn="ctr">
                      <a:solidFill>
                        <a:srgbClr val="FEBE8F"/>
                      </a:solidFill>
                      <a:prstDash val="solid"/>
                      <a:round/>
                      <a:headEnd type="none" w="med" len="med"/>
                      <a:tailEnd type="none" w="med" len="med"/>
                    </a:lnT>
                    <a:lnB w="19050" cap="flat" cmpd="sng" algn="ctr">
                      <a:solidFill>
                        <a:srgbClr val="FEBE8F"/>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517021749"/>
              </p:ext>
            </p:extLst>
          </p:nvPr>
        </p:nvGraphicFramePr>
        <p:xfrm>
          <a:off x="0" y="2057400"/>
          <a:ext cx="9144000" cy="4419600"/>
        </p:xfrm>
        <a:graphic>
          <a:graphicData uri="http://schemas.openxmlformats.org/drawingml/2006/table">
            <a:tbl>
              <a:tblPr/>
              <a:tblGrid>
                <a:gridCol w="1905000">
                  <a:extLst>
                    <a:ext uri="{9D8B030D-6E8A-4147-A177-3AD203B41FA5}">
                      <a16:colId xmlns:a16="http://schemas.microsoft.com/office/drawing/2014/main" val="20000"/>
                    </a:ext>
                  </a:extLst>
                </a:gridCol>
                <a:gridCol w="7239000">
                  <a:extLst>
                    <a:ext uri="{9D8B030D-6E8A-4147-A177-3AD203B41FA5}">
                      <a16:colId xmlns:a16="http://schemas.microsoft.com/office/drawing/2014/main" val="20001"/>
                    </a:ext>
                  </a:extLst>
                </a:gridCol>
              </a:tblGrid>
              <a:tr h="855339">
                <a:tc>
                  <a:txBody>
                    <a:bodyPr/>
                    <a:lstStyle/>
                    <a:p>
                      <a:pPr algn="r"/>
                      <a:r>
                        <a:rPr lang="en-US" sz="2400" dirty="0">
                          <a:solidFill>
                            <a:srgbClr val="E37C00"/>
                          </a:solidFill>
                          <a:effectLst/>
                        </a:rPr>
                        <a:t>Relationships</a:t>
                      </a:r>
                    </a:p>
                  </a:txBody>
                  <a:tcPr marL="74196" marR="74196" marT="37098" marB="37098">
                    <a:lnL>
                      <a:noFill/>
                    </a:lnL>
                    <a:lnR>
                      <a:noFill/>
                    </a:lnR>
                    <a:lnT>
                      <a:noFill/>
                    </a:lnT>
                    <a:lnB>
                      <a:noFill/>
                    </a:lnB>
                    <a:solidFill>
                      <a:srgbClr val="FF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0" i="0" kern="1200" dirty="0">
                          <a:solidFill>
                            <a:schemeClr val="tx1"/>
                          </a:solidFill>
                          <a:effectLst/>
                          <a:latin typeface="+mn-lt"/>
                          <a:ea typeface="+mn-ea"/>
                          <a:cs typeface="+mn-cs"/>
                        </a:rPr>
                        <a:t>Atoms combine</a:t>
                      </a:r>
                      <a:r>
                        <a:rPr lang="en-US" sz="2400" b="0" i="0" kern="1200" baseline="0" dirty="0">
                          <a:solidFill>
                            <a:schemeClr val="tx1"/>
                          </a:solidFill>
                          <a:effectLst/>
                          <a:latin typeface="+mn-lt"/>
                          <a:ea typeface="+mn-ea"/>
                          <a:cs typeface="+mn-cs"/>
                        </a:rPr>
                        <a:t> so each has an octet of valence electrons.</a:t>
                      </a:r>
                      <a:endParaRPr lang="en-US" sz="2400" dirty="0">
                        <a:effectLst/>
                      </a:endParaRPr>
                    </a:p>
                  </a:txBody>
                  <a:tcPr marL="61830" marR="74196" marT="37098" marB="37098">
                    <a:lnL>
                      <a:noFill/>
                    </a:lnL>
                    <a:lnR>
                      <a:noFill/>
                    </a:lnR>
                    <a:lnT>
                      <a:noFill/>
                    </a:lnT>
                    <a:lnB>
                      <a:noFill/>
                    </a:lnB>
                  </a:tcPr>
                </a:tc>
                <a:extLst>
                  <a:ext uri="{0D108BD9-81ED-4DB2-BD59-A6C34878D82A}">
                    <a16:rowId xmlns:a16="http://schemas.microsoft.com/office/drawing/2014/main" val="10000"/>
                  </a:ext>
                </a:extLst>
              </a:tr>
              <a:tr h="3091675">
                <a:tc>
                  <a:txBody>
                    <a:bodyPr/>
                    <a:lstStyle/>
                    <a:p>
                      <a:pPr algn="r"/>
                      <a:r>
                        <a:rPr lang="en-US" sz="2400" dirty="0">
                          <a:solidFill>
                            <a:srgbClr val="E37C00"/>
                          </a:solidFill>
                          <a:effectLst/>
                        </a:rPr>
                        <a:t>Solve </a:t>
                      </a:r>
                    </a:p>
                  </a:txBody>
                  <a:tcPr marL="74196" marR="74196" marT="37098" marB="37098">
                    <a:lnL>
                      <a:noFill/>
                    </a:lnL>
                    <a:lnR>
                      <a:noFill/>
                    </a:lnR>
                    <a:lnT>
                      <a:noFill/>
                    </a:lnT>
                    <a:lnB>
                      <a:noFill/>
                    </a:lnB>
                    <a:solidFill>
                      <a:srgbClr val="FFFFFF"/>
                    </a:solidFill>
                  </a:tcPr>
                </a:tc>
                <a:tc>
                  <a:txBody>
                    <a:bodyPr/>
                    <a:lstStyle/>
                    <a:p>
                      <a:r>
                        <a:rPr lang="en-US" sz="2400" b="0" i="0" kern="1200" dirty="0">
                          <a:solidFill>
                            <a:schemeClr val="tx1"/>
                          </a:solidFill>
                          <a:effectLst/>
                          <a:latin typeface="+mn-lt"/>
                          <a:ea typeface="+mn-ea"/>
                          <a:cs typeface="+mn-cs"/>
                        </a:rPr>
                        <a:t>Fluorine has an electron configuration of 1s</a:t>
                      </a:r>
                      <a:r>
                        <a:rPr lang="en-US" sz="2400" b="0" i="0" kern="1200" baseline="30000" dirty="0">
                          <a:solidFill>
                            <a:schemeClr val="tx1"/>
                          </a:solidFill>
                          <a:effectLst/>
                          <a:latin typeface="+mn-lt"/>
                          <a:ea typeface="+mn-ea"/>
                          <a:cs typeface="+mn-cs"/>
                        </a:rPr>
                        <a:t>2</a:t>
                      </a:r>
                      <a:r>
                        <a:rPr lang="en-US" sz="2400" b="0" i="0" kern="1200" dirty="0">
                          <a:solidFill>
                            <a:schemeClr val="tx1"/>
                          </a:solidFill>
                          <a:effectLst/>
                          <a:latin typeface="+mn-lt"/>
                          <a:ea typeface="+mn-ea"/>
                          <a:cs typeface="+mn-cs"/>
                        </a:rPr>
                        <a:t>2s</a:t>
                      </a:r>
                      <a:r>
                        <a:rPr lang="en-US" sz="2400" b="0" i="0" kern="1200" baseline="30000" dirty="0">
                          <a:solidFill>
                            <a:schemeClr val="tx1"/>
                          </a:solidFill>
                          <a:effectLst/>
                          <a:latin typeface="+mn-lt"/>
                          <a:ea typeface="+mn-ea"/>
                          <a:cs typeface="+mn-cs"/>
                        </a:rPr>
                        <a:t>2</a:t>
                      </a:r>
                      <a:r>
                        <a:rPr lang="en-US" sz="2400" b="0" i="0" kern="1200" dirty="0">
                          <a:solidFill>
                            <a:schemeClr val="tx1"/>
                          </a:solidFill>
                          <a:effectLst/>
                          <a:latin typeface="+mn-lt"/>
                          <a:ea typeface="+mn-ea"/>
                          <a:cs typeface="+mn-cs"/>
                        </a:rPr>
                        <a:t>2p</a:t>
                      </a:r>
                      <a:r>
                        <a:rPr lang="en-US" sz="2400" b="0" i="0" kern="1200" baseline="30000" dirty="0">
                          <a:solidFill>
                            <a:schemeClr val="tx1"/>
                          </a:solidFill>
                          <a:effectLst/>
                          <a:latin typeface="+mn-lt"/>
                          <a:ea typeface="+mn-ea"/>
                          <a:cs typeface="+mn-cs"/>
                        </a:rPr>
                        <a:t>5</a:t>
                      </a:r>
                      <a:r>
                        <a:rPr lang="en-US" sz="2400" b="0" i="0" kern="1200" dirty="0">
                          <a:solidFill>
                            <a:schemeClr val="tx1"/>
                          </a:solidFill>
                          <a:effectLst/>
                          <a:latin typeface="+mn-lt"/>
                          <a:ea typeface="+mn-ea"/>
                          <a:cs typeface="+mn-cs"/>
                        </a:rPr>
                        <a:t> and therefore has seven valence electrons. It only needs one more electron to reach octet.</a:t>
                      </a:r>
                    </a:p>
                    <a:p>
                      <a:r>
                        <a:rPr lang="en-US" sz="2400" b="0" i="0" kern="1200" dirty="0">
                          <a:solidFill>
                            <a:schemeClr val="tx1"/>
                          </a:solidFill>
                          <a:effectLst/>
                          <a:latin typeface="+mn-lt"/>
                          <a:ea typeface="+mn-ea"/>
                          <a:cs typeface="+mn-cs"/>
                        </a:rPr>
                        <a:t>Carbon has four valence electrons. Since carbon has the greater number of single electrons, it will add as many fluorine atoms as possible to reach octet. It needs four more electrons to reach octet.</a:t>
                      </a:r>
                    </a:p>
                  </a:txBody>
                  <a:tcPr marL="61830" marR="74196" marT="37098" marB="37098">
                    <a:lnL>
                      <a:noFill/>
                    </a:lnL>
                    <a:lnR>
                      <a:noFill/>
                    </a:lnR>
                    <a:lnT>
                      <a:noFill/>
                    </a:lnT>
                    <a:lnB>
                      <a:noFill/>
                    </a:lnB>
                  </a:tcPr>
                </a:tc>
                <a:extLst>
                  <a:ext uri="{0D108BD9-81ED-4DB2-BD59-A6C34878D82A}">
                    <a16:rowId xmlns:a16="http://schemas.microsoft.com/office/drawing/2014/main" val="10001"/>
                  </a:ext>
                </a:extLst>
              </a:tr>
              <a:tr h="472586">
                <a:tc>
                  <a:txBody>
                    <a:bodyPr/>
                    <a:lstStyle/>
                    <a:p>
                      <a:pPr algn="r"/>
                      <a:r>
                        <a:rPr lang="en-US" sz="2400" dirty="0">
                          <a:solidFill>
                            <a:srgbClr val="E37C00"/>
                          </a:solidFill>
                          <a:effectLst/>
                        </a:rPr>
                        <a:t>Answer</a:t>
                      </a:r>
                    </a:p>
                  </a:txBody>
                  <a:tcPr marL="74196" marR="38644" marT="37098" marB="37098">
                    <a:lnL>
                      <a:noFill/>
                    </a:lnL>
                    <a:lnR>
                      <a:noFill/>
                    </a:lnR>
                    <a:lnT>
                      <a:noFill/>
                    </a:lnT>
                    <a:lnB>
                      <a:noFill/>
                    </a:lnB>
                    <a:solidFill>
                      <a:srgbClr val="FBE6CC"/>
                    </a:solidFill>
                  </a:tcPr>
                </a:tc>
                <a:tc>
                  <a:txBody>
                    <a:bodyPr/>
                    <a:lstStyle/>
                    <a:p>
                      <a:pPr algn="l"/>
                      <a:r>
                        <a:rPr lang="en-US" sz="2400" b="0" i="0" kern="1200" dirty="0">
                          <a:solidFill>
                            <a:schemeClr val="tx1"/>
                          </a:solidFill>
                          <a:effectLst/>
                          <a:latin typeface="+mn-lt"/>
                          <a:ea typeface="+mn-ea"/>
                          <a:cs typeface="+mn-cs"/>
                        </a:rPr>
                        <a:t>Four F atoms combine with 1 C atom</a:t>
                      </a:r>
                      <a:endParaRPr lang="en-US" sz="2400" dirty="0">
                        <a:effectLst/>
                      </a:endParaRPr>
                    </a:p>
                  </a:txBody>
                  <a:tcPr marL="61830" marR="74196" marT="37098" marB="37098">
                    <a:lnL>
                      <a:noFill/>
                    </a:lnL>
                    <a:lnR>
                      <a:noFill/>
                    </a:lnR>
                    <a:lnT>
                      <a:noFill/>
                    </a:lnT>
                    <a:lnB>
                      <a:noFill/>
                    </a:lnB>
                  </a:tcPr>
                </a:tc>
                <a:extLst>
                  <a:ext uri="{0D108BD9-81ED-4DB2-BD59-A6C34878D82A}">
                    <a16:rowId xmlns:a16="http://schemas.microsoft.com/office/drawing/2014/main" val="10002"/>
                  </a:ext>
                </a:extLst>
              </a:tr>
            </a:tbl>
          </a:graphicData>
        </a:graphic>
      </p:graphicFrame>
      <p:sp>
        <p:nvSpPr>
          <p:cNvPr id="8" name="Title 1"/>
          <p:cNvSpPr>
            <a:spLocks noGrp="1"/>
          </p:cNvSpPr>
          <p:nvPr>
            <p:ph type="title"/>
          </p:nvPr>
        </p:nvSpPr>
        <p:spPr>
          <a:xfrm>
            <a:off x="457200" y="0"/>
            <a:ext cx="8229600" cy="1143000"/>
          </a:xfrm>
        </p:spPr>
        <p:txBody>
          <a:bodyPr/>
          <a:lstStyle/>
          <a:p>
            <a:r>
              <a:rPr lang="en-US" dirty="0"/>
              <a:t>Solved problem</a:t>
            </a:r>
          </a:p>
        </p:txBody>
      </p:sp>
    </p:spTree>
    <p:extLst>
      <p:ext uri="{BB962C8B-B14F-4D97-AF65-F5344CB8AC3E}">
        <p14:creationId xmlns:p14="http://schemas.microsoft.com/office/powerpoint/2010/main" val="1518489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2E52E-6F47-0C4D-81F4-8F7EDB64D205}"/>
              </a:ext>
            </a:extLst>
          </p:cNvPr>
          <p:cNvSpPr>
            <a:spLocks noGrp="1"/>
          </p:cNvSpPr>
          <p:nvPr>
            <p:ph type="title"/>
          </p:nvPr>
        </p:nvSpPr>
        <p:spPr>
          <a:xfrm>
            <a:off x="1621285" y="381000"/>
            <a:ext cx="5937755" cy="736972"/>
          </a:xfrm>
        </p:spPr>
        <p:txBody>
          <a:bodyPr/>
          <a:lstStyle/>
          <a:p>
            <a:r>
              <a:rPr lang="en-US" dirty="0"/>
              <a:t>Bond summary</a:t>
            </a:r>
          </a:p>
        </p:txBody>
      </p:sp>
      <p:sp>
        <p:nvSpPr>
          <p:cNvPr id="3" name="Content Placeholder 2">
            <a:extLst>
              <a:ext uri="{FF2B5EF4-FFF2-40B4-BE49-F238E27FC236}">
                <a16:creationId xmlns:a16="http://schemas.microsoft.com/office/drawing/2014/main" id="{4750915D-0A4D-4A4B-8561-9C34011ACE56}"/>
              </a:ext>
            </a:extLst>
          </p:cNvPr>
          <p:cNvSpPr>
            <a:spLocks noGrp="1"/>
          </p:cNvSpPr>
          <p:nvPr>
            <p:ph idx="1"/>
          </p:nvPr>
        </p:nvSpPr>
        <p:spPr/>
        <p:txBody>
          <a:bodyPr/>
          <a:lstStyle/>
          <a:p>
            <a:endParaRPr lang="en-US"/>
          </a:p>
        </p:txBody>
      </p:sp>
      <p:graphicFrame>
        <p:nvGraphicFramePr>
          <p:cNvPr id="5" name="Table 4">
            <a:extLst>
              <a:ext uri="{FF2B5EF4-FFF2-40B4-BE49-F238E27FC236}">
                <a16:creationId xmlns:a16="http://schemas.microsoft.com/office/drawing/2014/main" id="{AF923BFB-F6BD-A441-B3C1-8503439C332B}"/>
              </a:ext>
            </a:extLst>
          </p:cNvPr>
          <p:cNvGraphicFramePr>
            <a:graphicFrameLocks noGrp="1"/>
          </p:cNvGraphicFramePr>
          <p:nvPr/>
        </p:nvGraphicFramePr>
        <p:xfrm>
          <a:off x="152400" y="1397002"/>
          <a:ext cx="8839200" cy="5079998"/>
        </p:xfrm>
        <a:graphic>
          <a:graphicData uri="http://schemas.openxmlformats.org/drawingml/2006/table">
            <a:tbl>
              <a:tblPr firstRow="1" bandRow="1">
                <a:tableStyleId>{073A0DAA-6AF3-43AB-8588-CEC1D06C72B9}</a:tableStyleId>
              </a:tblPr>
              <a:tblGrid>
                <a:gridCol w="2209800">
                  <a:extLst>
                    <a:ext uri="{9D8B030D-6E8A-4147-A177-3AD203B41FA5}">
                      <a16:colId xmlns:a16="http://schemas.microsoft.com/office/drawing/2014/main" val="3059355077"/>
                    </a:ext>
                  </a:extLst>
                </a:gridCol>
                <a:gridCol w="2209800">
                  <a:extLst>
                    <a:ext uri="{9D8B030D-6E8A-4147-A177-3AD203B41FA5}">
                      <a16:colId xmlns:a16="http://schemas.microsoft.com/office/drawing/2014/main" val="3679736352"/>
                    </a:ext>
                  </a:extLst>
                </a:gridCol>
                <a:gridCol w="2209800">
                  <a:extLst>
                    <a:ext uri="{9D8B030D-6E8A-4147-A177-3AD203B41FA5}">
                      <a16:colId xmlns:a16="http://schemas.microsoft.com/office/drawing/2014/main" val="3123314652"/>
                    </a:ext>
                  </a:extLst>
                </a:gridCol>
                <a:gridCol w="2209800">
                  <a:extLst>
                    <a:ext uri="{9D8B030D-6E8A-4147-A177-3AD203B41FA5}">
                      <a16:colId xmlns:a16="http://schemas.microsoft.com/office/drawing/2014/main" val="978082753"/>
                    </a:ext>
                  </a:extLst>
                </a:gridCol>
              </a:tblGrid>
              <a:tr h="725714">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chemeClr val="tx1"/>
                          </a:solidFill>
                        </a:rPr>
                        <a:t>       </a:t>
                      </a:r>
                    </a:p>
                    <a:p>
                      <a:r>
                        <a:rPr lang="en-US" dirty="0">
                          <a:solidFill>
                            <a:schemeClr val="tx1"/>
                          </a:solidFill>
                        </a:rPr>
                        <a:t>         Ionic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err="1"/>
                        <a:t>Coval</a:t>
                      </a:r>
                      <a:endParaRPr lang="en-US" dirty="0"/>
                    </a:p>
                    <a:p>
                      <a:r>
                        <a:rPr lang="en-US" dirty="0">
                          <a:solidFill>
                            <a:schemeClr val="tx1"/>
                          </a:solidFill>
                        </a:rPr>
                        <a:t>        Covalent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chemeClr val="tx1"/>
                        </a:solidFill>
                      </a:endParaRPr>
                    </a:p>
                    <a:p>
                      <a:r>
                        <a:rPr lang="en-US" dirty="0">
                          <a:solidFill>
                            <a:schemeClr val="tx1"/>
                          </a:solidFill>
                        </a:rPr>
                        <a:t>      Metallic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07767644"/>
                  </a:ext>
                </a:extLst>
              </a:tr>
              <a:tr h="725714">
                <a:tc>
                  <a:txBody>
                    <a:bodyPr/>
                    <a:lstStyle/>
                    <a:p>
                      <a:r>
                        <a:rPr lang="en-US" dirty="0"/>
                        <a:t>  Bonding between </a:t>
                      </a:r>
                    </a:p>
                    <a:p>
                      <a:r>
                        <a:rPr lang="en-US" dirty="0"/>
                        <a:t>  Types of Elements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p>
                      <a:r>
                        <a:rPr lang="en-US" dirty="0"/>
                        <a:t>Metal plus Nonmetal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p>
                      <a:r>
                        <a:rPr lang="en-US" dirty="0"/>
                        <a:t>    Nonmetals only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p>
                      <a:r>
                        <a:rPr lang="en-US" dirty="0"/>
                        <a:t>       Metals only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78721707"/>
                  </a:ext>
                </a:extLst>
              </a:tr>
              <a:tr h="725714">
                <a:tc>
                  <a:txBody>
                    <a:bodyPr/>
                    <a:lstStyle/>
                    <a:p>
                      <a:endParaRPr lang="en-US" dirty="0"/>
                    </a:p>
                    <a:p>
                      <a:r>
                        <a:rPr lang="en-US" dirty="0"/>
                        <a:t>      Electrons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p>
                      <a:r>
                        <a:rPr lang="en-US" dirty="0"/>
                        <a:t>Transfer of electrons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p>
                      <a:r>
                        <a:rPr lang="en-US" dirty="0"/>
                        <a:t>Sharing of electrons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Freely moving in a    sea of electrons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52762303"/>
                  </a:ext>
                </a:extLst>
              </a:tr>
              <a:tr h="725714">
                <a:tc>
                  <a:txBody>
                    <a:bodyPr/>
                    <a:lstStyle/>
                    <a:p>
                      <a:r>
                        <a:rPr lang="en-US" dirty="0"/>
                        <a:t>Physical Properties:</a:t>
                      </a:r>
                    </a:p>
                    <a:p>
                      <a:r>
                        <a:rPr lang="en-US" dirty="0"/>
                        <a:t>Melting, Boiling, </a:t>
                      </a:r>
                      <a:r>
                        <a:rPr lang="en-US" dirty="0" err="1"/>
                        <a:t>etc</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p>
                      <a:r>
                        <a:rPr lang="en-US" dirty="0"/>
                        <a:t>          High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p>
                      <a:r>
                        <a:rPr lang="en-US" dirty="0"/>
                        <a:t>        Low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p>
                      <a:r>
                        <a:rPr lang="en-US" dirty="0"/>
                        <a:t>      Lowest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57386012"/>
                  </a:ext>
                </a:extLst>
              </a:tr>
              <a:tr h="725714">
                <a:tc>
                  <a:txBody>
                    <a:bodyPr/>
                    <a:lstStyle/>
                    <a:p>
                      <a:r>
                        <a:rPr lang="en-US" dirty="0"/>
                        <a:t>Chemical Properties:</a:t>
                      </a:r>
                    </a:p>
                    <a:p>
                      <a:r>
                        <a:rPr lang="en-US" dirty="0"/>
                        <a:t>Conduct Electricity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  Yes (when dissolved or molten/liquid)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            No</a:t>
                      </a:r>
                    </a:p>
                    <a:p>
                      <a:r>
                        <a:rPr lang="en-US" dirty="0"/>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Yes because of free mobile electrons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40506253"/>
                  </a:ext>
                </a:extLst>
              </a:tr>
              <a:tr h="725714">
                <a:tc>
                  <a:txBody>
                    <a:bodyPr/>
                    <a:lstStyle/>
                    <a:p>
                      <a:endParaRPr lang="en-US" dirty="0"/>
                    </a:p>
                    <a:p>
                      <a:r>
                        <a:rPr lang="en-US" dirty="0"/>
                        <a:t>Soluble in Water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  </a:t>
                      </a:r>
                    </a:p>
                    <a:p>
                      <a:r>
                        <a:rPr lang="en-US" dirty="0"/>
                        <a:t>            Yes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 </a:t>
                      </a:r>
                    </a:p>
                    <a:p>
                      <a:r>
                        <a:rPr lang="en-US" dirty="0"/>
                        <a:t>      Sometimes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p>
                      <a:r>
                        <a:rPr lang="en-US" dirty="0"/>
                        <a:t>        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37039628"/>
                  </a:ext>
                </a:extLst>
              </a:tr>
              <a:tr h="725714">
                <a:tc>
                  <a:txBody>
                    <a:bodyPr/>
                    <a:lstStyle/>
                    <a:p>
                      <a:endParaRPr lang="en-US" dirty="0"/>
                    </a:p>
                    <a:p>
                      <a:r>
                        <a:rPr lang="en-US" dirty="0"/>
                        <a:t>Product of Bonding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  Ions or crystalline   </a:t>
                      </a:r>
                    </a:p>
                    <a:p>
                      <a:r>
                        <a:rPr lang="en-US" dirty="0"/>
                        <a:t>        solids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       Molecules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         Alloys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1360995"/>
                  </a:ext>
                </a:extLst>
              </a:tr>
            </a:tbl>
          </a:graphicData>
        </a:graphic>
      </p:graphicFrame>
      <p:sp>
        <p:nvSpPr>
          <p:cNvPr id="6" name="TextBox 5">
            <a:extLst>
              <a:ext uri="{FF2B5EF4-FFF2-40B4-BE49-F238E27FC236}">
                <a16:creationId xmlns:a16="http://schemas.microsoft.com/office/drawing/2014/main" id="{C6E478BF-65BE-A242-B804-23B10A66E67A}"/>
              </a:ext>
            </a:extLst>
          </p:cNvPr>
          <p:cNvSpPr txBox="1"/>
          <p:nvPr/>
        </p:nvSpPr>
        <p:spPr>
          <a:xfrm>
            <a:off x="2743200" y="175260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2155685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81000" y="457200"/>
            <a:ext cx="8229600" cy="1143000"/>
          </a:xfrm>
        </p:spPr>
        <p:txBody>
          <a:bodyPr/>
          <a:lstStyle/>
          <a:p>
            <a:r>
              <a:rPr lang="en-US" dirty="0"/>
              <a:t>Light elements</a:t>
            </a:r>
          </a:p>
        </p:txBody>
      </p:sp>
      <p:sp>
        <p:nvSpPr>
          <p:cNvPr id="7" name="Content Placeholder 2"/>
          <p:cNvSpPr>
            <a:spLocks noGrp="1"/>
          </p:cNvSpPr>
          <p:nvPr>
            <p:ph idx="1"/>
          </p:nvPr>
        </p:nvSpPr>
        <p:spPr>
          <a:xfrm>
            <a:off x="304800" y="2209800"/>
            <a:ext cx="8229600" cy="4396582"/>
          </a:xfrm>
        </p:spPr>
        <p:txBody>
          <a:bodyPr>
            <a:noAutofit/>
          </a:bodyPr>
          <a:lstStyle/>
          <a:p>
            <a:pPr>
              <a:lnSpc>
                <a:spcPct val="90000"/>
              </a:lnSpc>
              <a:spcBef>
                <a:spcPts val="768"/>
              </a:spcBef>
            </a:pPr>
            <a:r>
              <a:rPr lang="en-US" dirty="0"/>
              <a:t>The octet rule is really a "duet" rule for hydrogen, helium, lithium, and beryllium.</a:t>
            </a:r>
          </a:p>
          <a:p>
            <a:pPr marL="0" indent="0">
              <a:lnSpc>
                <a:spcPct val="90000"/>
              </a:lnSpc>
              <a:spcBef>
                <a:spcPts val="768"/>
              </a:spcBef>
              <a:buNone/>
            </a:pPr>
            <a:endParaRPr lang="en-US" dirty="0"/>
          </a:p>
          <a:p>
            <a:pPr>
              <a:lnSpc>
                <a:spcPct val="90000"/>
              </a:lnSpc>
              <a:spcBef>
                <a:spcPts val="768"/>
              </a:spcBef>
            </a:pPr>
            <a:r>
              <a:rPr lang="en-US" dirty="0"/>
              <a:t>These elements are Isoelectronic with He and only need two electrons to complete their energy levels. </a:t>
            </a:r>
          </a:p>
        </p:txBody>
      </p:sp>
    </p:spTree>
    <p:extLst>
      <p:ext uri="{BB962C8B-B14F-4D97-AF65-F5344CB8AC3E}">
        <p14:creationId xmlns:p14="http://schemas.microsoft.com/office/powerpoint/2010/main" val="32523021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nSpc>
                <a:spcPct val="90000"/>
              </a:lnSpc>
            </a:pPr>
            <a:r>
              <a:rPr lang="en-US" dirty="0"/>
              <a:t>Compounds have a unique </a:t>
            </a:r>
            <a:r>
              <a:rPr lang="en-US" b="1" dirty="0"/>
              <a:t>chemical formula</a:t>
            </a:r>
            <a:r>
              <a:rPr lang="en-US" dirty="0"/>
              <a:t> that tells you how many of each kind of atom are in the compound.</a:t>
            </a:r>
          </a:p>
        </p:txBody>
      </p:sp>
      <p:sp>
        <p:nvSpPr>
          <p:cNvPr id="6" name="Title 1"/>
          <p:cNvSpPr>
            <a:spLocks noGrp="1"/>
          </p:cNvSpPr>
          <p:nvPr>
            <p:ph type="title"/>
          </p:nvPr>
        </p:nvSpPr>
        <p:spPr>
          <a:xfrm>
            <a:off x="457200" y="0"/>
            <a:ext cx="8229600" cy="1143000"/>
          </a:xfrm>
        </p:spPr>
        <p:txBody>
          <a:bodyPr/>
          <a:lstStyle/>
          <a:p>
            <a:r>
              <a:rPr lang="en-US" dirty="0"/>
              <a:t>Written chemical formulas</a:t>
            </a:r>
          </a:p>
        </p:txBody>
      </p:sp>
      <p:pic>
        <p:nvPicPr>
          <p:cNvPr id="4" name="Picture 3">
            <a:extLst>
              <a:ext uri="{FF2B5EF4-FFF2-40B4-BE49-F238E27FC236}">
                <a16:creationId xmlns:a16="http://schemas.microsoft.com/office/drawing/2014/main" id="{65CD97F7-8754-F343-BF6E-99CCDDB1C06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7050" y="3352800"/>
            <a:ext cx="8089900" cy="2273300"/>
          </a:xfrm>
          <a:prstGeom prst="rect">
            <a:avLst/>
          </a:prstGeom>
        </p:spPr>
      </p:pic>
    </p:spTree>
    <p:extLst>
      <p:ext uri="{BB962C8B-B14F-4D97-AF65-F5344CB8AC3E}">
        <p14:creationId xmlns:p14="http://schemas.microsoft.com/office/powerpoint/2010/main" val="4594699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A404C-643D-2747-8EC2-3E27F728CF7C}"/>
              </a:ext>
            </a:extLst>
          </p:cNvPr>
          <p:cNvSpPr>
            <a:spLocks noGrp="1"/>
          </p:cNvSpPr>
          <p:nvPr>
            <p:ph type="title"/>
          </p:nvPr>
        </p:nvSpPr>
        <p:spPr>
          <a:xfrm>
            <a:off x="457200" y="227861"/>
            <a:ext cx="8229600" cy="1143000"/>
          </a:xfrm>
        </p:spPr>
        <p:txBody>
          <a:bodyPr/>
          <a:lstStyle/>
          <a:p>
            <a:r>
              <a:rPr lang="en-US" dirty="0"/>
              <a:t>Drawings of formulas</a:t>
            </a:r>
          </a:p>
        </p:txBody>
      </p:sp>
      <p:sp>
        <p:nvSpPr>
          <p:cNvPr id="3" name="Content Placeholder 2">
            <a:extLst>
              <a:ext uri="{FF2B5EF4-FFF2-40B4-BE49-F238E27FC236}">
                <a16:creationId xmlns:a16="http://schemas.microsoft.com/office/drawing/2014/main" id="{D643395D-5A5B-8F47-A5BF-CD3194C29D96}"/>
              </a:ext>
            </a:extLst>
          </p:cNvPr>
          <p:cNvSpPr>
            <a:spLocks noGrp="1"/>
          </p:cNvSpPr>
          <p:nvPr>
            <p:ph idx="1"/>
          </p:nvPr>
        </p:nvSpPr>
        <p:spPr>
          <a:xfrm>
            <a:off x="457200" y="1417638"/>
            <a:ext cx="8229600" cy="4525963"/>
          </a:xfrm>
        </p:spPr>
        <p:txBody>
          <a:bodyPr>
            <a:normAutofit/>
          </a:bodyPr>
          <a:lstStyle/>
          <a:p>
            <a:r>
              <a:rPr lang="en-US" sz="2500" dirty="0"/>
              <a:t>In drawings, atoms are in their elemental or atomic form if they are separated and there are no lines connecting them.</a:t>
            </a:r>
          </a:p>
          <a:p>
            <a:r>
              <a:rPr lang="en-US" sz="2500" dirty="0"/>
              <a:t>If atoms overlap with each other, or they are connected with a solid line, then they are combined as a compound. </a:t>
            </a:r>
          </a:p>
          <a:p>
            <a:r>
              <a:rPr lang="en-US" sz="2500" dirty="0"/>
              <a:t>The solid line represents chemical bonds. </a:t>
            </a:r>
          </a:p>
        </p:txBody>
      </p:sp>
      <p:pic>
        <p:nvPicPr>
          <p:cNvPr id="1026" name="Picture 2" descr="Two atoms of hydrogen and one atom of oxygen combine to form one molecule of water.">
            <a:extLst>
              <a:ext uri="{FF2B5EF4-FFF2-40B4-BE49-F238E27FC236}">
                <a16:creationId xmlns:a16="http://schemas.microsoft.com/office/drawing/2014/main" id="{04BDA1B2-E400-B14D-A223-F53FBD21585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4038600"/>
            <a:ext cx="7924800" cy="25232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17571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59476"/>
            <a:ext cx="8229600" cy="1447799"/>
          </a:xfrm>
        </p:spPr>
        <p:txBody>
          <a:bodyPr/>
          <a:lstStyle/>
          <a:p>
            <a:pPr>
              <a:lnSpc>
                <a:spcPct val="90000"/>
              </a:lnSpc>
            </a:pPr>
            <a:r>
              <a:rPr lang="en-US" dirty="0"/>
              <a:t>In chemistry, </a:t>
            </a:r>
            <a:r>
              <a:rPr lang="en-US" b="1" dirty="0"/>
              <a:t>structure </a:t>
            </a:r>
            <a:r>
              <a:rPr lang="en-US" dirty="0"/>
              <a:t>means how the atoms are connected to each other.  </a:t>
            </a:r>
          </a:p>
        </p:txBody>
      </p:sp>
      <p:sp>
        <p:nvSpPr>
          <p:cNvPr id="6" name="Title 1"/>
          <p:cNvSpPr>
            <a:spLocks noGrp="1"/>
          </p:cNvSpPr>
          <p:nvPr>
            <p:ph type="title"/>
          </p:nvPr>
        </p:nvSpPr>
        <p:spPr>
          <a:xfrm>
            <a:off x="457200" y="0"/>
            <a:ext cx="8229600" cy="1143000"/>
          </a:xfrm>
        </p:spPr>
        <p:txBody>
          <a:bodyPr/>
          <a:lstStyle/>
          <a:p>
            <a:r>
              <a:rPr lang="en-US" dirty="0"/>
              <a:t>Representing molecules</a:t>
            </a:r>
          </a:p>
        </p:txBody>
      </p:sp>
      <p:pic>
        <p:nvPicPr>
          <p:cNvPr id="7" name="Picture 6">
            <a:extLst>
              <a:ext uri="{FF2B5EF4-FFF2-40B4-BE49-F238E27FC236}">
                <a16:creationId xmlns:a16="http://schemas.microsoft.com/office/drawing/2014/main" id="{50E66816-2CDE-794A-BF4B-B0294769D5F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1747" y="2042990"/>
            <a:ext cx="8839200" cy="2038859"/>
          </a:xfrm>
          <a:prstGeom prst="rect">
            <a:avLst/>
          </a:prstGeom>
        </p:spPr>
      </p:pic>
      <p:pic>
        <p:nvPicPr>
          <p:cNvPr id="9" name="Picture 8">
            <a:extLst>
              <a:ext uri="{FF2B5EF4-FFF2-40B4-BE49-F238E27FC236}">
                <a16:creationId xmlns:a16="http://schemas.microsoft.com/office/drawing/2014/main" id="{E8F2F621-BD0A-5B42-AC86-C5EDB990649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7352" y="4035118"/>
            <a:ext cx="8783595" cy="2822882"/>
          </a:xfrm>
          <a:prstGeom prst="rect">
            <a:avLst/>
          </a:prstGeom>
        </p:spPr>
      </p:pic>
    </p:spTree>
    <p:extLst>
      <p:ext uri="{BB962C8B-B14F-4D97-AF65-F5344CB8AC3E}">
        <p14:creationId xmlns:p14="http://schemas.microsoft.com/office/powerpoint/2010/main" val="6248175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0" y="0"/>
            <a:ext cx="9144000" cy="1143000"/>
          </a:xfrm>
        </p:spPr>
        <p:txBody>
          <a:bodyPr>
            <a:normAutofit/>
          </a:bodyPr>
          <a:lstStyle/>
          <a:p>
            <a:r>
              <a:rPr lang="en-US" dirty="0"/>
              <a:t>Lewis dot diagram and electron pairs</a:t>
            </a:r>
          </a:p>
        </p:txBody>
      </p:sp>
      <p:sp>
        <p:nvSpPr>
          <p:cNvPr id="8" name="Content Placeholder 2"/>
          <p:cNvSpPr>
            <a:spLocks noGrp="1"/>
          </p:cNvSpPr>
          <p:nvPr>
            <p:ph idx="1"/>
          </p:nvPr>
        </p:nvSpPr>
        <p:spPr>
          <a:xfrm>
            <a:off x="304800" y="1419224"/>
            <a:ext cx="8382000" cy="3762375"/>
          </a:xfrm>
        </p:spPr>
        <p:txBody>
          <a:bodyPr>
            <a:noAutofit/>
          </a:bodyPr>
          <a:lstStyle/>
          <a:p>
            <a:pPr>
              <a:lnSpc>
                <a:spcPct val="90000"/>
              </a:lnSpc>
            </a:pPr>
            <a:r>
              <a:rPr lang="en-US" sz="2600" dirty="0"/>
              <a:t>A </a:t>
            </a:r>
            <a:r>
              <a:rPr lang="en-US" sz="2600" b="1" dirty="0"/>
              <a:t>Lewis dot diagram</a:t>
            </a:r>
            <a:r>
              <a:rPr lang="en-US" sz="2600" dirty="0"/>
              <a:t> is convenient way to represent the idea of paired valence electrons and the stable arrangements of eight or two</a:t>
            </a:r>
          </a:p>
          <a:p>
            <a:pPr>
              <a:lnSpc>
                <a:spcPct val="90000"/>
              </a:lnSpc>
            </a:pPr>
            <a:r>
              <a:rPr lang="en-US" sz="2600" dirty="0"/>
              <a:t>Sulfur is shown below; the element symbol is written in the center and the valence electrons are written around the symbol </a:t>
            </a:r>
          </a:p>
          <a:p>
            <a:pPr>
              <a:lnSpc>
                <a:spcPct val="90000"/>
              </a:lnSpc>
            </a:pPr>
            <a:r>
              <a:rPr lang="en-US" sz="2600" dirty="0"/>
              <a:t>The pairing of dots in Lewis dot diagrams reflect </a:t>
            </a:r>
            <a:r>
              <a:rPr lang="en-US" sz="2600" b="1" dirty="0"/>
              <a:t>Hund's rule</a:t>
            </a:r>
            <a:r>
              <a:rPr lang="en-US" sz="2600" dirty="0"/>
              <a:t>.</a:t>
            </a:r>
          </a:p>
          <a:p>
            <a:pPr>
              <a:lnSpc>
                <a:spcPct val="90000"/>
              </a:lnSpc>
            </a:pPr>
            <a:r>
              <a:rPr lang="en-US" sz="2600" i="1" dirty="0"/>
              <a:t>Only the unpaired electrons are available for making chemical bonds.</a:t>
            </a:r>
            <a:r>
              <a:rPr lang="en-US" sz="2600" dirty="0"/>
              <a:t> </a:t>
            </a:r>
          </a:p>
          <a:p>
            <a:pPr>
              <a:lnSpc>
                <a:spcPct val="90000"/>
              </a:lnSpc>
            </a:pPr>
            <a:endParaRPr lang="en-US" sz="2000" dirty="0"/>
          </a:p>
        </p:txBody>
      </p:sp>
      <p:pic>
        <p:nvPicPr>
          <p:cNvPr id="2" name="Picture 1">
            <a:extLst>
              <a:ext uri="{FF2B5EF4-FFF2-40B4-BE49-F238E27FC236}">
                <a16:creationId xmlns:a16="http://schemas.microsoft.com/office/drawing/2014/main" id="{2EF70332-2EDF-45E8-8DEB-54E2A37CAC4D}"/>
              </a:ext>
            </a:extLst>
          </p:cNvPr>
          <p:cNvPicPr>
            <a:picLocks noChangeAspect="1"/>
          </p:cNvPicPr>
          <p:nvPr/>
        </p:nvPicPr>
        <p:blipFill>
          <a:blip r:embed="rId2" cstate="print"/>
          <a:stretch>
            <a:fillRect/>
          </a:stretch>
        </p:blipFill>
        <p:spPr>
          <a:xfrm>
            <a:off x="184727" y="5330032"/>
            <a:ext cx="8774545" cy="1143000"/>
          </a:xfrm>
          <a:prstGeom prst="rect">
            <a:avLst/>
          </a:prstGeom>
        </p:spPr>
      </p:pic>
    </p:spTree>
    <p:extLst>
      <p:ext uri="{BB962C8B-B14F-4D97-AF65-F5344CB8AC3E}">
        <p14:creationId xmlns:p14="http://schemas.microsoft.com/office/powerpoint/2010/main" val="18899522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457200" y="0"/>
            <a:ext cx="8229600" cy="1143000"/>
          </a:xfrm>
        </p:spPr>
        <p:txBody>
          <a:bodyPr/>
          <a:lstStyle/>
          <a:p>
            <a:r>
              <a:rPr lang="en-US" dirty="0"/>
              <a:t>Lewis dots and molecular structure</a:t>
            </a:r>
          </a:p>
        </p:txBody>
      </p:sp>
      <p:sp>
        <p:nvSpPr>
          <p:cNvPr id="8" name="Content Placeholder 2"/>
          <p:cNvSpPr>
            <a:spLocks noGrp="1"/>
          </p:cNvSpPr>
          <p:nvPr>
            <p:ph idx="1"/>
          </p:nvPr>
        </p:nvSpPr>
        <p:spPr>
          <a:xfrm>
            <a:off x="457200" y="1166018"/>
            <a:ext cx="8686800" cy="3786982"/>
          </a:xfrm>
        </p:spPr>
        <p:txBody>
          <a:bodyPr>
            <a:noAutofit/>
          </a:bodyPr>
          <a:lstStyle/>
          <a:p>
            <a:pPr>
              <a:lnSpc>
                <a:spcPct val="90000"/>
              </a:lnSpc>
            </a:pPr>
            <a:r>
              <a:rPr lang="en-US" sz="2700" dirty="0"/>
              <a:t>Consider a molecule of ethanol (C</a:t>
            </a:r>
            <a:r>
              <a:rPr lang="en-US" sz="2700" baseline="-25000" dirty="0"/>
              <a:t>2</a:t>
            </a:r>
            <a:r>
              <a:rPr lang="en-US" sz="2700" dirty="0"/>
              <a:t>H</a:t>
            </a:r>
            <a:r>
              <a:rPr lang="en-US" sz="2700" baseline="-25000" dirty="0"/>
              <a:t>5</a:t>
            </a:r>
            <a:r>
              <a:rPr lang="en-US" sz="2700" dirty="0"/>
              <a:t>OH). </a:t>
            </a:r>
          </a:p>
          <a:p>
            <a:pPr>
              <a:lnSpc>
                <a:spcPct val="90000"/>
              </a:lnSpc>
            </a:pPr>
            <a:r>
              <a:rPr lang="en-US" sz="2700" dirty="0"/>
              <a:t>Each carbon atom is surrounded by eight dots (4 bonds). </a:t>
            </a:r>
          </a:p>
          <a:p>
            <a:pPr>
              <a:lnSpc>
                <a:spcPct val="90000"/>
              </a:lnSpc>
            </a:pPr>
            <a:r>
              <a:rPr lang="en-US" sz="2700" dirty="0"/>
              <a:t>Each oxygen atom is also surrounded by eight dots (two bonds). </a:t>
            </a:r>
          </a:p>
          <a:p>
            <a:pPr>
              <a:lnSpc>
                <a:spcPct val="90000"/>
              </a:lnSpc>
            </a:pPr>
            <a:r>
              <a:rPr lang="en-US" sz="2700" dirty="0"/>
              <a:t>Each hydrogen atom in the molecule contributes its single 1s valence electron and forms one bond (two dots). </a:t>
            </a:r>
          </a:p>
          <a:p>
            <a:pPr>
              <a:lnSpc>
                <a:spcPct val="90000"/>
              </a:lnSpc>
            </a:pPr>
            <a:r>
              <a:rPr lang="en-US" sz="2700" dirty="0"/>
              <a:t>All of the atoms have complete energy levels. </a:t>
            </a:r>
          </a:p>
        </p:txBody>
      </p:sp>
      <p:pic>
        <p:nvPicPr>
          <p:cNvPr id="2" name="Picture 1">
            <a:extLst>
              <a:ext uri="{FF2B5EF4-FFF2-40B4-BE49-F238E27FC236}">
                <a16:creationId xmlns:a16="http://schemas.microsoft.com/office/drawing/2014/main" id="{CFB46273-26C2-45C6-8A4A-89DD16427917}"/>
              </a:ext>
            </a:extLst>
          </p:cNvPr>
          <p:cNvPicPr>
            <a:picLocks noChangeAspect="1"/>
          </p:cNvPicPr>
          <p:nvPr/>
        </p:nvPicPr>
        <p:blipFill>
          <a:blip r:embed="rId2" cstate="print"/>
          <a:stretch>
            <a:fillRect/>
          </a:stretch>
        </p:blipFill>
        <p:spPr>
          <a:xfrm>
            <a:off x="762000" y="4495800"/>
            <a:ext cx="8133818" cy="2020094"/>
          </a:xfrm>
          <a:prstGeom prst="rect">
            <a:avLst/>
          </a:prstGeom>
        </p:spPr>
      </p:pic>
    </p:spTree>
    <p:extLst>
      <p:ext uri="{BB962C8B-B14F-4D97-AF65-F5344CB8AC3E}">
        <p14:creationId xmlns:p14="http://schemas.microsoft.com/office/powerpoint/2010/main" val="19884855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p:cNvGraphicFramePr>
            <a:graphicFrameLocks noGrp="1"/>
          </p:cNvGraphicFramePr>
          <p:nvPr>
            <p:extLst>
              <p:ext uri="{D42A27DB-BD31-4B8C-83A1-F6EECF244321}">
                <p14:modId xmlns:p14="http://schemas.microsoft.com/office/powerpoint/2010/main" val="3654233201"/>
              </p:ext>
            </p:extLst>
          </p:nvPr>
        </p:nvGraphicFramePr>
        <p:xfrm>
          <a:off x="0" y="1447800"/>
          <a:ext cx="9144000" cy="5410200"/>
        </p:xfrm>
        <a:graphic>
          <a:graphicData uri="http://schemas.openxmlformats.org/drawingml/2006/table">
            <a:tbl>
              <a:tblPr/>
              <a:tblGrid>
                <a:gridCol w="1219200">
                  <a:extLst>
                    <a:ext uri="{9D8B030D-6E8A-4147-A177-3AD203B41FA5}">
                      <a16:colId xmlns:a16="http://schemas.microsoft.com/office/drawing/2014/main" val="20000"/>
                    </a:ext>
                  </a:extLst>
                </a:gridCol>
                <a:gridCol w="7924800">
                  <a:extLst>
                    <a:ext uri="{9D8B030D-6E8A-4147-A177-3AD203B41FA5}">
                      <a16:colId xmlns:a16="http://schemas.microsoft.com/office/drawing/2014/main" val="20001"/>
                    </a:ext>
                  </a:extLst>
                </a:gridCol>
              </a:tblGrid>
              <a:tr h="4343400">
                <a:tc>
                  <a:txBody>
                    <a:bodyPr/>
                    <a:lstStyle/>
                    <a:p>
                      <a:pPr algn="r"/>
                      <a:r>
                        <a:rPr lang="en-US" sz="2400" dirty="0">
                          <a:solidFill>
                            <a:srgbClr val="E37C00"/>
                          </a:solidFill>
                          <a:effectLst/>
                        </a:rPr>
                        <a:t>Solve </a:t>
                      </a:r>
                    </a:p>
                  </a:txBody>
                  <a:tcPr marL="74196" marR="74196" marT="37098" marB="37098">
                    <a:lnL>
                      <a:noFill/>
                    </a:lnL>
                    <a:lnR>
                      <a:noFill/>
                    </a:lnR>
                    <a:lnT>
                      <a:noFill/>
                    </a:lnT>
                    <a:lnB>
                      <a:noFill/>
                    </a:lnB>
                    <a:solidFill>
                      <a:srgbClr val="FFFFFF"/>
                    </a:solidFill>
                  </a:tcPr>
                </a:tc>
                <a:tc>
                  <a:txBody>
                    <a:bodyPr/>
                    <a:lstStyle/>
                    <a:p>
                      <a:r>
                        <a:rPr lang="en-US" sz="2000" b="0" i="0" kern="1200" dirty="0">
                          <a:solidFill>
                            <a:schemeClr val="tx1"/>
                          </a:solidFill>
                          <a:effectLst/>
                          <a:latin typeface="+mn-lt"/>
                          <a:ea typeface="+mn-ea"/>
                          <a:cs typeface="+mn-cs"/>
                        </a:rPr>
                        <a:t>Draw Lewis dot diagrams for one C atom and one H atom:</a:t>
                      </a:r>
                      <a:br>
                        <a:rPr lang="en-US" sz="2800" dirty="0"/>
                      </a:br>
                      <a:endParaRPr lang="en-US" sz="2800" dirty="0"/>
                    </a:p>
                    <a:p>
                      <a:br>
                        <a:rPr lang="en-US" sz="1800" b="0" i="0" kern="1200" dirty="0">
                          <a:solidFill>
                            <a:schemeClr val="tx1"/>
                          </a:solidFill>
                          <a:effectLst/>
                          <a:latin typeface="+mn-lt"/>
                          <a:ea typeface="+mn-ea"/>
                          <a:cs typeface="+mn-cs"/>
                        </a:rPr>
                      </a:br>
                      <a:r>
                        <a:rPr lang="en-US" sz="2000" b="0" i="0" kern="1200" dirty="0">
                          <a:solidFill>
                            <a:schemeClr val="tx1"/>
                          </a:solidFill>
                          <a:effectLst/>
                          <a:latin typeface="+mn-lt"/>
                          <a:ea typeface="+mn-ea"/>
                          <a:cs typeface="+mn-cs"/>
                        </a:rPr>
                        <a:t>Carbon has more single electrons so bond atoms to it first. Connect all 3 C atoms.</a:t>
                      </a:r>
                      <a:br>
                        <a:rPr lang="en-US" sz="2800" dirty="0"/>
                      </a:br>
                      <a:br>
                        <a:rPr lang="en-US" sz="1800" dirty="0"/>
                      </a:br>
                      <a:r>
                        <a:rPr lang="en-US" sz="2000" b="0" i="0" kern="1200" dirty="0">
                          <a:solidFill>
                            <a:schemeClr val="tx1"/>
                          </a:solidFill>
                          <a:effectLst/>
                          <a:latin typeface="+mn-lt"/>
                          <a:ea typeface="+mn-ea"/>
                          <a:cs typeface="+mn-cs"/>
                        </a:rPr>
                        <a:t>Now add the 6 H atoms.</a:t>
                      </a:r>
                      <a:br>
                        <a:rPr lang="en-US" sz="2800" dirty="0"/>
                      </a:br>
                      <a:endParaRPr lang="en-US" sz="2800" dirty="0"/>
                    </a:p>
                    <a:p>
                      <a:br>
                        <a:rPr lang="en-US" sz="800" b="0" i="0" kern="1200" dirty="0">
                          <a:solidFill>
                            <a:schemeClr val="tx1"/>
                          </a:solidFill>
                          <a:effectLst/>
                          <a:latin typeface="+mn-lt"/>
                          <a:ea typeface="+mn-ea"/>
                          <a:cs typeface="+mn-cs"/>
                        </a:rPr>
                      </a:br>
                      <a:br>
                        <a:rPr lang="en-US" sz="800" b="0" i="0" kern="1200" dirty="0">
                          <a:solidFill>
                            <a:schemeClr val="tx1"/>
                          </a:solidFill>
                          <a:effectLst/>
                          <a:latin typeface="+mn-lt"/>
                          <a:ea typeface="+mn-ea"/>
                          <a:cs typeface="+mn-cs"/>
                        </a:rPr>
                      </a:br>
                      <a:br>
                        <a:rPr lang="en-US" sz="800" b="0" i="0" kern="1200" dirty="0">
                          <a:solidFill>
                            <a:schemeClr val="tx1"/>
                          </a:solidFill>
                          <a:effectLst/>
                          <a:latin typeface="+mn-lt"/>
                          <a:ea typeface="+mn-ea"/>
                          <a:cs typeface="+mn-cs"/>
                        </a:rPr>
                      </a:br>
                      <a:r>
                        <a:rPr lang="en-US" sz="2000" b="0" i="0" kern="1200" dirty="0">
                          <a:solidFill>
                            <a:schemeClr val="tx1"/>
                          </a:solidFill>
                          <a:effectLst/>
                          <a:latin typeface="+mn-lt"/>
                          <a:ea typeface="+mn-ea"/>
                          <a:cs typeface="+mn-cs"/>
                        </a:rPr>
                        <a:t>Move leftover single electrons into a double bond.</a:t>
                      </a:r>
                      <a:br>
                        <a:rPr lang="en-US" sz="2000" dirty="0"/>
                      </a:br>
                      <a:endParaRPr lang="en-US" sz="2000" dirty="0"/>
                    </a:p>
                  </a:txBody>
                  <a:tcPr marL="61830" marR="74196" marT="37098" marB="37098">
                    <a:lnL>
                      <a:noFill/>
                    </a:lnL>
                    <a:lnR>
                      <a:noFill/>
                    </a:lnR>
                    <a:lnT>
                      <a:noFill/>
                    </a:lnT>
                    <a:lnB>
                      <a:noFill/>
                    </a:lnB>
                  </a:tcPr>
                </a:tc>
                <a:extLst>
                  <a:ext uri="{0D108BD9-81ED-4DB2-BD59-A6C34878D82A}">
                    <a16:rowId xmlns:a16="http://schemas.microsoft.com/office/drawing/2014/main" val="10000"/>
                  </a:ext>
                </a:extLst>
              </a:tr>
              <a:tr h="1066800">
                <a:tc>
                  <a:txBody>
                    <a:bodyPr/>
                    <a:lstStyle/>
                    <a:p>
                      <a:pPr algn="r"/>
                      <a:r>
                        <a:rPr lang="en-US" sz="2400" dirty="0">
                          <a:solidFill>
                            <a:srgbClr val="E37C00"/>
                          </a:solidFill>
                          <a:effectLst/>
                        </a:rPr>
                        <a:t>Answer</a:t>
                      </a:r>
                    </a:p>
                  </a:txBody>
                  <a:tcPr marL="74196" marR="38644" marT="37098" marB="37098">
                    <a:lnL>
                      <a:noFill/>
                    </a:lnL>
                    <a:lnR>
                      <a:noFill/>
                    </a:lnR>
                    <a:lnT>
                      <a:noFill/>
                    </a:lnT>
                    <a:lnB>
                      <a:noFill/>
                    </a:lnB>
                    <a:solidFill>
                      <a:srgbClr val="FBE6CC"/>
                    </a:solidFill>
                  </a:tcPr>
                </a:tc>
                <a:tc>
                  <a:txBody>
                    <a:bodyPr/>
                    <a:lstStyle/>
                    <a:p>
                      <a:pPr algn="l"/>
                      <a:endParaRPr lang="en-US" sz="2400" dirty="0">
                        <a:effectLst/>
                      </a:endParaRPr>
                    </a:p>
                  </a:txBody>
                  <a:tcPr marL="61830" marR="74196" marT="37098" marB="37098">
                    <a:lnL>
                      <a:noFill/>
                    </a:lnL>
                    <a:lnR>
                      <a:noFill/>
                    </a:lnR>
                    <a:lnT>
                      <a:noFill/>
                    </a:lnT>
                    <a:lnB>
                      <a:noFill/>
                    </a:lnB>
                  </a:tcPr>
                </a:tc>
                <a:extLst>
                  <a:ext uri="{0D108BD9-81ED-4DB2-BD59-A6C34878D82A}">
                    <a16:rowId xmlns:a16="http://schemas.microsoft.com/office/drawing/2014/main" val="10001"/>
                  </a:ext>
                </a:extLst>
              </a:tr>
            </a:tbl>
          </a:graphicData>
        </a:graphic>
      </p:graphicFrame>
      <p:graphicFrame>
        <p:nvGraphicFramePr>
          <p:cNvPr id="5" name="Content Placeholder 3"/>
          <p:cNvGraphicFramePr>
            <a:graphicFrameLocks/>
          </p:cNvGraphicFramePr>
          <p:nvPr>
            <p:extLst>
              <p:ext uri="{D42A27DB-BD31-4B8C-83A1-F6EECF244321}">
                <p14:modId xmlns:p14="http://schemas.microsoft.com/office/powerpoint/2010/main" val="1482646456"/>
              </p:ext>
            </p:extLst>
          </p:nvPr>
        </p:nvGraphicFramePr>
        <p:xfrm>
          <a:off x="0" y="914400"/>
          <a:ext cx="9144000" cy="822960"/>
        </p:xfrm>
        <a:graphic>
          <a:graphicData uri="http://schemas.openxmlformats.org/drawingml/2006/table">
            <a:tbl>
              <a:tblPr/>
              <a:tblGrid>
                <a:gridCol w="9144000">
                  <a:extLst>
                    <a:ext uri="{9D8B030D-6E8A-4147-A177-3AD203B41FA5}">
                      <a16:colId xmlns:a16="http://schemas.microsoft.com/office/drawing/2014/main" val="20000"/>
                    </a:ext>
                  </a:extLst>
                </a:gridCol>
              </a:tblGrid>
              <a:tr h="457200">
                <a:tc>
                  <a:txBody>
                    <a:bodyPr/>
                    <a:lstStyle/>
                    <a:p>
                      <a:pPr algn="l"/>
                      <a:r>
                        <a:rPr lang="en-US" sz="2400">
                          <a:effectLst/>
                        </a:rPr>
                        <a:t>Draw the Lewis dot diagram for one possible structure for propene C</a:t>
                      </a:r>
                      <a:r>
                        <a:rPr lang="en-US" sz="2400" baseline="-25000">
                          <a:effectLst/>
                        </a:rPr>
                        <a:t>3</a:t>
                      </a:r>
                      <a:r>
                        <a:rPr lang="en-US" sz="2400">
                          <a:effectLst/>
                        </a:rPr>
                        <a:t>H</a:t>
                      </a:r>
                      <a:r>
                        <a:rPr lang="en-US" sz="2400" baseline="-25000">
                          <a:effectLst/>
                        </a:rPr>
                        <a:t>6</a:t>
                      </a:r>
                      <a:r>
                        <a:rPr lang="en-US" sz="2400">
                          <a:effectLst/>
                        </a:rPr>
                        <a:t>.</a:t>
                      </a:r>
                    </a:p>
                  </a:txBody>
                  <a:tcPr anchor="ctr">
                    <a:lnL>
                      <a:noFill/>
                    </a:lnL>
                    <a:lnR>
                      <a:noFill/>
                    </a:lnR>
                    <a:lnT w="19050" cap="flat" cmpd="sng" algn="ctr">
                      <a:solidFill>
                        <a:srgbClr val="FEBE8F"/>
                      </a:solidFill>
                      <a:prstDash val="solid"/>
                      <a:round/>
                      <a:headEnd type="none" w="med" len="med"/>
                      <a:tailEnd type="none" w="med" len="med"/>
                    </a:lnT>
                    <a:lnB w="19050" cap="flat" cmpd="sng" algn="ctr">
                      <a:solidFill>
                        <a:srgbClr val="FEBE8F"/>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8" name="Title 1"/>
          <p:cNvSpPr>
            <a:spLocks noGrp="1"/>
          </p:cNvSpPr>
          <p:nvPr>
            <p:ph type="title"/>
          </p:nvPr>
        </p:nvSpPr>
        <p:spPr>
          <a:xfrm>
            <a:off x="457200" y="0"/>
            <a:ext cx="8229600" cy="822960"/>
          </a:xfrm>
        </p:spPr>
        <p:txBody>
          <a:bodyPr/>
          <a:lstStyle/>
          <a:p>
            <a:r>
              <a:rPr lang="en-US" dirty="0"/>
              <a:t>Solved problem</a:t>
            </a:r>
          </a:p>
        </p:txBody>
      </p:sp>
      <p:pic>
        <p:nvPicPr>
          <p:cNvPr id="8194" name="Picture 2" descr="https://authoring.pasco.com/EssentialChemistry/Images/SB/44/LR/sp1.png">
            <a:extLst>
              <a:ext uri="{FF2B5EF4-FFF2-40B4-BE49-F238E27FC236}">
                <a16:creationId xmlns:a16="http://schemas.microsoft.com/office/drawing/2014/main" id="{699B01D0-7D92-4305-83B6-C7EDEAEAE9D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68334" y="1863925"/>
            <a:ext cx="1349296" cy="576262"/>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s://authoring.pasco.com/EssentialChemistry/Images/SB/44/LR/sp2.png">
            <a:extLst>
              <a:ext uri="{FF2B5EF4-FFF2-40B4-BE49-F238E27FC236}">
                <a16:creationId xmlns:a16="http://schemas.microsoft.com/office/drawing/2014/main" id="{D6A77680-6632-416F-9DB1-92E4D6E99DB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68334" y="2809258"/>
            <a:ext cx="1368522" cy="569088"/>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https://authoring.pasco.com/EssentialChemistry/Images/SB/44/LR/sp3.png">
            <a:extLst>
              <a:ext uri="{FF2B5EF4-FFF2-40B4-BE49-F238E27FC236}">
                <a16:creationId xmlns:a16="http://schemas.microsoft.com/office/drawing/2014/main" id="{2425AE7E-D063-4804-9F8C-B723E226465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68335" y="3589056"/>
            <a:ext cx="1368522" cy="852695"/>
          </a:xfrm>
          <a:prstGeom prst="rect">
            <a:avLst/>
          </a:prstGeom>
          <a:noFill/>
          <a:extLst>
            <a:ext uri="{909E8E84-426E-40DD-AFC4-6F175D3DCCD1}">
              <a14:hiddenFill xmlns:a14="http://schemas.microsoft.com/office/drawing/2010/main">
                <a:solidFill>
                  <a:srgbClr val="FFFFFF"/>
                </a:solidFill>
              </a14:hiddenFill>
            </a:ext>
          </a:extLst>
        </p:spPr>
      </p:pic>
      <p:pic>
        <p:nvPicPr>
          <p:cNvPr id="8202" name="Picture 10" descr="https://authoring.pasco.com/EssentialChemistry/Images/SB/44/LR/sp4.png">
            <a:extLst>
              <a:ext uri="{FF2B5EF4-FFF2-40B4-BE49-F238E27FC236}">
                <a16:creationId xmlns:a16="http://schemas.microsoft.com/office/drawing/2014/main" id="{D73B2B91-9EAB-424F-8832-65D4F4B33AD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68334" y="4711457"/>
            <a:ext cx="1584403" cy="987205"/>
          </a:xfrm>
          <a:prstGeom prst="rect">
            <a:avLst/>
          </a:prstGeom>
          <a:noFill/>
          <a:extLst>
            <a:ext uri="{909E8E84-426E-40DD-AFC4-6F175D3DCCD1}">
              <a14:hiddenFill xmlns:a14="http://schemas.microsoft.com/office/drawing/2010/main">
                <a:solidFill>
                  <a:srgbClr val="FFFFFF"/>
                </a:solidFill>
              </a14:hiddenFill>
            </a:ext>
          </a:extLst>
        </p:spPr>
      </p:pic>
      <p:pic>
        <p:nvPicPr>
          <p:cNvPr id="8204" name="Picture 12" descr="https://authoring.pasco.com/EssentialChemistry/Images/SB/44/LR/LewisDotPropane.png">
            <a:extLst>
              <a:ext uri="{FF2B5EF4-FFF2-40B4-BE49-F238E27FC236}">
                <a16:creationId xmlns:a16="http://schemas.microsoft.com/office/drawing/2014/main" id="{64F1A788-4E34-4C73-8FB5-38A377AE442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93815" y="5860587"/>
            <a:ext cx="3635385" cy="864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48108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200" y="0"/>
            <a:ext cx="8229600" cy="1143000"/>
          </a:xfrm>
        </p:spPr>
        <p:txBody>
          <a:bodyPr/>
          <a:lstStyle/>
          <a:p>
            <a:r>
              <a:rPr lang="en-US" dirty="0"/>
              <a:t>Structural diagrams</a:t>
            </a:r>
          </a:p>
        </p:txBody>
      </p:sp>
      <p:sp>
        <p:nvSpPr>
          <p:cNvPr id="8" name="Content Placeholder 2"/>
          <p:cNvSpPr>
            <a:spLocks noGrp="1"/>
          </p:cNvSpPr>
          <p:nvPr>
            <p:ph idx="1"/>
          </p:nvPr>
        </p:nvSpPr>
        <p:spPr>
          <a:xfrm>
            <a:off x="524099" y="1600200"/>
            <a:ext cx="8229600" cy="1752600"/>
          </a:xfrm>
        </p:spPr>
        <p:txBody>
          <a:bodyPr>
            <a:noAutofit/>
          </a:bodyPr>
          <a:lstStyle/>
          <a:p>
            <a:pPr>
              <a:lnSpc>
                <a:spcPct val="90000"/>
              </a:lnSpc>
            </a:pPr>
            <a:r>
              <a:rPr lang="en-US" dirty="0"/>
              <a:t>In a </a:t>
            </a:r>
            <a:r>
              <a:rPr lang="en-US" b="1" dirty="0"/>
              <a:t>structural diagram</a:t>
            </a:r>
            <a:r>
              <a:rPr lang="en-US" dirty="0"/>
              <a:t>, a line represents a bonded pair of electrons between atoms.</a:t>
            </a:r>
          </a:p>
          <a:p>
            <a:pPr>
              <a:lnSpc>
                <a:spcPct val="90000"/>
              </a:lnSpc>
            </a:pPr>
            <a:r>
              <a:rPr lang="en-US" dirty="0"/>
              <a:t>It is easier to see bonds in structural diagrams.  </a:t>
            </a:r>
          </a:p>
        </p:txBody>
      </p:sp>
      <p:pic>
        <p:nvPicPr>
          <p:cNvPr id="5122" name="Picture 2" descr="Structural diagrams for carbon tetrachloride and ethyl alcohol. ">
            <a:extLst>
              <a:ext uri="{FF2B5EF4-FFF2-40B4-BE49-F238E27FC236}">
                <a16:creationId xmlns:a16="http://schemas.microsoft.com/office/drawing/2014/main" id="{AB165FD0-63AD-4BC0-AD72-B2364758F66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3505200"/>
            <a:ext cx="8144099" cy="2771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28775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7000"/>
                <a:shade val="100000"/>
                <a:satMod val="185000"/>
                <a:lumMod val="120000"/>
              </a:schemeClr>
            </a:gs>
            <a:gs pos="100000">
              <a:schemeClr val="bg1">
                <a:tint val="96000"/>
                <a:shade val="95000"/>
                <a:satMod val="215000"/>
                <a:lumMod val="80000"/>
              </a:schemeClr>
            </a:gs>
          </a:gsLst>
          <a:path path="circle">
            <a:fillToRect l="50000" t="55000" r="125000" b="100000"/>
          </a:path>
        </a:gra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61C9F4F8-1CA1-4169-A513-5E15F4D91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a:spLocks noGrp="1"/>
          </p:cNvSpPr>
          <p:nvPr>
            <p:ph type="ctrTitle"/>
          </p:nvPr>
        </p:nvSpPr>
        <p:spPr>
          <a:xfrm>
            <a:off x="1200150" y="2386744"/>
            <a:ext cx="6743700" cy="1645920"/>
          </a:xfrm>
          <a:solidFill>
            <a:schemeClr val="accent1"/>
          </a:solidFill>
          <a:ln w="190500" cmpd="thinThick">
            <a:solidFill>
              <a:schemeClr val="accent1"/>
            </a:solidFill>
          </a:ln>
        </p:spPr>
        <p:txBody>
          <a:bodyPr>
            <a:normAutofit/>
          </a:bodyPr>
          <a:lstStyle/>
          <a:p>
            <a:r>
              <a:rPr lang="en-US" sz="3000">
                <a:solidFill>
                  <a:srgbClr val="FFFFFF"/>
                </a:solidFill>
              </a:rPr>
              <a:t>Chapter 6</a:t>
            </a:r>
            <a:br>
              <a:rPr lang="en-US" sz="3000">
                <a:solidFill>
                  <a:srgbClr val="FFFFFF"/>
                </a:solidFill>
              </a:rPr>
            </a:br>
            <a:r>
              <a:rPr lang="en-US" sz="3000">
                <a:solidFill>
                  <a:srgbClr val="FFFFFF"/>
                </a:solidFill>
              </a:rPr>
              <a:t>Sestion 1: Introduction to </a:t>
            </a:r>
            <a:br>
              <a:rPr lang="en-US" sz="3000">
                <a:solidFill>
                  <a:srgbClr val="FFFFFF"/>
                </a:solidFill>
              </a:rPr>
            </a:br>
            <a:r>
              <a:rPr lang="en-US" sz="3000">
                <a:solidFill>
                  <a:srgbClr val="FFFFFF"/>
                </a:solidFill>
              </a:rPr>
              <a:t>Chemical Bonding</a:t>
            </a:r>
          </a:p>
        </p:txBody>
      </p:sp>
      <p:sp>
        <p:nvSpPr>
          <p:cNvPr id="7" name="Subtitle 2"/>
          <p:cNvSpPr>
            <a:spLocks noGrp="1"/>
          </p:cNvSpPr>
          <p:nvPr>
            <p:ph type="subTitle" idx="1"/>
          </p:nvPr>
        </p:nvSpPr>
        <p:spPr>
          <a:xfrm>
            <a:off x="2021395" y="4352544"/>
            <a:ext cx="5101209" cy="1239894"/>
          </a:xfrm>
        </p:spPr>
        <p:txBody>
          <a:bodyPr>
            <a:normAutofit/>
          </a:bodyPr>
          <a:lstStyle/>
          <a:p>
            <a:endParaRPr lang="en-US" dirty="0"/>
          </a:p>
          <a:p>
            <a:endParaRPr lang="en-US" dirty="0"/>
          </a:p>
        </p:txBody>
      </p:sp>
    </p:spTree>
    <p:extLst>
      <p:ext uri="{BB962C8B-B14F-4D97-AF65-F5344CB8AC3E}">
        <p14:creationId xmlns:p14="http://schemas.microsoft.com/office/powerpoint/2010/main" val="2187438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200" y="0"/>
            <a:ext cx="8229600" cy="1143000"/>
          </a:xfrm>
        </p:spPr>
        <p:txBody>
          <a:bodyPr/>
          <a:lstStyle/>
          <a:p>
            <a:r>
              <a:rPr lang="en-US" dirty="0"/>
              <a:t>Double and triple bonds</a:t>
            </a:r>
          </a:p>
        </p:txBody>
      </p:sp>
      <p:sp>
        <p:nvSpPr>
          <p:cNvPr id="8" name="Content Placeholder 2"/>
          <p:cNvSpPr>
            <a:spLocks noGrp="1"/>
          </p:cNvSpPr>
          <p:nvPr>
            <p:ph idx="1"/>
          </p:nvPr>
        </p:nvSpPr>
        <p:spPr>
          <a:xfrm>
            <a:off x="457200" y="1166018"/>
            <a:ext cx="8229600" cy="2948782"/>
          </a:xfrm>
        </p:spPr>
        <p:txBody>
          <a:bodyPr>
            <a:noAutofit/>
          </a:bodyPr>
          <a:lstStyle/>
          <a:p>
            <a:pPr>
              <a:lnSpc>
                <a:spcPct val="90000"/>
              </a:lnSpc>
            </a:pPr>
            <a:r>
              <a:rPr lang="en-US" dirty="0"/>
              <a:t>To meet the octet rule each atom in O</a:t>
            </a:r>
            <a:r>
              <a:rPr lang="en-US" baseline="-25000" dirty="0"/>
              <a:t>2</a:t>
            </a:r>
            <a:r>
              <a:rPr lang="en-US" dirty="0"/>
              <a:t> must share </a:t>
            </a:r>
            <a:r>
              <a:rPr lang="en-US" i="1" dirty="0"/>
              <a:t>two</a:t>
            </a:r>
            <a:r>
              <a:rPr lang="en-US" dirty="0"/>
              <a:t> pairs of electrons with its partner in a </a:t>
            </a:r>
            <a:r>
              <a:rPr lang="en-US" b="1" dirty="0"/>
              <a:t>double bond</a:t>
            </a:r>
            <a:r>
              <a:rPr lang="en-US" dirty="0"/>
              <a:t>. </a:t>
            </a:r>
          </a:p>
          <a:p>
            <a:pPr>
              <a:lnSpc>
                <a:spcPct val="90000"/>
              </a:lnSpc>
            </a:pPr>
            <a:r>
              <a:rPr lang="en-US" dirty="0"/>
              <a:t>Each nitrogen atom in N</a:t>
            </a:r>
            <a:r>
              <a:rPr lang="en-US" baseline="-25000" dirty="0"/>
              <a:t>2</a:t>
            </a:r>
            <a:r>
              <a:rPr lang="en-US" dirty="0"/>
              <a:t> must share </a:t>
            </a:r>
            <a:r>
              <a:rPr lang="en-US" i="1" dirty="0"/>
              <a:t>three</a:t>
            </a:r>
            <a:r>
              <a:rPr lang="en-US" dirty="0"/>
              <a:t> pairs of electrons in a </a:t>
            </a:r>
            <a:r>
              <a:rPr lang="en-US" b="1" dirty="0"/>
              <a:t>triple bond</a:t>
            </a:r>
            <a:r>
              <a:rPr lang="en-US" dirty="0"/>
              <a:t>.</a:t>
            </a:r>
          </a:p>
          <a:p>
            <a:pPr>
              <a:lnSpc>
                <a:spcPct val="90000"/>
              </a:lnSpc>
            </a:pPr>
            <a:r>
              <a:rPr lang="en-US" dirty="0"/>
              <a:t>Many molecules may contain a </a:t>
            </a:r>
            <a:r>
              <a:rPr lang="en-US" b="1" dirty="0"/>
              <a:t>single bond</a:t>
            </a:r>
            <a:r>
              <a:rPr lang="en-US" dirty="0"/>
              <a:t> together with double or triple bonds.</a:t>
            </a:r>
          </a:p>
          <a:p>
            <a:pPr>
              <a:lnSpc>
                <a:spcPct val="90000"/>
              </a:lnSpc>
            </a:pPr>
            <a:endParaRPr lang="en-US" dirty="0"/>
          </a:p>
        </p:txBody>
      </p:sp>
      <p:pic>
        <p:nvPicPr>
          <p:cNvPr id="7170" name="Picture 2" descr="Two atoms of oxygen form double bonds while two atoms of nitrogen form triple bonds. ">
            <a:extLst>
              <a:ext uri="{FF2B5EF4-FFF2-40B4-BE49-F238E27FC236}">
                <a16:creationId xmlns:a16="http://schemas.microsoft.com/office/drawing/2014/main" id="{271E03BE-F88F-459C-A815-57D2C0D1AF3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3379470"/>
            <a:ext cx="8637464" cy="1895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99749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0"/>
            <a:ext cx="8229600" cy="1143000"/>
          </a:xfrm>
        </p:spPr>
        <p:txBody>
          <a:bodyPr/>
          <a:lstStyle/>
          <a:p>
            <a:r>
              <a:rPr lang="en-US" dirty="0"/>
              <a:t>Post-assessment</a:t>
            </a:r>
          </a:p>
        </p:txBody>
      </p:sp>
      <p:sp>
        <p:nvSpPr>
          <p:cNvPr id="7" name="Content Placeholder 2"/>
          <p:cNvSpPr>
            <a:spLocks noGrp="1"/>
          </p:cNvSpPr>
          <p:nvPr>
            <p:ph idx="1"/>
          </p:nvPr>
        </p:nvSpPr>
        <p:spPr>
          <a:xfrm>
            <a:off x="457200" y="1166018"/>
            <a:ext cx="8229600" cy="5463381"/>
          </a:xfrm>
        </p:spPr>
        <p:txBody>
          <a:bodyPr>
            <a:normAutofit/>
          </a:bodyPr>
          <a:lstStyle/>
          <a:p>
            <a:pPr>
              <a:lnSpc>
                <a:spcPct val="90000"/>
              </a:lnSpc>
            </a:pPr>
            <a:r>
              <a:rPr lang="en-US" dirty="0"/>
              <a:t>What is the difference between an element and a compound?</a:t>
            </a:r>
          </a:p>
        </p:txBody>
      </p:sp>
    </p:spTree>
    <p:extLst>
      <p:ext uri="{BB962C8B-B14F-4D97-AF65-F5344CB8AC3E}">
        <p14:creationId xmlns:p14="http://schemas.microsoft.com/office/powerpoint/2010/main" val="11335867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0"/>
            <a:ext cx="8229600" cy="1143000"/>
          </a:xfrm>
        </p:spPr>
        <p:txBody>
          <a:bodyPr/>
          <a:lstStyle/>
          <a:p>
            <a:r>
              <a:rPr lang="en-US" dirty="0"/>
              <a:t>Post-assessment</a:t>
            </a:r>
          </a:p>
        </p:txBody>
      </p:sp>
      <p:sp>
        <p:nvSpPr>
          <p:cNvPr id="7" name="Content Placeholder 2"/>
          <p:cNvSpPr>
            <a:spLocks noGrp="1"/>
          </p:cNvSpPr>
          <p:nvPr>
            <p:ph idx="1"/>
          </p:nvPr>
        </p:nvSpPr>
        <p:spPr>
          <a:xfrm>
            <a:off x="457200" y="1166018"/>
            <a:ext cx="8229600" cy="5463381"/>
          </a:xfrm>
        </p:spPr>
        <p:txBody>
          <a:bodyPr>
            <a:normAutofit/>
          </a:bodyPr>
          <a:lstStyle/>
          <a:p>
            <a:pPr>
              <a:lnSpc>
                <a:spcPct val="90000"/>
              </a:lnSpc>
            </a:pPr>
            <a:r>
              <a:rPr lang="en-US" dirty="0"/>
              <a:t>What is the difference between an element and a compound?</a:t>
            </a:r>
          </a:p>
          <a:p>
            <a:pPr lvl="1">
              <a:lnSpc>
                <a:spcPct val="90000"/>
              </a:lnSpc>
            </a:pPr>
            <a:r>
              <a:rPr lang="en-US" dirty="0">
                <a:solidFill>
                  <a:srgbClr val="FF0000"/>
                </a:solidFill>
              </a:rPr>
              <a:t>An element is one or more of the same kind of atom but a compound is made of 2 or more different elements chemically bound together. </a:t>
            </a:r>
          </a:p>
        </p:txBody>
      </p:sp>
    </p:spTree>
    <p:extLst>
      <p:ext uri="{BB962C8B-B14F-4D97-AF65-F5344CB8AC3E}">
        <p14:creationId xmlns:p14="http://schemas.microsoft.com/office/powerpoint/2010/main" val="5195659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0"/>
            <a:ext cx="8229600" cy="1143000"/>
          </a:xfrm>
        </p:spPr>
        <p:txBody>
          <a:bodyPr/>
          <a:lstStyle/>
          <a:p>
            <a:r>
              <a:rPr lang="en-US" dirty="0"/>
              <a:t>Post-assessment</a:t>
            </a:r>
          </a:p>
        </p:txBody>
      </p:sp>
      <p:sp>
        <p:nvSpPr>
          <p:cNvPr id="7" name="Content Placeholder 2"/>
          <p:cNvSpPr>
            <a:spLocks noGrp="1"/>
          </p:cNvSpPr>
          <p:nvPr>
            <p:ph idx="1"/>
          </p:nvPr>
        </p:nvSpPr>
        <p:spPr>
          <a:xfrm>
            <a:off x="457200" y="1166018"/>
            <a:ext cx="8229600" cy="5463381"/>
          </a:xfrm>
        </p:spPr>
        <p:txBody>
          <a:bodyPr>
            <a:normAutofit/>
          </a:bodyPr>
          <a:lstStyle/>
          <a:p>
            <a:pPr>
              <a:lnSpc>
                <a:spcPct val="90000"/>
              </a:lnSpc>
            </a:pPr>
            <a:r>
              <a:rPr lang="en-US" dirty="0"/>
              <a:t>How are chemical bonds formed?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0"/>
            <a:ext cx="8229600" cy="1143000"/>
          </a:xfrm>
        </p:spPr>
        <p:txBody>
          <a:bodyPr/>
          <a:lstStyle/>
          <a:p>
            <a:r>
              <a:rPr lang="en-US" dirty="0"/>
              <a:t>Post-assessment</a:t>
            </a:r>
          </a:p>
        </p:txBody>
      </p:sp>
      <p:sp>
        <p:nvSpPr>
          <p:cNvPr id="7" name="Content Placeholder 2"/>
          <p:cNvSpPr>
            <a:spLocks noGrp="1"/>
          </p:cNvSpPr>
          <p:nvPr>
            <p:ph idx="1"/>
          </p:nvPr>
        </p:nvSpPr>
        <p:spPr>
          <a:xfrm>
            <a:off x="457200" y="1166018"/>
            <a:ext cx="8229600" cy="5463381"/>
          </a:xfrm>
        </p:spPr>
        <p:txBody>
          <a:bodyPr>
            <a:normAutofit/>
          </a:bodyPr>
          <a:lstStyle/>
          <a:p>
            <a:pPr>
              <a:lnSpc>
                <a:spcPct val="90000"/>
              </a:lnSpc>
            </a:pPr>
            <a:r>
              <a:rPr lang="en-US" dirty="0"/>
              <a:t>How are chemical bonds formed?</a:t>
            </a:r>
          </a:p>
          <a:p>
            <a:pPr lvl="1">
              <a:lnSpc>
                <a:spcPct val="90000"/>
              </a:lnSpc>
            </a:pPr>
            <a:r>
              <a:rPr lang="en-US" dirty="0">
                <a:solidFill>
                  <a:srgbClr val="FF0000"/>
                </a:solidFill>
              </a:rPr>
              <a:t>Chemical bonds are formed when atoms share or exchange their valence electrons to get a noble gas configuration or octet.</a:t>
            </a:r>
          </a:p>
          <a:p>
            <a:pPr lvl="1">
              <a:lnSpc>
                <a:spcPct val="90000"/>
              </a:lnSpc>
            </a:pPr>
            <a:endParaRPr lang="en-US" dirty="0">
              <a:solidFill>
                <a:srgbClr val="FF0000"/>
              </a:solidFill>
            </a:endParaRPr>
          </a:p>
        </p:txBody>
      </p:sp>
    </p:spTree>
    <p:extLst>
      <p:ext uri="{BB962C8B-B14F-4D97-AF65-F5344CB8AC3E}">
        <p14:creationId xmlns:p14="http://schemas.microsoft.com/office/powerpoint/2010/main" val="38447008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0"/>
            <a:ext cx="8229600" cy="1143000"/>
          </a:xfrm>
        </p:spPr>
        <p:txBody>
          <a:bodyPr/>
          <a:lstStyle/>
          <a:p>
            <a:r>
              <a:rPr lang="en-US" dirty="0"/>
              <a:t>Post-assessment</a:t>
            </a:r>
          </a:p>
        </p:txBody>
      </p:sp>
      <p:sp>
        <p:nvSpPr>
          <p:cNvPr id="7" name="Content Placeholder 2"/>
          <p:cNvSpPr>
            <a:spLocks noGrp="1"/>
          </p:cNvSpPr>
          <p:nvPr>
            <p:ph idx="1"/>
          </p:nvPr>
        </p:nvSpPr>
        <p:spPr>
          <a:xfrm>
            <a:off x="457200" y="1166018"/>
            <a:ext cx="8229600" cy="5463381"/>
          </a:xfrm>
        </p:spPr>
        <p:txBody>
          <a:bodyPr>
            <a:normAutofit/>
          </a:bodyPr>
          <a:lstStyle/>
          <a:p>
            <a:pPr>
              <a:lnSpc>
                <a:spcPct val="90000"/>
              </a:lnSpc>
            </a:pPr>
            <a:r>
              <a:rPr lang="en-US" dirty="0"/>
              <a:t>Why do atoms form bonds?</a:t>
            </a:r>
          </a:p>
        </p:txBody>
      </p:sp>
    </p:spTree>
    <p:extLst>
      <p:ext uri="{BB962C8B-B14F-4D97-AF65-F5344CB8AC3E}">
        <p14:creationId xmlns:p14="http://schemas.microsoft.com/office/powerpoint/2010/main" val="30596766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0"/>
            <a:ext cx="8229600" cy="1143000"/>
          </a:xfrm>
        </p:spPr>
        <p:txBody>
          <a:bodyPr/>
          <a:lstStyle/>
          <a:p>
            <a:r>
              <a:rPr lang="en-US" dirty="0"/>
              <a:t>Post-assessment</a:t>
            </a:r>
          </a:p>
        </p:txBody>
      </p:sp>
      <p:sp>
        <p:nvSpPr>
          <p:cNvPr id="7" name="Content Placeholder 2"/>
          <p:cNvSpPr>
            <a:spLocks noGrp="1"/>
          </p:cNvSpPr>
          <p:nvPr>
            <p:ph idx="1"/>
          </p:nvPr>
        </p:nvSpPr>
        <p:spPr>
          <a:xfrm>
            <a:off x="457200" y="1166018"/>
            <a:ext cx="8229600" cy="5463381"/>
          </a:xfrm>
        </p:spPr>
        <p:txBody>
          <a:bodyPr>
            <a:normAutofit/>
          </a:bodyPr>
          <a:lstStyle/>
          <a:p>
            <a:pPr>
              <a:lnSpc>
                <a:spcPct val="90000"/>
              </a:lnSpc>
            </a:pPr>
            <a:r>
              <a:rPr lang="en-US" dirty="0"/>
              <a:t>Why do atoms form bonds?</a:t>
            </a:r>
          </a:p>
          <a:p>
            <a:pPr lvl="1">
              <a:lnSpc>
                <a:spcPct val="90000"/>
              </a:lnSpc>
            </a:pPr>
            <a:r>
              <a:rPr lang="en-US" dirty="0">
                <a:solidFill>
                  <a:srgbClr val="FF0000"/>
                </a:solidFill>
              </a:rPr>
              <a:t>Atoms form chemical bonds to get a more stable electron configuration.</a:t>
            </a:r>
          </a:p>
          <a:p>
            <a:pPr lvl="1">
              <a:lnSpc>
                <a:spcPct val="90000"/>
              </a:lnSpc>
            </a:pPr>
            <a:endParaRPr lang="en-US" dirty="0"/>
          </a:p>
        </p:txBody>
      </p:sp>
    </p:spTree>
    <p:extLst>
      <p:ext uri="{BB962C8B-B14F-4D97-AF65-F5344CB8AC3E}">
        <p14:creationId xmlns:p14="http://schemas.microsoft.com/office/powerpoint/2010/main" val="40437729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0"/>
            <a:ext cx="8229600" cy="1143000"/>
          </a:xfrm>
        </p:spPr>
        <p:txBody>
          <a:bodyPr/>
          <a:lstStyle/>
          <a:p>
            <a:r>
              <a:rPr lang="en-US" dirty="0"/>
              <a:t>Post-assessment</a:t>
            </a:r>
          </a:p>
        </p:txBody>
      </p:sp>
      <p:sp>
        <p:nvSpPr>
          <p:cNvPr id="7" name="Content Placeholder 2"/>
          <p:cNvSpPr>
            <a:spLocks noGrp="1"/>
          </p:cNvSpPr>
          <p:nvPr>
            <p:ph idx="1"/>
          </p:nvPr>
        </p:nvSpPr>
        <p:spPr>
          <a:xfrm>
            <a:off x="457200" y="1166018"/>
            <a:ext cx="8229600" cy="5463381"/>
          </a:xfrm>
        </p:spPr>
        <p:txBody>
          <a:bodyPr>
            <a:normAutofit/>
          </a:bodyPr>
          <a:lstStyle/>
          <a:p>
            <a:pPr>
              <a:lnSpc>
                <a:spcPct val="90000"/>
              </a:lnSpc>
            </a:pPr>
            <a:r>
              <a:rPr lang="en-US" dirty="0"/>
              <a:t>What are the parts of a chemical formula?</a:t>
            </a:r>
          </a:p>
        </p:txBody>
      </p:sp>
    </p:spTree>
    <p:extLst>
      <p:ext uri="{BB962C8B-B14F-4D97-AF65-F5344CB8AC3E}">
        <p14:creationId xmlns:p14="http://schemas.microsoft.com/office/powerpoint/2010/main" val="2087981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0"/>
            <a:ext cx="8229600" cy="1143000"/>
          </a:xfrm>
        </p:spPr>
        <p:txBody>
          <a:bodyPr/>
          <a:lstStyle/>
          <a:p>
            <a:r>
              <a:rPr lang="en-US" dirty="0"/>
              <a:t>Post-assessment</a:t>
            </a:r>
          </a:p>
        </p:txBody>
      </p:sp>
      <p:sp>
        <p:nvSpPr>
          <p:cNvPr id="7" name="Content Placeholder 2"/>
          <p:cNvSpPr>
            <a:spLocks noGrp="1"/>
          </p:cNvSpPr>
          <p:nvPr>
            <p:ph idx="1"/>
          </p:nvPr>
        </p:nvSpPr>
        <p:spPr>
          <a:xfrm>
            <a:off x="457200" y="1166018"/>
            <a:ext cx="8229600" cy="5463381"/>
          </a:xfrm>
        </p:spPr>
        <p:txBody>
          <a:bodyPr>
            <a:normAutofit/>
          </a:bodyPr>
          <a:lstStyle/>
          <a:p>
            <a:pPr>
              <a:lnSpc>
                <a:spcPct val="90000"/>
              </a:lnSpc>
            </a:pPr>
            <a:r>
              <a:rPr lang="en-US" dirty="0"/>
              <a:t>What are the parts of a chemical formula?</a:t>
            </a:r>
          </a:p>
          <a:p>
            <a:pPr lvl="1">
              <a:lnSpc>
                <a:spcPct val="90000"/>
              </a:lnSpc>
            </a:pPr>
            <a:r>
              <a:rPr lang="en-US" dirty="0">
                <a:solidFill>
                  <a:srgbClr val="FF0000"/>
                </a:solidFill>
              </a:rPr>
              <a:t>There are chemical symbols and subscripts, the subscripts let you know how many of each atom there are in the formula. </a:t>
            </a:r>
          </a:p>
        </p:txBody>
      </p:sp>
    </p:spTree>
    <p:extLst>
      <p:ext uri="{BB962C8B-B14F-4D97-AF65-F5344CB8AC3E}">
        <p14:creationId xmlns:p14="http://schemas.microsoft.com/office/powerpoint/2010/main" val="5856904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0"/>
            <a:ext cx="8229600" cy="1143000"/>
          </a:xfrm>
        </p:spPr>
        <p:txBody>
          <a:bodyPr/>
          <a:lstStyle/>
          <a:p>
            <a:r>
              <a:rPr lang="en-US" dirty="0"/>
              <a:t>Post-assessment</a:t>
            </a:r>
          </a:p>
        </p:txBody>
      </p:sp>
      <p:sp>
        <p:nvSpPr>
          <p:cNvPr id="7" name="Content Placeholder 2"/>
          <p:cNvSpPr>
            <a:spLocks noGrp="1"/>
          </p:cNvSpPr>
          <p:nvPr>
            <p:ph idx="1"/>
          </p:nvPr>
        </p:nvSpPr>
        <p:spPr>
          <a:xfrm>
            <a:off x="457200" y="1166018"/>
            <a:ext cx="8229600" cy="5463381"/>
          </a:xfrm>
        </p:spPr>
        <p:txBody>
          <a:bodyPr>
            <a:normAutofit/>
          </a:bodyPr>
          <a:lstStyle/>
          <a:p>
            <a:pPr>
              <a:lnSpc>
                <a:spcPct val="90000"/>
              </a:lnSpc>
            </a:pPr>
            <a:r>
              <a:rPr lang="en-US" dirty="0"/>
              <a:t>What do dots on a Lewis dot diagram represent?</a:t>
            </a:r>
          </a:p>
        </p:txBody>
      </p:sp>
    </p:spTree>
    <p:extLst>
      <p:ext uri="{BB962C8B-B14F-4D97-AF65-F5344CB8AC3E}">
        <p14:creationId xmlns:p14="http://schemas.microsoft.com/office/powerpoint/2010/main" val="2603422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0"/>
            <a:ext cx="8229600" cy="1143000"/>
          </a:xfrm>
        </p:spPr>
        <p:txBody>
          <a:bodyPr/>
          <a:lstStyle/>
          <a:p>
            <a:r>
              <a:rPr lang="en-US"/>
              <a:t>ESSENTIAL QUESTIONS</a:t>
            </a:r>
            <a:endParaRPr lang="en-US" dirty="0"/>
          </a:p>
        </p:txBody>
      </p:sp>
      <p:sp>
        <p:nvSpPr>
          <p:cNvPr id="7" name="Content Placeholder 2"/>
          <p:cNvSpPr>
            <a:spLocks noGrp="1"/>
          </p:cNvSpPr>
          <p:nvPr>
            <p:ph idx="1"/>
          </p:nvPr>
        </p:nvSpPr>
        <p:spPr>
          <a:xfrm>
            <a:off x="457200" y="1166018"/>
            <a:ext cx="8229600" cy="5463381"/>
          </a:xfrm>
        </p:spPr>
        <p:txBody>
          <a:bodyPr>
            <a:normAutofit/>
          </a:bodyPr>
          <a:lstStyle/>
          <a:p>
            <a:pPr>
              <a:lnSpc>
                <a:spcPct val="90000"/>
              </a:lnSpc>
            </a:pPr>
            <a:r>
              <a:rPr lang="en-US" dirty="0"/>
              <a:t>How are chemical bonds formed? </a:t>
            </a:r>
          </a:p>
          <a:p>
            <a:pPr>
              <a:lnSpc>
                <a:spcPct val="90000"/>
              </a:lnSpc>
            </a:pPr>
            <a:r>
              <a:rPr lang="en-US"/>
              <a:t>Why </a:t>
            </a:r>
            <a:r>
              <a:rPr lang="en-US" dirty="0"/>
              <a:t>do atoms form </a:t>
            </a:r>
            <a:r>
              <a:rPr lang="en-US"/>
              <a:t>bonds?</a:t>
            </a:r>
          </a:p>
          <a:p>
            <a:pPr>
              <a:lnSpc>
                <a:spcPct val="90000"/>
              </a:lnSpc>
            </a:pPr>
            <a:r>
              <a:rPr lang="en-US"/>
              <a:t>What do dots on a Lewis dot diagram represent?</a:t>
            </a:r>
          </a:p>
          <a:p>
            <a:pPr>
              <a:lnSpc>
                <a:spcPct val="90000"/>
              </a:lnSpc>
            </a:pPr>
            <a:r>
              <a:rPr lang="en-US"/>
              <a:t>How do you know where to create a bond on a Lewis dot diagram?</a:t>
            </a:r>
            <a:endParaRPr lang="en-US" dirty="0"/>
          </a:p>
          <a:p>
            <a:pPr>
              <a:lnSpc>
                <a:spcPct val="90000"/>
              </a:lnSpc>
            </a:pPr>
            <a:r>
              <a:rPr lang="en-US" dirty="0"/>
              <a:t>What is the octet rule</a:t>
            </a:r>
            <a:r>
              <a:rPr lang="en-US"/>
              <a:t>? </a:t>
            </a:r>
            <a:endParaRPr lang="en-US" dirty="0"/>
          </a:p>
        </p:txBody>
      </p:sp>
    </p:spTree>
    <p:extLst>
      <p:ext uri="{BB962C8B-B14F-4D97-AF65-F5344CB8AC3E}">
        <p14:creationId xmlns:p14="http://schemas.microsoft.com/office/powerpoint/2010/main" val="6233690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0"/>
            <a:ext cx="8229600" cy="1143000"/>
          </a:xfrm>
        </p:spPr>
        <p:txBody>
          <a:bodyPr/>
          <a:lstStyle/>
          <a:p>
            <a:r>
              <a:rPr lang="en-US" dirty="0"/>
              <a:t>Post-assessment</a:t>
            </a:r>
          </a:p>
        </p:txBody>
      </p:sp>
      <p:sp>
        <p:nvSpPr>
          <p:cNvPr id="7" name="Content Placeholder 2"/>
          <p:cNvSpPr>
            <a:spLocks noGrp="1"/>
          </p:cNvSpPr>
          <p:nvPr>
            <p:ph idx="1"/>
          </p:nvPr>
        </p:nvSpPr>
        <p:spPr>
          <a:xfrm>
            <a:off x="457200" y="1166018"/>
            <a:ext cx="8229600" cy="5463381"/>
          </a:xfrm>
        </p:spPr>
        <p:txBody>
          <a:bodyPr>
            <a:normAutofit/>
          </a:bodyPr>
          <a:lstStyle/>
          <a:p>
            <a:pPr>
              <a:lnSpc>
                <a:spcPct val="90000"/>
              </a:lnSpc>
            </a:pPr>
            <a:r>
              <a:rPr lang="en-US" dirty="0"/>
              <a:t>What do dots on a Lewis dot diagram represent?</a:t>
            </a:r>
          </a:p>
          <a:p>
            <a:pPr lvl="1">
              <a:lnSpc>
                <a:spcPct val="90000"/>
              </a:lnSpc>
            </a:pPr>
            <a:r>
              <a:rPr lang="en-US" dirty="0">
                <a:solidFill>
                  <a:srgbClr val="FF0000"/>
                </a:solidFill>
              </a:rPr>
              <a:t>Valence electrons.</a:t>
            </a:r>
          </a:p>
          <a:p>
            <a:pPr lvl="1">
              <a:lnSpc>
                <a:spcPct val="90000"/>
              </a:lnSpc>
            </a:pPr>
            <a:endParaRPr lang="en-US" dirty="0"/>
          </a:p>
        </p:txBody>
      </p:sp>
    </p:spTree>
    <p:extLst>
      <p:ext uri="{BB962C8B-B14F-4D97-AF65-F5344CB8AC3E}">
        <p14:creationId xmlns:p14="http://schemas.microsoft.com/office/powerpoint/2010/main" val="22369121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0"/>
            <a:ext cx="8229600" cy="1143000"/>
          </a:xfrm>
        </p:spPr>
        <p:txBody>
          <a:bodyPr/>
          <a:lstStyle/>
          <a:p>
            <a:r>
              <a:rPr lang="en-US" dirty="0"/>
              <a:t>Post-assessment</a:t>
            </a:r>
          </a:p>
        </p:txBody>
      </p:sp>
      <p:sp>
        <p:nvSpPr>
          <p:cNvPr id="7" name="Content Placeholder 2"/>
          <p:cNvSpPr>
            <a:spLocks noGrp="1"/>
          </p:cNvSpPr>
          <p:nvPr>
            <p:ph idx="1"/>
          </p:nvPr>
        </p:nvSpPr>
        <p:spPr>
          <a:xfrm>
            <a:off x="457200" y="1166018"/>
            <a:ext cx="8229600" cy="5463381"/>
          </a:xfrm>
        </p:spPr>
        <p:txBody>
          <a:bodyPr>
            <a:normAutofit/>
          </a:bodyPr>
          <a:lstStyle/>
          <a:p>
            <a:pPr>
              <a:lnSpc>
                <a:spcPct val="90000"/>
              </a:lnSpc>
            </a:pPr>
            <a:r>
              <a:rPr lang="en-US" dirty="0"/>
              <a:t>How do you know where to create a bond on a Lewis dot diagram?</a:t>
            </a:r>
          </a:p>
        </p:txBody>
      </p:sp>
    </p:spTree>
    <p:extLst>
      <p:ext uri="{BB962C8B-B14F-4D97-AF65-F5344CB8AC3E}">
        <p14:creationId xmlns:p14="http://schemas.microsoft.com/office/powerpoint/2010/main" val="25303648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0"/>
            <a:ext cx="8229600" cy="1143000"/>
          </a:xfrm>
        </p:spPr>
        <p:txBody>
          <a:bodyPr/>
          <a:lstStyle/>
          <a:p>
            <a:r>
              <a:rPr lang="en-US" dirty="0"/>
              <a:t>Post-assessment</a:t>
            </a:r>
          </a:p>
        </p:txBody>
      </p:sp>
      <p:sp>
        <p:nvSpPr>
          <p:cNvPr id="7" name="Content Placeholder 2"/>
          <p:cNvSpPr>
            <a:spLocks noGrp="1"/>
          </p:cNvSpPr>
          <p:nvPr>
            <p:ph idx="1"/>
          </p:nvPr>
        </p:nvSpPr>
        <p:spPr>
          <a:xfrm>
            <a:off x="457200" y="1166018"/>
            <a:ext cx="8229600" cy="5463381"/>
          </a:xfrm>
        </p:spPr>
        <p:txBody>
          <a:bodyPr>
            <a:normAutofit/>
          </a:bodyPr>
          <a:lstStyle/>
          <a:p>
            <a:pPr>
              <a:lnSpc>
                <a:spcPct val="90000"/>
              </a:lnSpc>
            </a:pPr>
            <a:r>
              <a:rPr lang="en-US" dirty="0"/>
              <a:t>How do you know where to create a bond on a Lewis dot diagram?</a:t>
            </a:r>
          </a:p>
          <a:p>
            <a:pPr lvl="1">
              <a:lnSpc>
                <a:spcPct val="90000"/>
              </a:lnSpc>
            </a:pPr>
            <a:r>
              <a:rPr lang="en-US" dirty="0">
                <a:solidFill>
                  <a:srgbClr val="FF0000"/>
                </a:solidFill>
              </a:rPr>
              <a:t>Unpaired electrons are available to form bonds.</a:t>
            </a:r>
          </a:p>
          <a:p>
            <a:pPr lvl="1">
              <a:lnSpc>
                <a:spcPct val="90000"/>
              </a:lnSpc>
            </a:pPr>
            <a:endParaRPr lang="en-US" dirty="0"/>
          </a:p>
        </p:txBody>
      </p:sp>
    </p:spTree>
    <p:extLst>
      <p:ext uri="{BB962C8B-B14F-4D97-AF65-F5344CB8AC3E}">
        <p14:creationId xmlns:p14="http://schemas.microsoft.com/office/powerpoint/2010/main" val="34782462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0"/>
            <a:ext cx="8229600" cy="1143000"/>
          </a:xfrm>
        </p:spPr>
        <p:txBody>
          <a:bodyPr/>
          <a:lstStyle/>
          <a:p>
            <a:r>
              <a:rPr lang="en-US" dirty="0"/>
              <a:t>Post-assessment</a:t>
            </a:r>
          </a:p>
        </p:txBody>
      </p:sp>
      <p:sp>
        <p:nvSpPr>
          <p:cNvPr id="7" name="Content Placeholder 2"/>
          <p:cNvSpPr>
            <a:spLocks noGrp="1"/>
          </p:cNvSpPr>
          <p:nvPr>
            <p:ph idx="1"/>
          </p:nvPr>
        </p:nvSpPr>
        <p:spPr>
          <a:xfrm>
            <a:off x="457200" y="1166018"/>
            <a:ext cx="8229600" cy="5463381"/>
          </a:xfrm>
        </p:spPr>
        <p:txBody>
          <a:bodyPr>
            <a:normAutofit/>
          </a:bodyPr>
          <a:lstStyle/>
          <a:p>
            <a:pPr>
              <a:lnSpc>
                <a:spcPct val="90000"/>
              </a:lnSpc>
            </a:pPr>
            <a:r>
              <a:rPr lang="en-US" dirty="0"/>
              <a:t>What is the octet rule? </a:t>
            </a:r>
          </a:p>
        </p:txBody>
      </p:sp>
    </p:spTree>
    <p:extLst>
      <p:ext uri="{BB962C8B-B14F-4D97-AF65-F5344CB8AC3E}">
        <p14:creationId xmlns:p14="http://schemas.microsoft.com/office/powerpoint/2010/main" val="9350584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0"/>
            <a:ext cx="8229600" cy="1143000"/>
          </a:xfrm>
        </p:spPr>
        <p:txBody>
          <a:bodyPr/>
          <a:lstStyle/>
          <a:p>
            <a:r>
              <a:rPr lang="en-US" dirty="0"/>
              <a:t>Post-assessment</a:t>
            </a:r>
          </a:p>
        </p:txBody>
      </p:sp>
      <p:sp>
        <p:nvSpPr>
          <p:cNvPr id="7" name="Content Placeholder 2"/>
          <p:cNvSpPr>
            <a:spLocks noGrp="1"/>
          </p:cNvSpPr>
          <p:nvPr>
            <p:ph idx="1"/>
          </p:nvPr>
        </p:nvSpPr>
        <p:spPr>
          <a:xfrm>
            <a:off x="457200" y="1166018"/>
            <a:ext cx="8229600" cy="5463381"/>
          </a:xfrm>
        </p:spPr>
        <p:txBody>
          <a:bodyPr>
            <a:normAutofit/>
          </a:bodyPr>
          <a:lstStyle/>
          <a:p>
            <a:pPr>
              <a:lnSpc>
                <a:spcPct val="90000"/>
              </a:lnSpc>
            </a:pPr>
            <a:r>
              <a:rPr lang="en-US" dirty="0"/>
              <a:t>What is the octet rule?</a:t>
            </a:r>
          </a:p>
          <a:p>
            <a:pPr lvl="1"/>
            <a:r>
              <a:rPr lang="en-US" dirty="0">
                <a:solidFill>
                  <a:srgbClr val="FF0000"/>
                </a:solidFill>
              </a:rPr>
              <a:t> Atoms surrounded with 8 valence electrons are stable.</a:t>
            </a:r>
            <a:br>
              <a:rPr lang="en-US" dirty="0">
                <a:solidFill>
                  <a:srgbClr val="FF0000"/>
                </a:solidFill>
              </a:rPr>
            </a:br>
            <a:endParaRPr lang="en-US" dirty="0">
              <a:solidFill>
                <a:srgbClr val="FF0000"/>
              </a:solidFill>
            </a:endParaRPr>
          </a:p>
        </p:txBody>
      </p:sp>
    </p:spTree>
    <p:extLst>
      <p:ext uri="{BB962C8B-B14F-4D97-AF65-F5344CB8AC3E}">
        <p14:creationId xmlns:p14="http://schemas.microsoft.com/office/powerpoint/2010/main" val="21245263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0"/>
            <a:ext cx="8229600" cy="1143000"/>
          </a:xfrm>
        </p:spPr>
        <p:txBody>
          <a:bodyPr/>
          <a:lstStyle/>
          <a:p>
            <a:r>
              <a:rPr lang="en-US" dirty="0"/>
              <a:t>Post-assessment</a:t>
            </a:r>
          </a:p>
        </p:txBody>
      </p:sp>
      <p:sp>
        <p:nvSpPr>
          <p:cNvPr id="7" name="Content Placeholder 2"/>
          <p:cNvSpPr>
            <a:spLocks noGrp="1"/>
          </p:cNvSpPr>
          <p:nvPr>
            <p:ph idx="1"/>
          </p:nvPr>
        </p:nvSpPr>
        <p:spPr>
          <a:xfrm>
            <a:off x="457200" y="1166018"/>
            <a:ext cx="8229600" cy="5463381"/>
          </a:xfrm>
        </p:spPr>
        <p:txBody>
          <a:bodyPr>
            <a:normAutofit/>
          </a:bodyPr>
          <a:lstStyle/>
          <a:p>
            <a:pPr>
              <a:lnSpc>
                <a:spcPct val="90000"/>
              </a:lnSpc>
            </a:pPr>
            <a:r>
              <a:rPr lang="en-US" dirty="0"/>
              <a:t>What is the value of having several different molecular models?</a:t>
            </a:r>
          </a:p>
        </p:txBody>
      </p:sp>
    </p:spTree>
    <p:extLst>
      <p:ext uri="{BB962C8B-B14F-4D97-AF65-F5344CB8AC3E}">
        <p14:creationId xmlns:p14="http://schemas.microsoft.com/office/powerpoint/2010/main" val="21770667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0"/>
            <a:ext cx="8229600" cy="1143000"/>
          </a:xfrm>
        </p:spPr>
        <p:txBody>
          <a:bodyPr/>
          <a:lstStyle/>
          <a:p>
            <a:r>
              <a:rPr lang="en-US" dirty="0"/>
              <a:t>Post-assessment</a:t>
            </a:r>
          </a:p>
        </p:txBody>
      </p:sp>
      <p:sp>
        <p:nvSpPr>
          <p:cNvPr id="7" name="Content Placeholder 2"/>
          <p:cNvSpPr>
            <a:spLocks noGrp="1"/>
          </p:cNvSpPr>
          <p:nvPr>
            <p:ph idx="1"/>
          </p:nvPr>
        </p:nvSpPr>
        <p:spPr>
          <a:xfrm>
            <a:off x="457200" y="1166018"/>
            <a:ext cx="8229600" cy="5463381"/>
          </a:xfrm>
        </p:spPr>
        <p:txBody>
          <a:bodyPr>
            <a:normAutofit/>
          </a:bodyPr>
          <a:lstStyle/>
          <a:p>
            <a:pPr>
              <a:lnSpc>
                <a:spcPct val="90000"/>
              </a:lnSpc>
            </a:pPr>
            <a:r>
              <a:rPr lang="en-US" dirty="0"/>
              <a:t>What is the value of having several different molecular models?</a:t>
            </a:r>
          </a:p>
          <a:p>
            <a:pPr lvl="1">
              <a:lnSpc>
                <a:spcPct val="90000"/>
              </a:lnSpc>
            </a:pPr>
            <a:r>
              <a:rPr lang="en-US" dirty="0">
                <a:solidFill>
                  <a:srgbClr val="FF0000"/>
                </a:solidFill>
              </a:rPr>
              <a:t>If you want to know different information about a molecule, you should choose the model that best represents that information, such as what the molecule looks lie in 3D space or simply in what order the atoms are arranged. </a:t>
            </a:r>
          </a:p>
        </p:txBody>
      </p:sp>
    </p:spTree>
    <p:extLst>
      <p:ext uri="{BB962C8B-B14F-4D97-AF65-F5344CB8AC3E}">
        <p14:creationId xmlns:p14="http://schemas.microsoft.com/office/powerpoint/2010/main" val="25919464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0"/>
            <a:ext cx="8229600" cy="1143000"/>
          </a:xfrm>
        </p:spPr>
        <p:txBody>
          <a:bodyPr/>
          <a:lstStyle/>
          <a:p>
            <a:r>
              <a:rPr lang="en-US" dirty="0"/>
              <a:t>Compounds</a:t>
            </a:r>
          </a:p>
        </p:txBody>
      </p:sp>
      <p:sp>
        <p:nvSpPr>
          <p:cNvPr id="8" name="Content Placeholder 2"/>
          <p:cNvSpPr>
            <a:spLocks noGrp="1"/>
          </p:cNvSpPr>
          <p:nvPr>
            <p:ph idx="1"/>
          </p:nvPr>
        </p:nvSpPr>
        <p:spPr>
          <a:xfrm>
            <a:off x="457200" y="1143000"/>
            <a:ext cx="8229600" cy="2667000"/>
          </a:xfrm>
        </p:spPr>
        <p:txBody>
          <a:bodyPr>
            <a:noAutofit/>
          </a:bodyPr>
          <a:lstStyle/>
          <a:p>
            <a:pPr>
              <a:lnSpc>
                <a:spcPct val="90000"/>
              </a:lnSpc>
              <a:spcBef>
                <a:spcPts val="768"/>
              </a:spcBef>
            </a:pPr>
            <a:r>
              <a:rPr lang="en-US" sz="3100" dirty="0"/>
              <a:t>A </a:t>
            </a:r>
            <a:r>
              <a:rPr lang="en-US" sz="3100" b="1" dirty="0"/>
              <a:t>compound</a:t>
            </a:r>
            <a:r>
              <a:rPr lang="en-US" sz="3100" dirty="0"/>
              <a:t> is a substance that contains atoms of two or more different elements that are chemically bound together.</a:t>
            </a:r>
          </a:p>
          <a:p>
            <a:r>
              <a:rPr lang="en-US" sz="3100" dirty="0"/>
              <a:t>A </a:t>
            </a:r>
            <a:r>
              <a:rPr lang="en-US" sz="3100" b="1" dirty="0"/>
              <a:t>chemical bond</a:t>
            </a:r>
            <a:r>
              <a:rPr lang="en-US" sz="3100" dirty="0"/>
              <a:t> is a strong attraction between atoms that hold compounds together. </a:t>
            </a:r>
          </a:p>
        </p:txBody>
      </p:sp>
      <p:pic>
        <p:nvPicPr>
          <p:cNvPr id="3" name="Picture 2">
            <a:extLst>
              <a:ext uri="{FF2B5EF4-FFF2-40B4-BE49-F238E27FC236}">
                <a16:creationId xmlns:a16="http://schemas.microsoft.com/office/drawing/2014/main" id="{E36F4450-2B84-8D43-99A3-33432C3CA71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3721100"/>
            <a:ext cx="7404100" cy="2463800"/>
          </a:xfrm>
          <a:prstGeom prst="rect">
            <a:avLst/>
          </a:prstGeom>
        </p:spPr>
      </p:pic>
    </p:spTree>
    <p:extLst>
      <p:ext uri="{BB962C8B-B14F-4D97-AF65-F5344CB8AC3E}">
        <p14:creationId xmlns:p14="http://schemas.microsoft.com/office/powerpoint/2010/main" val="1899255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0"/>
            <a:ext cx="8229600" cy="1143000"/>
          </a:xfrm>
        </p:spPr>
        <p:txBody>
          <a:bodyPr/>
          <a:lstStyle/>
          <a:p>
            <a:r>
              <a:rPr lang="en-US" dirty="0"/>
              <a:t>What are chemical bonds?</a:t>
            </a:r>
          </a:p>
        </p:txBody>
      </p:sp>
      <p:sp>
        <p:nvSpPr>
          <p:cNvPr id="8" name="Content Placeholder 2"/>
          <p:cNvSpPr>
            <a:spLocks noGrp="1"/>
          </p:cNvSpPr>
          <p:nvPr>
            <p:ph idx="1"/>
          </p:nvPr>
        </p:nvSpPr>
        <p:spPr>
          <a:xfrm>
            <a:off x="457200" y="1166019"/>
            <a:ext cx="8229600" cy="1881982"/>
          </a:xfrm>
        </p:spPr>
        <p:txBody>
          <a:bodyPr>
            <a:noAutofit/>
          </a:bodyPr>
          <a:lstStyle/>
          <a:p>
            <a:pPr>
              <a:spcBef>
                <a:spcPts val="768"/>
              </a:spcBef>
            </a:pPr>
            <a:r>
              <a:rPr lang="en-US" sz="2700" dirty="0"/>
              <a:t>A </a:t>
            </a:r>
            <a:r>
              <a:rPr lang="en-US" sz="2700" b="1" dirty="0"/>
              <a:t>chemical bond</a:t>
            </a:r>
            <a:r>
              <a:rPr lang="en-US" sz="2700" dirty="0"/>
              <a:t> is a relatively strong attraction between a pair of electrons in neighboring atoms. </a:t>
            </a:r>
          </a:p>
          <a:p>
            <a:pPr>
              <a:spcBef>
                <a:spcPts val="768"/>
              </a:spcBef>
            </a:pPr>
            <a:r>
              <a:rPr lang="en-US" sz="2700" dirty="0"/>
              <a:t>The diagrams below shows four different ways to represent a methane molecule (CH</a:t>
            </a:r>
            <a:r>
              <a:rPr lang="en-US" sz="2700" baseline="-25000" dirty="0"/>
              <a:t>4</a:t>
            </a:r>
            <a:r>
              <a:rPr lang="en-US" sz="2700" dirty="0"/>
              <a:t>).</a:t>
            </a:r>
          </a:p>
        </p:txBody>
      </p:sp>
      <p:pic>
        <p:nvPicPr>
          <p:cNvPr id="2" name="Picture 2" descr="Four different ways to look at methane. ">
            <a:extLst>
              <a:ext uri="{FF2B5EF4-FFF2-40B4-BE49-F238E27FC236}">
                <a16:creationId xmlns:a16="http://schemas.microsoft.com/office/drawing/2014/main" id="{6CAEC889-134C-44B7-87C4-4FFA3CE9D18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625" y="3419475"/>
            <a:ext cx="8661013" cy="28415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09805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200" y="0"/>
            <a:ext cx="8229600" cy="1143000"/>
          </a:xfrm>
        </p:spPr>
        <p:txBody>
          <a:bodyPr/>
          <a:lstStyle/>
          <a:p>
            <a:r>
              <a:rPr lang="en-US" dirty="0"/>
              <a:t>How chemical bonds form</a:t>
            </a:r>
          </a:p>
        </p:txBody>
      </p:sp>
      <p:sp>
        <p:nvSpPr>
          <p:cNvPr id="8" name="Content Placeholder 2"/>
          <p:cNvSpPr>
            <a:spLocks noGrp="1"/>
          </p:cNvSpPr>
          <p:nvPr>
            <p:ph idx="1"/>
          </p:nvPr>
        </p:nvSpPr>
        <p:spPr>
          <a:xfrm>
            <a:off x="457200" y="1166018"/>
            <a:ext cx="8229600" cy="2720182"/>
          </a:xfrm>
        </p:spPr>
        <p:txBody>
          <a:bodyPr>
            <a:noAutofit/>
          </a:bodyPr>
          <a:lstStyle/>
          <a:p>
            <a:pPr>
              <a:lnSpc>
                <a:spcPct val="90000"/>
              </a:lnSpc>
              <a:spcBef>
                <a:spcPts val="768"/>
              </a:spcBef>
            </a:pPr>
            <a:r>
              <a:rPr lang="en-US" sz="2200" dirty="0"/>
              <a:t>A </a:t>
            </a:r>
            <a:r>
              <a:rPr lang="en-US" sz="2200" b="1" dirty="0"/>
              <a:t>diatomic molecule </a:t>
            </a:r>
            <a:r>
              <a:rPr lang="en-US" sz="2200" dirty="0"/>
              <a:t>is composed of only two elements. </a:t>
            </a:r>
          </a:p>
          <a:p>
            <a:pPr>
              <a:lnSpc>
                <a:spcPct val="90000"/>
              </a:lnSpc>
              <a:spcBef>
                <a:spcPts val="768"/>
              </a:spcBef>
            </a:pPr>
            <a:r>
              <a:rPr lang="en-US" sz="2200" dirty="0"/>
              <a:t>As two atoms get close to each other, the attraction between one atom's valence electrons and the nucleus of the other atom creates a slight </a:t>
            </a:r>
            <a:r>
              <a:rPr lang="en-US" sz="2200" b="1" dirty="0"/>
              <a:t>polarization</a:t>
            </a:r>
            <a:r>
              <a:rPr lang="en-US" sz="2200" dirty="0"/>
              <a:t> of each electron cloud.</a:t>
            </a:r>
          </a:p>
          <a:p>
            <a:pPr>
              <a:lnSpc>
                <a:spcPct val="90000"/>
              </a:lnSpc>
              <a:spcBef>
                <a:spcPts val="768"/>
              </a:spcBef>
            </a:pPr>
            <a:r>
              <a:rPr lang="en-US" sz="2200" dirty="0"/>
              <a:t>When two atoms get too close to each other, the force between them becomes repulsive.</a:t>
            </a:r>
          </a:p>
          <a:p>
            <a:pPr>
              <a:lnSpc>
                <a:spcPct val="90000"/>
              </a:lnSpc>
              <a:spcBef>
                <a:spcPts val="768"/>
              </a:spcBef>
            </a:pPr>
            <a:r>
              <a:rPr lang="en-US" sz="2200" dirty="0"/>
              <a:t>A chemical bond forms at this equilibrium distance as seen in the diagram.</a:t>
            </a:r>
          </a:p>
        </p:txBody>
      </p:sp>
      <p:pic>
        <p:nvPicPr>
          <p:cNvPr id="3" name="Picture 2">
            <a:extLst>
              <a:ext uri="{FF2B5EF4-FFF2-40B4-BE49-F238E27FC236}">
                <a16:creationId xmlns:a16="http://schemas.microsoft.com/office/drawing/2014/main" id="{71DC794B-2F4D-4920-A622-FF494A9351E0}"/>
              </a:ext>
            </a:extLst>
          </p:cNvPr>
          <p:cNvPicPr>
            <a:picLocks noChangeAspect="1"/>
          </p:cNvPicPr>
          <p:nvPr/>
        </p:nvPicPr>
        <p:blipFill>
          <a:blip r:embed="rId2" cstate="print"/>
          <a:stretch>
            <a:fillRect/>
          </a:stretch>
        </p:blipFill>
        <p:spPr>
          <a:xfrm>
            <a:off x="762000" y="4019550"/>
            <a:ext cx="7248525" cy="2867025"/>
          </a:xfrm>
          <a:prstGeom prst="rect">
            <a:avLst/>
          </a:prstGeom>
        </p:spPr>
      </p:pic>
    </p:spTree>
    <p:extLst>
      <p:ext uri="{BB962C8B-B14F-4D97-AF65-F5344CB8AC3E}">
        <p14:creationId xmlns:p14="http://schemas.microsoft.com/office/powerpoint/2010/main" val="15664647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0" y="0"/>
            <a:ext cx="9144000" cy="1143000"/>
          </a:xfrm>
        </p:spPr>
        <p:txBody>
          <a:bodyPr>
            <a:normAutofit/>
          </a:bodyPr>
          <a:lstStyle/>
          <a:p>
            <a:r>
              <a:rPr lang="en-US" dirty="0"/>
              <a:t>Bonding and electron configurations</a:t>
            </a:r>
          </a:p>
        </p:txBody>
      </p:sp>
      <p:sp>
        <p:nvSpPr>
          <p:cNvPr id="8" name="Content Placeholder 2"/>
          <p:cNvSpPr>
            <a:spLocks noGrp="1"/>
          </p:cNvSpPr>
          <p:nvPr>
            <p:ph idx="1"/>
          </p:nvPr>
        </p:nvSpPr>
        <p:spPr>
          <a:xfrm>
            <a:off x="457200" y="1166018"/>
            <a:ext cx="8229600" cy="2186782"/>
          </a:xfrm>
        </p:spPr>
        <p:txBody>
          <a:bodyPr>
            <a:noAutofit/>
          </a:bodyPr>
          <a:lstStyle/>
          <a:p>
            <a:pPr>
              <a:lnSpc>
                <a:spcPct val="90000"/>
              </a:lnSpc>
              <a:spcBef>
                <a:spcPts val="768"/>
              </a:spcBef>
            </a:pPr>
            <a:r>
              <a:rPr lang="en-US" sz="2800" dirty="0"/>
              <a:t>Atoms bond to form complete energy levels.</a:t>
            </a:r>
          </a:p>
          <a:p>
            <a:pPr>
              <a:lnSpc>
                <a:spcPct val="90000"/>
              </a:lnSpc>
              <a:spcBef>
                <a:spcPts val="768"/>
              </a:spcBef>
            </a:pPr>
            <a:r>
              <a:rPr lang="en-US" sz="2800" dirty="0"/>
              <a:t>The diagram below shows how both elements can reach the lowest-energy condition of having full energy levels by sharing two pairs of electrons. Each shared pair represents a chemical bond.</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9219" y="3505200"/>
            <a:ext cx="8792381" cy="327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325936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200" y="0"/>
            <a:ext cx="8229600" cy="1143000"/>
          </a:xfrm>
        </p:spPr>
        <p:txBody>
          <a:bodyPr/>
          <a:lstStyle/>
          <a:p>
            <a:r>
              <a:rPr lang="en-US" dirty="0"/>
              <a:t>Isoelectronic particles</a:t>
            </a:r>
          </a:p>
        </p:txBody>
      </p:sp>
      <p:sp>
        <p:nvSpPr>
          <p:cNvPr id="8" name="Content Placeholder 2"/>
          <p:cNvSpPr>
            <a:spLocks noGrp="1"/>
          </p:cNvSpPr>
          <p:nvPr>
            <p:ph idx="1"/>
          </p:nvPr>
        </p:nvSpPr>
        <p:spPr>
          <a:xfrm>
            <a:off x="609600" y="1468834"/>
            <a:ext cx="8229600" cy="1196182"/>
          </a:xfrm>
        </p:spPr>
        <p:txBody>
          <a:bodyPr>
            <a:noAutofit/>
          </a:bodyPr>
          <a:lstStyle/>
          <a:p>
            <a:pPr>
              <a:lnSpc>
                <a:spcPct val="90000"/>
              </a:lnSpc>
            </a:pPr>
            <a:r>
              <a:rPr lang="en-US" dirty="0"/>
              <a:t>Different elements with the same electron configuration are </a:t>
            </a:r>
            <a:r>
              <a:rPr lang="en-US" b="1" dirty="0"/>
              <a:t>isoelectronic</a:t>
            </a:r>
            <a:r>
              <a:rPr lang="en-US" dirty="0"/>
              <a:t>.</a:t>
            </a:r>
          </a:p>
        </p:txBody>
      </p:sp>
      <p:pic>
        <p:nvPicPr>
          <p:cNvPr id="2050" name="Picture 2" descr="Sodium ion and Neon are isoelectronic. Sulfur ion and argon are also isoelectronic. They have the same electron configuration.">
            <a:extLst>
              <a:ext uri="{FF2B5EF4-FFF2-40B4-BE49-F238E27FC236}">
                <a16:creationId xmlns:a16="http://schemas.microsoft.com/office/drawing/2014/main" id="{A9771100-C915-48C6-9F36-D037E5D3DEA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248" y="2971800"/>
            <a:ext cx="9048752" cy="3238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75751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200" y="0"/>
            <a:ext cx="8229600" cy="1143000"/>
          </a:xfrm>
        </p:spPr>
        <p:txBody>
          <a:bodyPr/>
          <a:lstStyle/>
          <a:p>
            <a:r>
              <a:rPr lang="en-US" dirty="0"/>
              <a:t>The octet rule</a:t>
            </a:r>
          </a:p>
        </p:txBody>
      </p:sp>
      <p:sp>
        <p:nvSpPr>
          <p:cNvPr id="8" name="Content Placeholder 2"/>
          <p:cNvSpPr>
            <a:spLocks noGrp="1"/>
          </p:cNvSpPr>
          <p:nvPr>
            <p:ph idx="1"/>
          </p:nvPr>
        </p:nvSpPr>
        <p:spPr>
          <a:xfrm>
            <a:off x="0" y="1166018"/>
            <a:ext cx="8686800" cy="2643982"/>
          </a:xfrm>
        </p:spPr>
        <p:txBody>
          <a:bodyPr>
            <a:noAutofit/>
          </a:bodyPr>
          <a:lstStyle/>
          <a:p>
            <a:pPr>
              <a:lnSpc>
                <a:spcPct val="90000"/>
              </a:lnSpc>
              <a:spcBef>
                <a:spcPts val="768"/>
              </a:spcBef>
            </a:pPr>
            <a:r>
              <a:rPr lang="en-US" sz="2700" dirty="0"/>
              <a:t>The rule that compounds form so as to give every atom eight valence electrons is called the </a:t>
            </a:r>
            <a:r>
              <a:rPr lang="en-US" sz="2700" b="1" dirty="0"/>
              <a:t>octet rule</a:t>
            </a:r>
            <a:r>
              <a:rPr lang="en-US" sz="2700" dirty="0"/>
              <a:t>.</a:t>
            </a:r>
          </a:p>
          <a:p>
            <a:pPr>
              <a:lnSpc>
                <a:spcPct val="90000"/>
              </a:lnSpc>
              <a:spcBef>
                <a:spcPts val="768"/>
              </a:spcBef>
            </a:pPr>
            <a:r>
              <a:rPr lang="en-US" sz="2700" dirty="0"/>
              <a:t>Eight valence electrons completely fill the s and p orbitals.</a:t>
            </a:r>
          </a:p>
          <a:p>
            <a:pPr>
              <a:lnSpc>
                <a:spcPct val="90000"/>
              </a:lnSpc>
              <a:spcBef>
                <a:spcPts val="768"/>
              </a:spcBef>
            </a:pPr>
            <a:r>
              <a:rPr lang="en-US" sz="2700" dirty="0"/>
              <a:t>Full energy levels are very stable.</a:t>
            </a:r>
          </a:p>
        </p:txBody>
      </p:sp>
      <p:pic>
        <p:nvPicPr>
          <p:cNvPr id="2" name="Picture 2" descr="Oxygen forms two bonds to satisfy the octet rule. ">
            <a:extLst>
              <a:ext uri="{FF2B5EF4-FFF2-40B4-BE49-F238E27FC236}">
                <a16:creationId xmlns:a16="http://schemas.microsoft.com/office/drawing/2014/main" id="{001C2F19-9079-4289-A147-E32BF89B711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04950" y="2911191"/>
            <a:ext cx="6134100" cy="39468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4287333"/>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TotalTime>
  <Words>1279</Words>
  <Application>Microsoft Macintosh PowerPoint</Application>
  <PresentationFormat>On-screen Show (4:3)</PresentationFormat>
  <Paragraphs>168</Paragraphs>
  <Slides>36</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36</vt:i4>
      </vt:variant>
    </vt:vector>
  </HeadingPairs>
  <TitlesOfParts>
    <vt:vector size="40" baseType="lpstr">
      <vt:lpstr>Arial</vt:lpstr>
      <vt:lpstr>Calibri</vt:lpstr>
      <vt:lpstr>Gill Sans MT</vt:lpstr>
      <vt:lpstr>Parcel</vt:lpstr>
      <vt:lpstr>PowerPoint Presentation</vt:lpstr>
      <vt:lpstr>Chapter 6 Sestion 1: Introduction to  Chemical Bonding</vt:lpstr>
      <vt:lpstr>ESSENTIAL QUESTIONS</vt:lpstr>
      <vt:lpstr>Compounds</vt:lpstr>
      <vt:lpstr>What are chemical bonds?</vt:lpstr>
      <vt:lpstr>How chemical bonds form</vt:lpstr>
      <vt:lpstr>Bonding and electron configurations</vt:lpstr>
      <vt:lpstr>Isoelectronic particles</vt:lpstr>
      <vt:lpstr>The octet rule</vt:lpstr>
      <vt:lpstr>Solved problem</vt:lpstr>
      <vt:lpstr>Bond summary</vt:lpstr>
      <vt:lpstr>Light elements</vt:lpstr>
      <vt:lpstr>Written chemical formulas</vt:lpstr>
      <vt:lpstr>Drawings of formulas</vt:lpstr>
      <vt:lpstr>Representing molecules</vt:lpstr>
      <vt:lpstr>Lewis dot diagram and electron pairs</vt:lpstr>
      <vt:lpstr>Lewis dots and molecular structure</vt:lpstr>
      <vt:lpstr>Solved problem</vt:lpstr>
      <vt:lpstr>Structural diagrams</vt:lpstr>
      <vt:lpstr>Double and triple bonds</vt:lpstr>
      <vt:lpstr>Post-assessment</vt:lpstr>
      <vt:lpstr>Post-assessment</vt:lpstr>
      <vt:lpstr>Post-assessment</vt:lpstr>
      <vt:lpstr>Post-assessment</vt:lpstr>
      <vt:lpstr>Post-assessment</vt:lpstr>
      <vt:lpstr>Post-assessment</vt:lpstr>
      <vt:lpstr>Post-assessment</vt:lpstr>
      <vt:lpstr>Post-assessment</vt:lpstr>
      <vt:lpstr>Post-assessment</vt:lpstr>
      <vt:lpstr>Post-assessment</vt:lpstr>
      <vt:lpstr>Post-assessment</vt:lpstr>
      <vt:lpstr>Post-assessment</vt:lpstr>
      <vt:lpstr>Post-assessment</vt:lpstr>
      <vt:lpstr>Post-assessment</vt:lpstr>
      <vt:lpstr>Post-assessment</vt:lpstr>
      <vt:lpstr>Post-assessment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Michelle Stover</dc:creator>
  <cp:lastModifiedBy>Michelle Stover</cp:lastModifiedBy>
  <cp:revision>4</cp:revision>
  <dcterms:created xsi:type="dcterms:W3CDTF">2020-05-13T13:55:38Z</dcterms:created>
  <dcterms:modified xsi:type="dcterms:W3CDTF">2020-10-05T18:52:13Z</dcterms:modified>
</cp:coreProperties>
</file>