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21" r:id="rId2"/>
    <p:sldId id="274" r:id="rId3"/>
    <p:sldId id="324" r:id="rId4"/>
    <p:sldId id="276" r:id="rId5"/>
    <p:sldId id="277" r:id="rId6"/>
    <p:sldId id="278" r:id="rId7"/>
    <p:sldId id="280" r:id="rId8"/>
    <p:sldId id="281" r:id="rId9"/>
    <p:sldId id="279" r:id="rId10"/>
    <p:sldId id="283" r:id="rId11"/>
    <p:sldId id="284" r:id="rId12"/>
    <p:sldId id="282" r:id="rId13"/>
    <p:sldId id="333" r:id="rId14"/>
    <p:sldId id="286" r:id="rId15"/>
    <p:sldId id="287" r:id="rId16"/>
    <p:sldId id="288" r:id="rId17"/>
    <p:sldId id="289" r:id="rId18"/>
    <p:sldId id="290" r:id="rId19"/>
    <p:sldId id="291" r:id="rId20"/>
    <p:sldId id="292" r:id="rId21"/>
    <p:sldId id="293" r:id="rId22"/>
    <p:sldId id="356" r:id="rId23"/>
    <p:sldId id="325" r:id="rId24"/>
    <p:sldId id="353" r:id="rId25"/>
    <p:sldId id="351" r:id="rId26"/>
    <p:sldId id="354" r:id="rId27"/>
    <p:sldId id="352" r:id="rId28"/>
    <p:sldId id="35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0"/>
  </p:normalViewPr>
  <p:slideViewPr>
    <p:cSldViewPr showGuides="1">
      <p:cViewPr varScale="1">
        <p:scale>
          <a:sx n="113" d="100"/>
          <a:sy n="113" d="100"/>
        </p:scale>
        <p:origin x="160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B1F316-C322-42DF-BE10-4D994129BB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7A9BC0D-D631-444E-BAD7-84521DF1A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GB"/>
          </a:p>
        </p:txBody>
      </p:sp>
      <p:sp>
        <p:nvSpPr>
          <p:cNvPr id="4" name="Footer Placeholder 3">
            <a:extLst>
              <a:ext uri="{FF2B5EF4-FFF2-40B4-BE49-F238E27FC236}">
                <a16:creationId xmlns:a16="http://schemas.microsoft.com/office/drawing/2014/main" id="{A1593EFB-2BB2-4E29-902F-0B1E682801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9D0DC-C517-4B43-BDF7-DE4C8238D3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FF0524-986E-45F3-8C48-B009353051F2}" type="slidenum">
              <a:rPr lang="en-GB" smtClean="0"/>
              <a:pPr/>
              <a:t>‹#›</a:t>
            </a:fld>
            <a:endParaRPr lang="en-GB"/>
          </a:p>
        </p:txBody>
      </p:sp>
    </p:spTree>
    <p:extLst>
      <p:ext uri="{BB962C8B-B14F-4D97-AF65-F5344CB8AC3E}">
        <p14:creationId xmlns:p14="http://schemas.microsoft.com/office/powerpoint/2010/main" val="2026944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4119C-22B6-4D2B-A42E-A28A1E953378}" type="slidenum">
              <a:rPr lang="en-GB" smtClean="0"/>
              <a:pPr/>
              <a:t>‹#›</a:t>
            </a:fld>
            <a:endParaRPr lang="en-GB"/>
          </a:p>
        </p:txBody>
      </p:sp>
    </p:spTree>
    <p:extLst>
      <p:ext uri="{BB962C8B-B14F-4D97-AF65-F5344CB8AC3E}">
        <p14:creationId xmlns:p14="http://schemas.microsoft.com/office/powerpoint/2010/main" val="383521065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B020C-EE78-428C-BFF6-F0EB65354368}"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908317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ACE5682-C525-43C9-B358-E09C4D53360C}"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8329835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E5682-C525-43C9-B358-E09C4D53360C}" type="datetimeFigureOut">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148555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E5682-C525-43C9-B358-E09C4D53360C}" type="datetimeFigureOut">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137259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CE5682-C525-43C9-B358-E09C4D53360C}"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263118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ACE5682-C525-43C9-B358-E09C4D53360C}"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10935164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ACE5682-C525-43C9-B358-E09C4D53360C}" type="datetimeFigureOut">
              <a:rPr lang="en-US" smtClean="0"/>
              <a:pPr/>
              <a:t>7/22/20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322595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ACE5682-C525-43C9-B358-E09C4D53360C}"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578EB-3C24-4E93-8D58-5DF8D0AD289C}"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5522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CE5682-C525-43C9-B358-E09C4D53360C}" type="datetimeFigureOut">
              <a:rPr lang="en-US" smtClean="0"/>
              <a:pPr/>
              <a:t>7/22/20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205510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E5682-C525-43C9-B358-E09C4D53360C}" type="datetimeFigureOut">
              <a:rPr lang="en-US" smtClean="0"/>
              <a:pPr/>
              <a:t>7/22/20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321246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ACE5682-C525-43C9-B358-E09C4D53360C}" type="datetimeFigureOut">
              <a:rPr lang="en-US" smtClean="0"/>
              <a:pPr/>
              <a:t>7/22/20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144502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ACE5682-C525-43C9-B358-E09C4D53360C}" type="datetimeFigureOut">
              <a:rPr lang="en-US" smtClean="0"/>
              <a:pPr/>
              <a:t>7/22/20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42A578EB-3C24-4E93-8D58-5DF8D0AD289C}" type="slidenum">
              <a:rPr lang="en-US" smtClean="0"/>
              <a:pPr/>
              <a:t>‹#›</a:t>
            </a:fld>
            <a:endParaRPr lang="en-US"/>
          </a:p>
        </p:txBody>
      </p:sp>
    </p:spTree>
    <p:extLst>
      <p:ext uri="{BB962C8B-B14F-4D97-AF65-F5344CB8AC3E}">
        <p14:creationId xmlns:p14="http://schemas.microsoft.com/office/powerpoint/2010/main" val="227509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5ACE5682-C525-43C9-B358-E09C4D53360C}" type="datetimeFigureOut">
              <a:rPr lang="en-US" smtClean="0"/>
              <a:pPr/>
              <a:t>7/22/20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42A578EB-3C24-4E93-8D58-5DF8D0AD289C}" type="slidenum">
              <a:rPr lang="en-US" smtClean="0"/>
              <a:pPr/>
              <a:t>‹#›</a:t>
            </a:fld>
            <a:endParaRPr lang="en-US"/>
          </a:p>
        </p:txBody>
      </p:sp>
    </p:spTree>
    <p:extLst>
      <p:ext uri="{BB962C8B-B14F-4D97-AF65-F5344CB8AC3E}">
        <p14:creationId xmlns:p14="http://schemas.microsoft.com/office/powerpoint/2010/main" val="757633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33400"/>
            <a:ext cx="8915400" cy="3200400"/>
          </a:xfrm>
          <a:prstGeom prst="rect">
            <a:avLst/>
          </a:prstGeom>
        </p:spPr>
      </p:pic>
      <p:sp>
        <p:nvSpPr>
          <p:cNvPr id="11" name="TextBox 10"/>
          <p:cNvSpPr txBox="1"/>
          <p:nvPr/>
        </p:nvSpPr>
        <p:spPr>
          <a:xfrm>
            <a:off x="533400" y="4191000"/>
            <a:ext cx="8382000" cy="1569660"/>
          </a:xfrm>
          <a:prstGeom prst="rect">
            <a:avLst/>
          </a:prstGeom>
          <a:noFill/>
        </p:spPr>
        <p:txBody>
          <a:bodyPr wrap="square" rtlCol="0">
            <a:spAutoFit/>
          </a:bodyPr>
          <a:lstStyle/>
          <a:p>
            <a:r>
              <a:rPr lang="en-US" sz="2400" b="1" dirty="0"/>
              <a:t>                              T = Take Notes</a:t>
            </a:r>
          </a:p>
          <a:p>
            <a:r>
              <a:rPr lang="en-US" sz="2400" b="1" dirty="0"/>
              <a:t>                              I = Interact with your notes</a:t>
            </a:r>
          </a:p>
          <a:p>
            <a:r>
              <a:rPr lang="en-US" sz="2400" b="1" dirty="0"/>
              <a:t>                              P = Practice with plenty of repetition</a:t>
            </a:r>
          </a:p>
          <a:p>
            <a:r>
              <a:rPr lang="en-US" sz="2400" b="1" dirty="0"/>
              <a:t>                              S = Self-test</a:t>
            </a:r>
          </a:p>
        </p:txBody>
      </p:sp>
    </p:spTree>
    <p:extLst>
      <p:ext uri="{BB962C8B-B14F-4D97-AF65-F5344CB8AC3E}">
        <p14:creationId xmlns:p14="http://schemas.microsoft.com/office/powerpoint/2010/main" val="245862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Polar and non-polar molecules</a:t>
            </a:r>
          </a:p>
        </p:txBody>
      </p:sp>
      <p:sp>
        <p:nvSpPr>
          <p:cNvPr id="8" name="Content Placeholder 2"/>
          <p:cNvSpPr>
            <a:spLocks noGrp="1"/>
          </p:cNvSpPr>
          <p:nvPr>
            <p:ph idx="1"/>
          </p:nvPr>
        </p:nvSpPr>
        <p:spPr>
          <a:xfrm>
            <a:off x="457200" y="1166019"/>
            <a:ext cx="8229600" cy="2186781"/>
          </a:xfrm>
        </p:spPr>
        <p:txBody>
          <a:bodyPr>
            <a:noAutofit/>
          </a:bodyPr>
          <a:lstStyle/>
          <a:p>
            <a:pPr>
              <a:lnSpc>
                <a:spcPct val="90000"/>
              </a:lnSpc>
              <a:spcBef>
                <a:spcPts val="768"/>
              </a:spcBef>
            </a:pPr>
            <a:r>
              <a:rPr lang="en-US" sz="3000" dirty="0"/>
              <a:t>A polar molecule has a charge separation for the whole molecule - not just an individual bond. </a:t>
            </a:r>
          </a:p>
          <a:p>
            <a:pPr>
              <a:lnSpc>
                <a:spcPct val="90000"/>
              </a:lnSpc>
              <a:spcBef>
                <a:spcPts val="768"/>
              </a:spcBef>
            </a:pPr>
            <a:r>
              <a:rPr lang="en-US" sz="3000" dirty="0"/>
              <a:t>Whether a molecule is polar </a:t>
            </a:r>
            <a:r>
              <a:rPr lang="en-US" sz="3000"/>
              <a:t>or non-polar </a:t>
            </a:r>
            <a:r>
              <a:rPr lang="en-US" sz="3000" dirty="0"/>
              <a:t>depends on the location and polarity of the individual bonds.</a:t>
            </a:r>
          </a:p>
        </p:txBody>
      </p:sp>
      <p:pic>
        <p:nvPicPr>
          <p:cNvPr id="14338" name="Picture 2" descr="Ethanol is a polar molecule and methane is a nonpolar molecule. ">
            <a:extLst>
              <a:ext uri="{FF2B5EF4-FFF2-40B4-BE49-F238E27FC236}">
                <a16:creationId xmlns:a16="http://schemas.microsoft.com/office/drawing/2014/main" id="{0EFB7E9F-A0E6-468F-9588-09027B0CCC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795" y="3657600"/>
            <a:ext cx="890041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680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Carbon dioxide</a:t>
            </a:r>
          </a:p>
        </p:txBody>
      </p:sp>
      <p:sp>
        <p:nvSpPr>
          <p:cNvPr id="8" name="Content Placeholder 2"/>
          <p:cNvSpPr>
            <a:spLocks noGrp="1"/>
          </p:cNvSpPr>
          <p:nvPr>
            <p:ph idx="1"/>
          </p:nvPr>
        </p:nvSpPr>
        <p:spPr>
          <a:xfrm>
            <a:off x="457200" y="1166019"/>
            <a:ext cx="8229600" cy="2720181"/>
          </a:xfrm>
        </p:spPr>
        <p:txBody>
          <a:bodyPr>
            <a:noAutofit/>
          </a:bodyPr>
          <a:lstStyle/>
          <a:p>
            <a:pPr>
              <a:lnSpc>
                <a:spcPct val="90000"/>
              </a:lnSpc>
              <a:spcBef>
                <a:spcPts val="768"/>
              </a:spcBef>
            </a:pPr>
            <a:r>
              <a:rPr lang="en-US" sz="3100" dirty="0"/>
              <a:t>Carbon dioxide has two polar bonds opposite each other in a linear molecule.</a:t>
            </a:r>
          </a:p>
          <a:p>
            <a:pPr>
              <a:lnSpc>
                <a:spcPct val="90000"/>
              </a:lnSpc>
              <a:spcBef>
                <a:spcPts val="768"/>
              </a:spcBef>
            </a:pPr>
            <a:r>
              <a:rPr lang="en-US" sz="3100" dirty="0"/>
              <a:t>Neither end of the molecule has a different charge than the other end so there is no favored orientation and the overall molecule is non-polar.</a:t>
            </a:r>
          </a:p>
        </p:txBody>
      </p:sp>
      <p:pic>
        <p:nvPicPr>
          <p:cNvPr id="15362" name="Picture 2" descr="Carbon dioxide is a nonpolar molecule. ">
            <a:extLst>
              <a:ext uri="{FF2B5EF4-FFF2-40B4-BE49-F238E27FC236}">
                <a16:creationId xmlns:a16="http://schemas.microsoft.com/office/drawing/2014/main" id="{2C8B5516-31F6-4F78-928E-2E4C9295D8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4114800"/>
            <a:ext cx="7772400" cy="2495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61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0"/>
            <a:ext cx="8229600" cy="1143000"/>
          </a:xfrm>
        </p:spPr>
        <p:txBody>
          <a:bodyPr/>
          <a:lstStyle/>
          <a:p>
            <a:r>
              <a:rPr lang="en-US" dirty="0"/>
              <a:t>Ionic bonds</a:t>
            </a:r>
          </a:p>
        </p:txBody>
      </p:sp>
      <p:sp>
        <p:nvSpPr>
          <p:cNvPr id="10" name="Content Placeholder 2"/>
          <p:cNvSpPr>
            <a:spLocks noGrp="1"/>
          </p:cNvSpPr>
          <p:nvPr>
            <p:ph idx="1"/>
          </p:nvPr>
        </p:nvSpPr>
        <p:spPr>
          <a:xfrm>
            <a:off x="457200" y="1166019"/>
            <a:ext cx="8229600" cy="967581"/>
          </a:xfrm>
        </p:spPr>
        <p:txBody>
          <a:bodyPr>
            <a:noAutofit/>
          </a:bodyPr>
          <a:lstStyle/>
          <a:p>
            <a:pPr>
              <a:lnSpc>
                <a:spcPct val="90000"/>
              </a:lnSpc>
              <a:spcBef>
                <a:spcPts val="768"/>
              </a:spcBef>
            </a:pPr>
            <a:r>
              <a:rPr lang="en-US" sz="2600" dirty="0"/>
              <a:t>An </a:t>
            </a:r>
            <a:r>
              <a:rPr lang="en-US" sz="2600" b="1" dirty="0"/>
              <a:t>ionic bond </a:t>
            </a:r>
            <a:r>
              <a:rPr lang="en-US" sz="2600" dirty="0"/>
              <a:t>forms when the difference in electronegativity is larger than 2.1.</a:t>
            </a:r>
          </a:p>
        </p:txBody>
      </p:sp>
      <p:sp>
        <p:nvSpPr>
          <p:cNvPr id="13" name="Content Placeholder 2"/>
          <p:cNvSpPr txBox="1">
            <a:spLocks/>
          </p:cNvSpPr>
          <p:nvPr/>
        </p:nvSpPr>
        <p:spPr>
          <a:xfrm>
            <a:off x="457200" y="3810000"/>
            <a:ext cx="8229600" cy="1447800"/>
          </a:xfrm>
          <a:prstGeom prst="rect">
            <a:avLst/>
          </a:prstGeom>
        </p:spPr>
        <p:txBody>
          <a:bodyPr vert="horz" lIns="91440" tIns="45720" rIns="91440" bIns="45720" rtlCol="0">
            <a:noAutofit/>
          </a:bodyPr>
          <a:lstStyle/>
          <a:p>
            <a:pPr marL="342900" lvl="0" indent="-342900">
              <a:lnSpc>
                <a:spcPct val="90000"/>
              </a:lnSpc>
              <a:spcBef>
                <a:spcPts val="768"/>
              </a:spcBef>
              <a:buFont typeface="Arial" panose="020B0604020202020204" pitchFamily="34" charset="0"/>
              <a:buChar char="•"/>
            </a:pPr>
            <a:r>
              <a:rPr lang="en-US" sz="2600" dirty="0"/>
              <a:t>Because they connect multiple atoms, ionic bonds are </a:t>
            </a:r>
            <a:r>
              <a:rPr lang="en-US" sz="2600" b="1" dirty="0"/>
              <a:t>not</a:t>
            </a:r>
            <a:r>
              <a:rPr lang="en-US" sz="2600" dirty="0"/>
              <a:t> represented with lines on structural diagrams. Instead, the + and - signs indicate the charge of each ion.</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16386" name="Picture 2" descr="Sodium and chlorine form an ionic bond because the difference in electronegativity is larger than 1.7. In a similar way, calcium and fluorine form an ionic bond. ">
            <a:extLst>
              <a:ext uri="{FF2B5EF4-FFF2-40B4-BE49-F238E27FC236}">
                <a16:creationId xmlns:a16="http://schemas.microsoft.com/office/drawing/2014/main" id="{0B7EE2F0-8D88-4C42-998A-B632C1BDF11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250" y="1905000"/>
            <a:ext cx="7429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Depiction of ionic bonds.">
            <a:extLst>
              <a:ext uri="{FF2B5EF4-FFF2-40B4-BE49-F238E27FC236}">
                <a16:creationId xmlns:a16="http://schemas.microsoft.com/office/drawing/2014/main" id="{BAAE675A-82C5-4428-9226-EB8C02573A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0" y="4933950"/>
            <a:ext cx="7239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727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mmon charges of ions. ">
            <a:extLst>
              <a:ext uri="{FF2B5EF4-FFF2-40B4-BE49-F238E27FC236}">
                <a16:creationId xmlns:a16="http://schemas.microsoft.com/office/drawing/2014/main" id="{0183ADE0-EE6D-4C4D-8742-F55D0D7B1B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250" y="4086225"/>
            <a:ext cx="74295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304800"/>
            <a:ext cx="8229600" cy="1143000"/>
          </a:xfrm>
        </p:spPr>
        <p:txBody>
          <a:bodyPr>
            <a:normAutofit/>
          </a:bodyPr>
          <a:lstStyle/>
          <a:p>
            <a:r>
              <a:rPr lang="en-US" dirty="0"/>
              <a:t>Common charges of ions</a:t>
            </a:r>
          </a:p>
        </p:txBody>
      </p:sp>
      <p:sp>
        <p:nvSpPr>
          <p:cNvPr id="7" name="Content Placeholder 2"/>
          <p:cNvSpPr>
            <a:spLocks noGrp="1"/>
          </p:cNvSpPr>
          <p:nvPr>
            <p:ph idx="1"/>
          </p:nvPr>
        </p:nvSpPr>
        <p:spPr>
          <a:xfrm>
            <a:off x="0" y="609601"/>
            <a:ext cx="9144000" cy="3581399"/>
          </a:xfrm>
        </p:spPr>
        <p:txBody>
          <a:bodyPr>
            <a:noAutofit/>
          </a:bodyPr>
          <a:lstStyle/>
          <a:p>
            <a:pPr>
              <a:lnSpc>
                <a:spcPct val="90000"/>
              </a:lnSpc>
              <a:spcBef>
                <a:spcPts val="768"/>
              </a:spcBef>
            </a:pPr>
            <a:r>
              <a:rPr lang="en-US" dirty="0"/>
              <a:t>Most elements can form ionic compounds</a:t>
            </a:r>
          </a:p>
          <a:p>
            <a:pPr>
              <a:lnSpc>
                <a:spcPct val="90000"/>
              </a:lnSpc>
              <a:spcBef>
                <a:spcPts val="768"/>
              </a:spcBef>
            </a:pPr>
            <a:r>
              <a:rPr lang="en-US" dirty="0"/>
              <a:t>The table below shows the most common charges for ions of the main group elements</a:t>
            </a:r>
          </a:p>
          <a:p>
            <a:pPr>
              <a:lnSpc>
                <a:spcPct val="90000"/>
              </a:lnSpc>
              <a:spcBef>
                <a:spcPts val="768"/>
              </a:spcBef>
            </a:pPr>
            <a:r>
              <a:rPr lang="en-US" dirty="0"/>
              <a:t>Left-side elements (metals) form positive ions, right-side elements (non-metals) form negative ions</a:t>
            </a:r>
          </a:p>
          <a:p>
            <a:pPr>
              <a:lnSpc>
                <a:spcPct val="90000"/>
              </a:lnSpc>
              <a:spcBef>
                <a:spcPts val="768"/>
              </a:spcBef>
            </a:pPr>
            <a:r>
              <a:rPr lang="en-US" dirty="0"/>
              <a:t>Elements located between metal and non-metal elements form both positive and negative ions.</a:t>
            </a:r>
          </a:p>
        </p:txBody>
      </p:sp>
    </p:spTree>
    <p:extLst>
      <p:ext uri="{BB962C8B-B14F-4D97-AF65-F5344CB8AC3E}">
        <p14:creationId xmlns:p14="http://schemas.microsoft.com/office/powerpoint/2010/main" val="4122474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Electron configuration and ions</a:t>
            </a:r>
          </a:p>
        </p:txBody>
      </p:sp>
      <p:sp>
        <p:nvSpPr>
          <p:cNvPr id="8" name="Content Placeholder 2"/>
          <p:cNvSpPr>
            <a:spLocks noGrp="1"/>
          </p:cNvSpPr>
          <p:nvPr>
            <p:ph idx="1"/>
          </p:nvPr>
        </p:nvSpPr>
        <p:spPr>
          <a:xfrm>
            <a:off x="457200" y="1166019"/>
            <a:ext cx="8229600" cy="2034381"/>
          </a:xfrm>
        </p:spPr>
        <p:txBody>
          <a:bodyPr>
            <a:noAutofit/>
          </a:bodyPr>
          <a:lstStyle/>
          <a:p>
            <a:pPr>
              <a:lnSpc>
                <a:spcPct val="90000"/>
              </a:lnSpc>
            </a:pPr>
            <a:r>
              <a:rPr lang="en-US" dirty="0"/>
              <a:t>The charge of an ion depends on how many electrons it must gain or lose to achieve a full energy level. </a:t>
            </a:r>
          </a:p>
        </p:txBody>
      </p:sp>
      <p:pic>
        <p:nvPicPr>
          <p:cNvPr id="18434" name="Picture 2" descr="Electron configuration of ions. ">
            <a:extLst>
              <a:ext uri="{FF2B5EF4-FFF2-40B4-BE49-F238E27FC236}">
                <a16:creationId xmlns:a16="http://schemas.microsoft.com/office/drawing/2014/main" id="{5A17CEED-A495-4BBB-8F1C-E03576AC3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776" y="3232944"/>
            <a:ext cx="871044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124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0"/>
            <a:ext cx="8229600" cy="1143000"/>
          </a:xfrm>
        </p:spPr>
        <p:txBody>
          <a:bodyPr/>
          <a:lstStyle/>
          <a:p>
            <a:r>
              <a:rPr lang="en-US" dirty="0"/>
              <a:t>Polyatomic ions</a:t>
            </a:r>
          </a:p>
        </p:txBody>
      </p:sp>
      <p:sp>
        <p:nvSpPr>
          <p:cNvPr id="9" name="Content Placeholder 2"/>
          <p:cNvSpPr>
            <a:spLocks noGrp="1"/>
          </p:cNvSpPr>
          <p:nvPr>
            <p:ph idx="1"/>
          </p:nvPr>
        </p:nvSpPr>
        <p:spPr>
          <a:xfrm>
            <a:off x="457200" y="1166019"/>
            <a:ext cx="8229600" cy="1348581"/>
          </a:xfrm>
        </p:spPr>
        <p:txBody>
          <a:bodyPr>
            <a:noAutofit/>
          </a:bodyPr>
          <a:lstStyle/>
          <a:p>
            <a:pPr>
              <a:lnSpc>
                <a:spcPct val="90000"/>
              </a:lnSpc>
            </a:pPr>
            <a:r>
              <a:rPr lang="en-US" sz="3000" dirty="0"/>
              <a:t>In many compounds, the "ion" is actually a "charged molecule" consisting of several atoms covalently bonded together.</a:t>
            </a:r>
          </a:p>
        </p:txBody>
      </p:sp>
      <p:sp>
        <p:nvSpPr>
          <p:cNvPr id="10" name="Content Placeholder 2"/>
          <p:cNvSpPr txBox="1">
            <a:spLocks/>
          </p:cNvSpPr>
          <p:nvPr/>
        </p:nvSpPr>
        <p:spPr>
          <a:xfrm>
            <a:off x="457200" y="5257800"/>
            <a:ext cx="8229600" cy="1600200"/>
          </a:xfrm>
          <a:prstGeom prst="rect">
            <a:avLst/>
          </a:prstGeom>
        </p:spPr>
        <p:txBody>
          <a:bodyPr vert="horz" lIns="91440" tIns="45720" rIns="91440" bIns="45720" rtlCol="0">
            <a:noAutofit/>
          </a:bodyPr>
          <a:lstStyle/>
          <a:p>
            <a:pPr marL="342900" indent="-342900">
              <a:lnSpc>
                <a:spcPct val="90000"/>
              </a:lnSpc>
              <a:spcBef>
                <a:spcPts val="768"/>
              </a:spcBef>
              <a:buFont typeface="Arial" panose="020B0604020202020204" pitchFamily="34" charset="0"/>
              <a:buChar char="•"/>
            </a:pPr>
            <a:r>
              <a:rPr lang="en-US" sz="3000" dirty="0"/>
              <a:t>Polyatomic ions occur when covalently bonded atoms pick up or lose electrons </a:t>
            </a:r>
            <a:r>
              <a:rPr lang="en-US" sz="3000" i="1" dirty="0"/>
              <a:t>instead of making more bonds with other atoms</a:t>
            </a:r>
            <a:r>
              <a:rPr lang="en-US" sz="3000" dirty="0"/>
              <a:t>.</a:t>
            </a:r>
          </a:p>
        </p:txBody>
      </p:sp>
      <p:pic>
        <p:nvPicPr>
          <p:cNvPr id="19458" name="Picture 2" descr="Electron configuration of the bicarbonate ion. ">
            <a:extLst>
              <a:ext uri="{FF2B5EF4-FFF2-40B4-BE49-F238E27FC236}">
                <a16:creationId xmlns:a16="http://schemas.microsoft.com/office/drawing/2014/main" id="{342972F1-3495-42FA-9977-79FFD3D092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628900"/>
            <a:ext cx="72390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147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Polyatomic ions</a:t>
            </a:r>
          </a:p>
        </p:txBody>
      </p:sp>
      <p:sp>
        <p:nvSpPr>
          <p:cNvPr id="8" name="Content Placeholder 2"/>
          <p:cNvSpPr>
            <a:spLocks noGrp="1"/>
          </p:cNvSpPr>
          <p:nvPr>
            <p:ph idx="1"/>
          </p:nvPr>
        </p:nvSpPr>
        <p:spPr>
          <a:xfrm>
            <a:off x="457200" y="1166019"/>
            <a:ext cx="8229600" cy="1881981"/>
          </a:xfrm>
        </p:spPr>
        <p:txBody>
          <a:bodyPr>
            <a:noAutofit/>
          </a:bodyPr>
          <a:lstStyle/>
          <a:p>
            <a:pPr>
              <a:lnSpc>
                <a:spcPct val="90000"/>
              </a:lnSpc>
              <a:spcBef>
                <a:spcPts val="768"/>
              </a:spcBef>
            </a:pPr>
            <a:r>
              <a:rPr lang="en-US" sz="3000" dirty="0"/>
              <a:t>A </a:t>
            </a:r>
            <a:r>
              <a:rPr lang="en-US" sz="3000" b="1" dirty="0"/>
              <a:t>polyatomic ion </a:t>
            </a:r>
            <a:r>
              <a:rPr lang="en-US" sz="3000" dirty="0"/>
              <a:t>is a molecule with a charge and can be negative or positive. </a:t>
            </a:r>
          </a:p>
          <a:p>
            <a:pPr>
              <a:lnSpc>
                <a:spcPct val="90000"/>
              </a:lnSpc>
              <a:spcBef>
                <a:spcPts val="768"/>
              </a:spcBef>
            </a:pPr>
            <a:r>
              <a:rPr lang="en-US" sz="3000" dirty="0"/>
              <a:t>The chart below lists some common polyatomic ions.</a:t>
            </a:r>
          </a:p>
        </p:txBody>
      </p:sp>
      <p:pic>
        <p:nvPicPr>
          <p:cNvPr id="2" name="Picture 1">
            <a:extLst>
              <a:ext uri="{FF2B5EF4-FFF2-40B4-BE49-F238E27FC236}">
                <a16:creationId xmlns:a16="http://schemas.microsoft.com/office/drawing/2014/main" id="{3B211FEA-6E74-493D-BEE4-B80540900A3D}"/>
              </a:ext>
            </a:extLst>
          </p:cNvPr>
          <p:cNvPicPr>
            <a:picLocks noChangeAspect="1"/>
          </p:cNvPicPr>
          <p:nvPr/>
        </p:nvPicPr>
        <p:blipFill>
          <a:blip r:embed="rId2" cstate="print"/>
          <a:stretch>
            <a:fillRect/>
          </a:stretch>
        </p:blipFill>
        <p:spPr>
          <a:xfrm>
            <a:off x="9525" y="2895600"/>
            <a:ext cx="9144000" cy="3836442"/>
          </a:xfrm>
          <a:prstGeom prst="rect">
            <a:avLst/>
          </a:prstGeom>
        </p:spPr>
      </p:pic>
    </p:spTree>
    <p:extLst>
      <p:ext uri="{BB962C8B-B14F-4D97-AF65-F5344CB8AC3E}">
        <p14:creationId xmlns:p14="http://schemas.microsoft.com/office/powerpoint/2010/main" val="123332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Making a polyatomic ion structure</a:t>
            </a:r>
          </a:p>
        </p:txBody>
      </p:sp>
      <p:sp>
        <p:nvSpPr>
          <p:cNvPr id="8" name="Content Placeholder 2"/>
          <p:cNvSpPr>
            <a:spLocks noGrp="1"/>
          </p:cNvSpPr>
          <p:nvPr>
            <p:ph idx="1"/>
          </p:nvPr>
        </p:nvSpPr>
        <p:spPr>
          <a:xfrm>
            <a:off x="457200" y="1166019"/>
            <a:ext cx="8229600" cy="1348581"/>
          </a:xfrm>
        </p:spPr>
        <p:txBody>
          <a:bodyPr>
            <a:noAutofit/>
          </a:bodyPr>
          <a:lstStyle/>
          <a:p>
            <a:pPr>
              <a:lnSpc>
                <a:spcPct val="90000"/>
              </a:lnSpc>
              <a:spcBef>
                <a:spcPts val="768"/>
              </a:spcBef>
            </a:pPr>
            <a:r>
              <a:rPr lang="en-US" dirty="0"/>
              <a:t>The diagram below shows the steps for making the structure of nitrate ion. </a:t>
            </a:r>
          </a:p>
        </p:txBody>
      </p:sp>
      <p:pic>
        <p:nvPicPr>
          <p:cNvPr id="20482" name="Picture 2" descr="Steps to constructing the structure for nitrate, NO&lt;sub&gt;3&lt;/sub&gt;&lt;sup&gt;-&lt;/sup&gt;. ">
            <a:extLst>
              <a:ext uri="{FF2B5EF4-FFF2-40B4-BE49-F238E27FC236}">
                <a16:creationId xmlns:a16="http://schemas.microsoft.com/office/drawing/2014/main" id="{3A673711-90E0-4666-A970-A5A658371C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720182"/>
            <a:ext cx="7229475" cy="295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429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Partial charges</a:t>
            </a:r>
          </a:p>
        </p:txBody>
      </p:sp>
      <p:sp>
        <p:nvSpPr>
          <p:cNvPr id="8" name="Content Placeholder 2"/>
          <p:cNvSpPr>
            <a:spLocks noGrp="1"/>
          </p:cNvSpPr>
          <p:nvPr>
            <p:ph idx="1"/>
          </p:nvPr>
        </p:nvSpPr>
        <p:spPr>
          <a:xfrm>
            <a:off x="457200" y="1166019"/>
            <a:ext cx="8229600" cy="3939381"/>
          </a:xfrm>
        </p:spPr>
        <p:txBody>
          <a:bodyPr>
            <a:noAutofit/>
          </a:bodyPr>
          <a:lstStyle/>
          <a:p>
            <a:pPr>
              <a:lnSpc>
                <a:spcPct val="90000"/>
              </a:lnSpc>
            </a:pPr>
            <a:r>
              <a:rPr lang="en-US" sz="2800" dirty="0"/>
              <a:t>Notice the brackets and the minus sign (-) on the Lewis dot diagram that indicate that the structure is an ion with a -1 charge. </a:t>
            </a:r>
          </a:p>
          <a:p>
            <a:pPr>
              <a:lnSpc>
                <a:spcPct val="90000"/>
              </a:lnSpc>
            </a:pPr>
            <a:r>
              <a:rPr lang="en-US" sz="2800" dirty="0"/>
              <a:t>The chemistry of polyatomic ions often depends on </a:t>
            </a:r>
            <a:r>
              <a:rPr lang="en-US" sz="2800" i="1" dirty="0"/>
              <a:t>which</a:t>
            </a:r>
            <a:r>
              <a:rPr lang="en-US" sz="2800" dirty="0"/>
              <a:t> of the atoms carries the charge of the ion. In the case of nitrate, we assign a </a:t>
            </a:r>
            <a:r>
              <a:rPr lang="en-US" sz="2800" i="1" dirty="0"/>
              <a:t>partial charge</a:t>
            </a:r>
            <a:r>
              <a:rPr lang="en-US" sz="2800" dirty="0"/>
              <a:t> to the pair of single-bonded oxygen atoms. </a:t>
            </a:r>
          </a:p>
          <a:p>
            <a:pPr>
              <a:lnSpc>
                <a:spcPct val="90000"/>
              </a:lnSpc>
            </a:pPr>
            <a:r>
              <a:rPr lang="en-US" sz="2800" dirty="0"/>
              <a:t>Partial charges are symbolized by </a:t>
            </a:r>
            <a:r>
              <a:rPr lang="en-US" sz="2800"/>
              <a:t>the lower-case </a:t>
            </a:r>
            <a:r>
              <a:rPr lang="en-US" sz="2800" dirty="0"/>
              <a:t>Greek letter delta, δ.</a:t>
            </a:r>
            <a:r>
              <a:rPr lang="en-US" dirty="0"/>
              <a:t> </a:t>
            </a:r>
          </a:p>
        </p:txBody>
      </p:sp>
      <p:pic>
        <p:nvPicPr>
          <p:cNvPr id="21508" name="Picture 4" descr="Partial negative charges are assigned to the pair of single-bonded oxygen atoms and a partial positive charge is assigned to nitrogen. The double bonded oxygen atom has no charge. ">
            <a:extLst>
              <a:ext uri="{FF2B5EF4-FFF2-40B4-BE49-F238E27FC236}">
                <a16:creationId xmlns:a16="http://schemas.microsoft.com/office/drawing/2014/main" id="{C6DFF934-D505-4D52-9A11-C40D2312AD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4876800"/>
            <a:ext cx="742950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319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Simple ionic compounds</a:t>
            </a:r>
          </a:p>
        </p:txBody>
      </p:sp>
      <p:sp>
        <p:nvSpPr>
          <p:cNvPr id="8" name="Content Placeholder 2"/>
          <p:cNvSpPr>
            <a:spLocks noGrp="1"/>
          </p:cNvSpPr>
          <p:nvPr>
            <p:ph idx="1"/>
          </p:nvPr>
        </p:nvSpPr>
        <p:spPr>
          <a:xfrm>
            <a:off x="457200" y="1166019"/>
            <a:ext cx="8229600" cy="3177381"/>
          </a:xfrm>
        </p:spPr>
        <p:txBody>
          <a:bodyPr>
            <a:noAutofit/>
          </a:bodyPr>
          <a:lstStyle/>
          <a:p>
            <a:pPr>
              <a:lnSpc>
                <a:spcPct val="90000"/>
              </a:lnSpc>
              <a:spcBef>
                <a:spcPts val="768"/>
              </a:spcBef>
            </a:pPr>
            <a:r>
              <a:rPr lang="en-US" sz="3100" dirty="0"/>
              <a:t>Ionic substances typically form a </a:t>
            </a:r>
            <a:r>
              <a:rPr lang="en-US" sz="3100" b="1" dirty="0"/>
              <a:t>crystal</a:t>
            </a:r>
            <a:r>
              <a:rPr lang="en-US" sz="3100" dirty="0"/>
              <a:t>. </a:t>
            </a:r>
          </a:p>
          <a:p>
            <a:pPr>
              <a:lnSpc>
                <a:spcPct val="90000"/>
              </a:lnSpc>
              <a:spcBef>
                <a:spcPts val="768"/>
              </a:spcBef>
            </a:pPr>
            <a:r>
              <a:rPr lang="en-US" sz="3100" dirty="0"/>
              <a:t>The crystal is neutral because there are exactly equal numbers of positive and negative charges. </a:t>
            </a:r>
          </a:p>
          <a:p>
            <a:pPr>
              <a:lnSpc>
                <a:spcPct val="90000"/>
              </a:lnSpc>
              <a:spcBef>
                <a:spcPts val="768"/>
              </a:spcBef>
            </a:pPr>
            <a:r>
              <a:rPr lang="en-US" sz="3100" dirty="0"/>
              <a:t>You can have any number of ions in the crystal as long as the positive charges exactly balance the negative charges.</a:t>
            </a:r>
          </a:p>
        </p:txBody>
      </p:sp>
      <p:pic>
        <p:nvPicPr>
          <p:cNvPr id="22532" name="Picture 4" descr="Crystals of sodium chloride and cubic zirconia. ">
            <a:extLst>
              <a:ext uri="{FF2B5EF4-FFF2-40B4-BE49-F238E27FC236}">
                <a16:creationId xmlns:a16="http://schemas.microsoft.com/office/drawing/2014/main" id="{FEF76D04-F838-446D-848D-318C2A965D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366419"/>
            <a:ext cx="8082379"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7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1200150" y="2386744"/>
            <a:ext cx="6743700" cy="1645920"/>
          </a:xfrm>
          <a:solidFill>
            <a:schemeClr val="accent1"/>
          </a:solidFill>
          <a:ln w="190500" cmpd="thinThick">
            <a:solidFill>
              <a:schemeClr val="accent1"/>
            </a:solidFill>
          </a:ln>
        </p:spPr>
        <p:txBody>
          <a:bodyPr>
            <a:normAutofit/>
          </a:bodyPr>
          <a:lstStyle/>
          <a:p>
            <a:r>
              <a:rPr lang="en-US" sz="3200">
                <a:solidFill>
                  <a:srgbClr val="FFFFFF"/>
                </a:solidFill>
              </a:rPr>
              <a:t>Chapter 6</a:t>
            </a:r>
            <a:br>
              <a:rPr lang="en-US" sz="3200">
                <a:solidFill>
                  <a:srgbClr val="FFFFFF"/>
                </a:solidFill>
              </a:rPr>
            </a:br>
            <a:r>
              <a:rPr lang="en-US" sz="3200">
                <a:solidFill>
                  <a:srgbClr val="FFFFFF"/>
                </a:solidFill>
              </a:rPr>
              <a:t>Section 1:  Types of Bonds</a:t>
            </a:r>
          </a:p>
        </p:txBody>
      </p:sp>
      <p:sp>
        <p:nvSpPr>
          <p:cNvPr id="3" name="Subtitle 2">
            <a:extLst>
              <a:ext uri="{FF2B5EF4-FFF2-40B4-BE49-F238E27FC236}">
                <a16:creationId xmlns:a16="http://schemas.microsoft.com/office/drawing/2014/main" id="{0242FD94-32BB-2648-83FE-FF2134109D13}"/>
              </a:ext>
            </a:extLst>
          </p:cNvPr>
          <p:cNvSpPr>
            <a:spLocks noGrp="1"/>
          </p:cNvSpPr>
          <p:nvPr>
            <p:ph type="subTitle" idx="1"/>
          </p:nvPr>
        </p:nvSpPr>
        <p:spPr>
          <a:xfrm>
            <a:off x="2021395" y="4352544"/>
            <a:ext cx="5101209" cy="1239894"/>
          </a:xfrm>
        </p:spPr>
        <p:txBody>
          <a:bodyPr>
            <a:normAutofit/>
          </a:bodyPr>
          <a:lstStyle/>
          <a:p>
            <a:endParaRPr lang="en-US"/>
          </a:p>
        </p:txBody>
      </p:sp>
    </p:spTree>
    <p:extLst>
      <p:ext uri="{BB962C8B-B14F-4D97-AF65-F5344CB8AC3E}">
        <p14:creationId xmlns:p14="http://schemas.microsoft.com/office/powerpoint/2010/main" val="3545213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Metals and metallic bonds</a:t>
            </a:r>
          </a:p>
        </p:txBody>
      </p:sp>
      <p:sp>
        <p:nvSpPr>
          <p:cNvPr id="8" name="Content Placeholder 2"/>
          <p:cNvSpPr>
            <a:spLocks noGrp="1"/>
          </p:cNvSpPr>
          <p:nvPr>
            <p:ph idx="1"/>
          </p:nvPr>
        </p:nvSpPr>
        <p:spPr>
          <a:xfrm>
            <a:off x="457200" y="1166019"/>
            <a:ext cx="8229600" cy="3177381"/>
          </a:xfrm>
        </p:spPr>
        <p:txBody>
          <a:bodyPr>
            <a:noAutofit/>
          </a:bodyPr>
          <a:lstStyle/>
          <a:p>
            <a:pPr>
              <a:lnSpc>
                <a:spcPct val="90000"/>
              </a:lnSpc>
              <a:spcBef>
                <a:spcPts val="768"/>
              </a:spcBef>
            </a:pPr>
            <a:r>
              <a:rPr lang="en-US" dirty="0"/>
              <a:t>A </a:t>
            </a:r>
            <a:r>
              <a:rPr lang="en-US" b="1" dirty="0"/>
              <a:t>metal</a:t>
            </a:r>
            <a:r>
              <a:rPr lang="en-US" dirty="0"/>
              <a:t> is a substance that is a good conductor of electricity (and heat).</a:t>
            </a:r>
          </a:p>
          <a:p>
            <a:pPr>
              <a:lnSpc>
                <a:spcPct val="90000"/>
              </a:lnSpc>
              <a:spcBef>
                <a:spcPts val="768"/>
              </a:spcBef>
            </a:pPr>
            <a:r>
              <a:rPr lang="en-US" dirty="0"/>
              <a:t>In a </a:t>
            </a:r>
            <a:r>
              <a:rPr lang="en-US" b="1" dirty="0"/>
              <a:t>metallic bond</a:t>
            </a:r>
            <a:r>
              <a:rPr lang="en-US" dirty="0"/>
              <a:t> the valence electrons are shared among all atoms in the entire material. The mobile (detached) electrons are the reason metals are good conductors of electricity.</a:t>
            </a:r>
          </a:p>
        </p:txBody>
      </p:sp>
      <p:pic>
        <p:nvPicPr>
          <p:cNvPr id="2" name="Picture 1">
            <a:extLst>
              <a:ext uri="{FF2B5EF4-FFF2-40B4-BE49-F238E27FC236}">
                <a16:creationId xmlns:a16="http://schemas.microsoft.com/office/drawing/2014/main" id="{D478B190-60D4-46D9-8AF9-BE927EEEF9B4}"/>
              </a:ext>
            </a:extLst>
          </p:cNvPr>
          <p:cNvPicPr>
            <a:picLocks noChangeAspect="1"/>
          </p:cNvPicPr>
          <p:nvPr/>
        </p:nvPicPr>
        <p:blipFill>
          <a:blip r:embed="rId2" cstate="print"/>
          <a:stretch>
            <a:fillRect/>
          </a:stretch>
        </p:blipFill>
        <p:spPr>
          <a:xfrm>
            <a:off x="663535" y="4572000"/>
            <a:ext cx="8166139" cy="1600993"/>
          </a:xfrm>
          <a:prstGeom prst="rect">
            <a:avLst/>
          </a:prstGeom>
        </p:spPr>
      </p:pic>
    </p:spTree>
    <p:extLst>
      <p:ext uri="{BB962C8B-B14F-4D97-AF65-F5344CB8AC3E}">
        <p14:creationId xmlns:p14="http://schemas.microsoft.com/office/powerpoint/2010/main" val="59543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The bond triangle</a:t>
            </a:r>
          </a:p>
        </p:txBody>
      </p:sp>
      <p:sp>
        <p:nvSpPr>
          <p:cNvPr id="8" name="Content Placeholder 2"/>
          <p:cNvSpPr>
            <a:spLocks noGrp="1"/>
          </p:cNvSpPr>
          <p:nvPr>
            <p:ph idx="1"/>
          </p:nvPr>
        </p:nvSpPr>
        <p:spPr>
          <a:xfrm>
            <a:off x="457200" y="1166019"/>
            <a:ext cx="8229600" cy="3177381"/>
          </a:xfrm>
        </p:spPr>
        <p:txBody>
          <a:bodyPr>
            <a:noAutofit/>
          </a:bodyPr>
          <a:lstStyle/>
          <a:p>
            <a:pPr>
              <a:lnSpc>
                <a:spcPct val="90000"/>
              </a:lnSpc>
            </a:pPr>
            <a:r>
              <a:rPr lang="en-US" dirty="0"/>
              <a:t>The bond triangle shows the relationships between ionic, metallic and covalent bonds. Each corner of the triangle represents one of the three pure types: metallic, covalent, and ionic. </a:t>
            </a:r>
          </a:p>
        </p:txBody>
      </p:sp>
      <p:pic>
        <p:nvPicPr>
          <p:cNvPr id="24578" name="Picture 2" descr="Bond triangle for covalent, ionic and metallic bonds. ">
            <a:extLst>
              <a:ext uri="{FF2B5EF4-FFF2-40B4-BE49-F238E27FC236}">
                <a16:creationId xmlns:a16="http://schemas.microsoft.com/office/drawing/2014/main" id="{A3D0F49E-6675-4CFB-9257-0537EE9FE2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460" y="3566319"/>
            <a:ext cx="7625080" cy="300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39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2E52E-6F47-0C4D-81F4-8F7EDB64D205}"/>
              </a:ext>
            </a:extLst>
          </p:cNvPr>
          <p:cNvSpPr>
            <a:spLocks noGrp="1"/>
          </p:cNvSpPr>
          <p:nvPr>
            <p:ph type="title"/>
          </p:nvPr>
        </p:nvSpPr>
        <p:spPr>
          <a:xfrm>
            <a:off x="1621285" y="381000"/>
            <a:ext cx="5937755" cy="736972"/>
          </a:xfrm>
        </p:spPr>
        <p:txBody>
          <a:bodyPr/>
          <a:lstStyle/>
          <a:p>
            <a:r>
              <a:rPr lang="en-US" dirty="0"/>
              <a:t>Bond summary</a:t>
            </a:r>
          </a:p>
        </p:txBody>
      </p:sp>
      <p:sp>
        <p:nvSpPr>
          <p:cNvPr id="3" name="Content Placeholder 2">
            <a:extLst>
              <a:ext uri="{FF2B5EF4-FFF2-40B4-BE49-F238E27FC236}">
                <a16:creationId xmlns:a16="http://schemas.microsoft.com/office/drawing/2014/main" id="{4750915D-0A4D-4A4B-8561-9C34011ACE56}"/>
              </a:ext>
            </a:extLst>
          </p:cNvPr>
          <p:cNvSpPr>
            <a:spLocks noGrp="1"/>
          </p:cNvSpPr>
          <p:nvPr>
            <p:ph idx="1"/>
          </p:nvPr>
        </p:nvSpPr>
        <p:spPr/>
        <p:txBody>
          <a:bodyPr/>
          <a:lstStyle/>
          <a:p>
            <a:endParaRPr lang="en-US"/>
          </a:p>
        </p:txBody>
      </p:sp>
      <p:graphicFrame>
        <p:nvGraphicFramePr>
          <p:cNvPr id="5" name="Table 4">
            <a:extLst>
              <a:ext uri="{FF2B5EF4-FFF2-40B4-BE49-F238E27FC236}">
                <a16:creationId xmlns:a16="http://schemas.microsoft.com/office/drawing/2014/main" id="{AF923BFB-F6BD-A441-B3C1-8503439C332B}"/>
              </a:ext>
            </a:extLst>
          </p:cNvPr>
          <p:cNvGraphicFramePr>
            <a:graphicFrameLocks noGrp="1"/>
          </p:cNvGraphicFramePr>
          <p:nvPr>
            <p:extLst>
              <p:ext uri="{D42A27DB-BD31-4B8C-83A1-F6EECF244321}">
                <p14:modId xmlns:p14="http://schemas.microsoft.com/office/powerpoint/2010/main" val="3363644556"/>
              </p:ext>
            </p:extLst>
          </p:nvPr>
        </p:nvGraphicFramePr>
        <p:xfrm>
          <a:off x="152400" y="1397002"/>
          <a:ext cx="8839200" cy="5079998"/>
        </p:xfrm>
        <a:graphic>
          <a:graphicData uri="http://schemas.openxmlformats.org/drawingml/2006/table">
            <a:tbl>
              <a:tblPr firstRow="1" bandRow="1">
                <a:tableStyleId>{073A0DAA-6AF3-43AB-8588-CEC1D06C72B9}</a:tableStyleId>
              </a:tblPr>
              <a:tblGrid>
                <a:gridCol w="2209800">
                  <a:extLst>
                    <a:ext uri="{9D8B030D-6E8A-4147-A177-3AD203B41FA5}">
                      <a16:colId xmlns:a16="http://schemas.microsoft.com/office/drawing/2014/main" val="3059355077"/>
                    </a:ext>
                  </a:extLst>
                </a:gridCol>
                <a:gridCol w="2209800">
                  <a:extLst>
                    <a:ext uri="{9D8B030D-6E8A-4147-A177-3AD203B41FA5}">
                      <a16:colId xmlns:a16="http://schemas.microsoft.com/office/drawing/2014/main" val="3679736352"/>
                    </a:ext>
                  </a:extLst>
                </a:gridCol>
                <a:gridCol w="2209800">
                  <a:extLst>
                    <a:ext uri="{9D8B030D-6E8A-4147-A177-3AD203B41FA5}">
                      <a16:colId xmlns:a16="http://schemas.microsoft.com/office/drawing/2014/main" val="3123314652"/>
                    </a:ext>
                  </a:extLst>
                </a:gridCol>
                <a:gridCol w="2209800">
                  <a:extLst>
                    <a:ext uri="{9D8B030D-6E8A-4147-A177-3AD203B41FA5}">
                      <a16:colId xmlns:a16="http://schemas.microsoft.com/office/drawing/2014/main" val="978082753"/>
                    </a:ext>
                  </a:extLst>
                </a:gridCol>
              </a:tblGrid>
              <a:tr h="72571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       </a:t>
                      </a:r>
                    </a:p>
                    <a:p>
                      <a:r>
                        <a:rPr lang="en-US" dirty="0">
                          <a:solidFill>
                            <a:schemeClr val="tx1"/>
                          </a:solidFill>
                        </a:rPr>
                        <a:t>         Ionic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a:t>Coval</a:t>
                      </a:r>
                      <a:endParaRPr lang="en-US" dirty="0"/>
                    </a:p>
                    <a:p>
                      <a:r>
                        <a:rPr lang="en-US" dirty="0">
                          <a:solidFill>
                            <a:schemeClr val="tx1"/>
                          </a:solidFill>
                        </a:rPr>
                        <a:t>        Covalent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r>
                        <a:rPr lang="en-US" dirty="0">
                          <a:solidFill>
                            <a:schemeClr val="tx1"/>
                          </a:solidFill>
                        </a:rPr>
                        <a:t>      Metallic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7767644"/>
                  </a:ext>
                </a:extLst>
              </a:tr>
              <a:tr h="725714">
                <a:tc>
                  <a:txBody>
                    <a:bodyPr/>
                    <a:lstStyle/>
                    <a:p>
                      <a:r>
                        <a:rPr lang="en-US" dirty="0"/>
                        <a:t>  Bonding between </a:t>
                      </a:r>
                    </a:p>
                    <a:p>
                      <a:r>
                        <a:rPr lang="en-US" dirty="0"/>
                        <a:t>  Types of 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Metal plus Nonmetal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Nonmetals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Metals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8721707"/>
                  </a:ext>
                </a:extLst>
              </a:tr>
              <a:tr h="725714">
                <a:tc>
                  <a:txBody>
                    <a:bodyPr/>
                    <a:lstStyle/>
                    <a:p>
                      <a:endParaRPr lang="en-US" dirty="0"/>
                    </a:p>
                    <a:p>
                      <a:r>
                        <a:rPr lang="en-US" dirty="0"/>
                        <a:t>      Electrons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Transfer of electrons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Sharing of electrons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Freely moving in a    sea of electrons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2762303"/>
                  </a:ext>
                </a:extLst>
              </a:tr>
              <a:tr h="725714">
                <a:tc>
                  <a:txBody>
                    <a:bodyPr/>
                    <a:lstStyle/>
                    <a:p>
                      <a:r>
                        <a:rPr lang="en-US" dirty="0"/>
                        <a:t>Physical Properties:</a:t>
                      </a:r>
                    </a:p>
                    <a:p>
                      <a:r>
                        <a:rPr lang="en-US" dirty="0"/>
                        <a:t>Melting, Boiling, </a:t>
                      </a:r>
                      <a:r>
                        <a:rPr lang="en-US" dirty="0" err="1"/>
                        <a:t>etc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Lowest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7386012"/>
                  </a:ext>
                </a:extLst>
              </a:tr>
              <a:tr h="725714">
                <a:tc>
                  <a:txBody>
                    <a:bodyPr/>
                    <a:lstStyle/>
                    <a:p>
                      <a:r>
                        <a:rPr lang="en-US" dirty="0"/>
                        <a:t>Chemical Properties:</a:t>
                      </a:r>
                    </a:p>
                    <a:p>
                      <a:r>
                        <a:rPr lang="en-US" dirty="0"/>
                        <a:t>Conduct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Yes (when dissolved or molten/liquid)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No</a:t>
                      </a:r>
                    </a:p>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Yes because of free mobile electrons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0506253"/>
                  </a:ext>
                </a:extLst>
              </a:tr>
              <a:tr h="725714">
                <a:tc>
                  <a:txBody>
                    <a:bodyPr/>
                    <a:lstStyle/>
                    <a:p>
                      <a:endParaRPr lang="en-US" dirty="0"/>
                    </a:p>
                    <a:p>
                      <a:r>
                        <a:rPr lang="en-US" dirty="0"/>
                        <a:t>Soluble in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a:t>
                      </a:r>
                    </a:p>
                    <a:p>
                      <a:r>
                        <a:rPr lang="en-US" dirty="0"/>
                        <a:t>            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a:t>
                      </a:r>
                    </a:p>
                    <a:p>
                      <a:r>
                        <a:rPr lang="en-US" dirty="0"/>
                        <a:t>      Sometimes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p>
                      <a:r>
                        <a:rPr lang="en-US" dirty="0"/>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7039628"/>
                  </a:ext>
                </a:extLst>
              </a:tr>
              <a:tr h="725714">
                <a:tc>
                  <a:txBody>
                    <a:bodyPr/>
                    <a:lstStyle/>
                    <a:p>
                      <a:endParaRPr lang="en-US" dirty="0"/>
                    </a:p>
                    <a:p>
                      <a:r>
                        <a:rPr lang="en-US" dirty="0"/>
                        <a:t>Product of Bonding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Ions or crystalline   </a:t>
                      </a:r>
                    </a:p>
                    <a:p>
                      <a:r>
                        <a:rPr lang="en-US" dirty="0"/>
                        <a:t>        solids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Molecules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Alloys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1360995"/>
                  </a:ext>
                </a:extLst>
              </a:tr>
            </a:tbl>
          </a:graphicData>
        </a:graphic>
      </p:graphicFrame>
      <p:sp>
        <p:nvSpPr>
          <p:cNvPr id="6" name="TextBox 5">
            <a:extLst>
              <a:ext uri="{FF2B5EF4-FFF2-40B4-BE49-F238E27FC236}">
                <a16:creationId xmlns:a16="http://schemas.microsoft.com/office/drawing/2014/main" id="{C6E478BF-65BE-A242-B804-23B10A66E67A}"/>
              </a:ext>
            </a:extLst>
          </p:cNvPr>
          <p:cNvSpPr txBox="1"/>
          <p:nvPr/>
        </p:nvSpPr>
        <p:spPr>
          <a:xfrm>
            <a:off x="2743200" y="1752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2925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What are the types of bonds?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What are the types of bonds?</a:t>
            </a:r>
          </a:p>
          <a:p>
            <a:pPr lvl="1">
              <a:lnSpc>
                <a:spcPct val="90000"/>
              </a:lnSpc>
            </a:pPr>
            <a:r>
              <a:rPr lang="en-US" dirty="0"/>
              <a:t> </a:t>
            </a:r>
            <a:r>
              <a:rPr lang="en-US" dirty="0">
                <a:solidFill>
                  <a:srgbClr val="FF0000"/>
                </a:solidFill>
              </a:rPr>
              <a:t>The three types of bonds are: ionic, covalent, and metallic.</a:t>
            </a:r>
            <a:r>
              <a:rPr lang="en-US" dirty="0"/>
              <a:t> </a:t>
            </a:r>
          </a:p>
        </p:txBody>
      </p:sp>
    </p:spTree>
    <p:extLst>
      <p:ext uri="{BB962C8B-B14F-4D97-AF65-F5344CB8AC3E}">
        <p14:creationId xmlns:p14="http://schemas.microsoft.com/office/powerpoint/2010/main" val="1104645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How does electronegativity affect bonding?</a:t>
            </a:r>
          </a:p>
        </p:txBody>
      </p:sp>
    </p:spTree>
    <p:extLst>
      <p:ext uri="{BB962C8B-B14F-4D97-AF65-F5344CB8AC3E}">
        <p14:creationId xmlns:p14="http://schemas.microsoft.com/office/powerpoint/2010/main" val="2581068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How does electronegativity affect bonding?</a:t>
            </a:r>
          </a:p>
          <a:p>
            <a:pPr lvl="1">
              <a:lnSpc>
                <a:spcPct val="90000"/>
              </a:lnSpc>
            </a:pPr>
            <a:r>
              <a:rPr lang="en-US" dirty="0">
                <a:solidFill>
                  <a:srgbClr val="FF0000"/>
                </a:solidFill>
              </a:rPr>
              <a:t>The greater the electronegativity difference, the more likely the bond is to be ionic. If electronegativity difference is small, the bond will be either polar covalent or nonpolar covalent. Nonpolar covalent bonds have the smallest electronegativity difference.</a:t>
            </a:r>
          </a:p>
          <a:p>
            <a:pPr lvl="1">
              <a:lnSpc>
                <a:spcPct val="90000"/>
              </a:lnSpc>
            </a:pPr>
            <a:endParaRPr lang="en-US" dirty="0"/>
          </a:p>
        </p:txBody>
      </p:sp>
    </p:spTree>
    <p:extLst>
      <p:ext uri="{BB962C8B-B14F-4D97-AF65-F5344CB8AC3E}">
        <p14:creationId xmlns:p14="http://schemas.microsoft.com/office/powerpoint/2010/main" val="180649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What kind of information can you gain from an atom’s electron configuration? </a:t>
            </a:r>
          </a:p>
        </p:txBody>
      </p:sp>
    </p:spTree>
    <p:extLst>
      <p:ext uri="{BB962C8B-B14F-4D97-AF65-F5344CB8AC3E}">
        <p14:creationId xmlns:p14="http://schemas.microsoft.com/office/powerpoint/2010/main" val="4066855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a:t>Post-assessment</a:t>
            </a:r>
          </a:p>
        </p:txBody>
      </p:sp>
      <p:sp>
        <p:nvSpPr>
          <p:cNvPr id="7" name="Content Placeholder 2"/>
          <p:cNvSpPr>
            <a:spLocks noGrp="1"/>
          </p:cNvSpPr>
          <p:nvPr>
            <p:ph idx="1"/>
          </p:nvPr>
        </p:nvSpPr>
        <p:spPr>
          <a:xfrm>
            <a:off x="457200" y="1166018"/>
            <a:ext cx="8229600" cy="5463381"/>
          </a:xfrm>
        </p:spPr>
        <p:txBody>
          <a:bodyPr>
            <a:normAutofit/>
          </a:bodyPr>
          <a:lstStyle/>
          <a:p>
            <a:pPr>
              <a:lnSpc>
                <a:spcPct val="90000"/>
              </a:lnSpc>
            </a:pPr>
            <a:r>
              <a:rPr lang="en-US" dirty="0"/>
              <a:t>What kind of information can you gain from an atom’s electron configuration? </a:t>
            </a:r>
          </a:p>
          <a:p>
            <a:pPr lvl="1">
              <a:lnSpc>
                <a:spcPct val="90000"/>
              </a:lnSpc>
            </a:pPr>
            <a:r>
              <a:rPr lang="en-US" dirty="0">
                <a:solidFill>
                  <a:srgbClr val="FF0000"/>
                </a:solidFill>
              </a:rPr>
              <a:t>You can predict how many electrons the atom might lose or gain if it were to form an ion; or you can determine whether it is stable, or if it is likely to form a bond in order to increase its stability. You can also predict the properties of the atom or ion it is likely to bond to.</a:t>
            </a:r>
          </a:p>
          <a:p>
            <a:pPr lvl="1">
              <a:lnSpc>
                <a:spcPct val="90000"/>
              </a:lnSpc>
            </a:pPr>
            <a:endParaRPr lang="en-US" dirty="0"/>
          </a:p>
        </p:txBody>
      </p:sp>
    </p:spTree>
    <p:extLst>
      <p:ext uri="{BB962C8B-B14F-4D97-AF65-F5344CB8AC3E}">
        <p14:creationId xmlns:p14="http://schemas.microsoft.com/office/powerpoint/2010/main" val="289172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a:t>ESSENTIAL QUESTIONS</a:t>
            </a:r>
            <a:endParaRPr lang="en-US" dirty="0"/>
          </a:p>
        </p:txBody>
      </p:sp>
      <p:sp>
        <p:nvSpPr>
          <p:cNvPr id="5" name="Content Placeholder 2"/>
          <p:cNvSpPr>
            <a:spLocks noGrp="1"/>
          </p:cNvSpPr>
          <p:nvPr>
            <p:ph idx="1"/>
          </p:nvPr>
        </p:nvSpPr>
        <p:spPr>
          <a:xfrm>
            <a:off x="457200" y="1166018"/>
            <a:ext cx="8229600" cy="5463381"/>
          </a:xfrm>
        </p:spPr>
        <p:txBody>
          <a:bodyPr>
            <a:normAutofit/>
          </a:bodyPr>
          <a:lstStyle/>
          <a:p>
            <a:pPr>
              <a:lnSpc>
                <a:spcPct val="90000"/>
              </a:lnSpc>
            </a:pPr>
            <a:r>
              <a:rPr lang="en-US" dirty="0"/>
              <a:t>What are the types of bonds? </a:t>
            </a:r>
          </a:p>
          <a:p>
            <a:pPr>
              <a:lnSpc>
                <a:spcPct val="90000"/>
              </a:lnSpc>
            </a:pPr>
            <a:r>
              <a:rPr lang="en-US" dirty="0"/>
              <a:t>How does electronegativity affect bonding?</a:t>
            </a:r>
          </a:p>
          <a:p>
            <a:pPr>
              <a:lnSpc>
                <a:spcPct val="90000"/>
              </a:lnSpc>
            </a:pPr>
            <a:r>
              <a:rPr lang="en-US" dirty="0"/>
              <a:t>What kind of information can you gain from an atom’s electron configuration?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Three bond types</a:t>
            </a:r>
          </a:p>
        </p:txBody>
      </p:sp>
      <p:sp>
        <p:nvSpPr>
          <p:cNvPr id="8" name="Content Placeholder 2"/>
          <p:cNvSpPr>
            <a:spLocks noGrp="1"/>
          </p:cNvSpPr>
          <p:nvPr>
            <p:ph idx="1"/>
          </p:nvPr>
        </p:nvSpPr>
        <p:spPr>
          <a:xfrm>
            <a:off x="457200" y="1194614"/>
            <a:ext cx="8229600" cy="2720182"/>
          </a:xfrm>
        </p:spPr>
        <p:txBody>
          <a:bodyPr>
            <a:noAutofit/>
          </a:bodyPr>
          <a:lstStyle/>
          <a:p>
            <a:pPr>
              <a:lnSpc>
                <a:spcPct val="90000"/>
              </a:lnSpc>
            </a:pPr>
            <a:r>
              <a:rPr lang="en-US" sz="2600" dirty="0"/>
              <a:t> In this section, we will learn how the type of bond is determined by two factors. </a:t>
            </a:r>
          </a:p>
          <a:p>
            <a:pPr>
              <a:lnSpc>
                <a:spcPct val="90000"/>
              </a:lnSpc>
            </a:pPr>
            <a:r>
              <a:rPr lang="en-US" sz="2600" dirty="0"/>
              <a:t>One factor is how strongly each atom "attracts" electrons from neighboring atoms (</a:t>
            </a:r>
            <a:r>
              <a:rPr lang="en-US" sz="2600" dirty="0" err="1"/>
              <a:t>electronegativity</a:t>
            </a:r>
            <a:r>
              <a:rPr lang="en-US" sz="2600" dirty="0"/>
              <a:t>). </a:t>
            </a:r>
          </a:p>
          <a:p>
            <a:pPr>
              <a:lnSpc>
                <a:spcPct val="90000"/>
              </a:lnSpc>
            </a:pPr>
            <a:r>
              <a:rPr lang="en-US" sz="2600" dirty="0"/>
              <a:t>The second factor is whether the bond is localized to a single pair of atoms (covalent) or acts between many neighboring atoms (metallic and ionic).</a:t>
            </a:r>
          </a:p>
        </p:txBody>
      </p:sp>
      <p:pic>
        <p:nvPicPr>
          <p:cNvPr id="9220" name="Picture 4" descr="Three bond types: Covalent bond, ionic bond and metallic bond. ">
            <a:extLst>
              <a:ext uri="{FF2B5EF4-FFF2-40B4-BE49-F238E27FC236}">
                <a16:creationId xmlns:a16="http://schemas.microsoft.com/office/drawing/2014/main" id="{FF504296-5B3E-40C0-9FA2-55B9365C65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042611"/>
            <a:ext cx="6096000" cy="2815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09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1143000"/>
          </a:xfrm>
        </p:spPr>
        <p:txBody>
          <a:bodyPr/>
          <a:lstStyle/>
          <a:p>
            <a:r>
              <a:rPr lang="en-US" dirty="0"/>
              <a:t>Bonding and energy</a:t>
            </a:r>
          </a:p>
        </p:txBody>
      </p:sp>
      <p:sp>
        <p:nvSpPr>
          <p:cNvPr id="8" name="Content Placeholder 2"/>
          <p:cNvSpPr>
            <a:spLocks noGrp="1"/>
          </p:cNvSpPr>
          <p:nvPr>
            <p:ph idx="1"/>
          </p:nvPr>
        </p:nvSpPr>
        <p:spPr>
          <a:xfrm>
            <a:off x="457200" y="1166018"/>
            <a:ext cx="8229600" cy="3863181"/>
          </a:xfrm>
        </p:spPr>
        <p:txBody>
          <a:bodyPr>
            <a:noAutofit/>
          </a:bodyPr>
          <a:lstStyle/>
          <a:p>
            <a:pPr>
              <a:lnSpc>
                <a:spcPct val="90000"/>
              </a:lnSpc>
              <a:spcBef>
                <a:spcPts val="768"/>
              </a:spcBef>
            </a:pPr>
            <a:r>
              <a:rPr lang="en-US" sz="2500" dirty="0"/>
              <a:t>Chemical bonds occur because systems tend to rearrange themselves into the configuration with the lowest energy.</a:t>
            </a:r>
          </a:p>
          <a:p>
            <a:pPr>
              <a:lnSpc>
                <a:spcPct val="90000"/>
              </a:lnSpc>
              <a:spcBef>
                <a:spcPts val="768"/>
              </a:spcBef>
            </a:pPr>
            <a:r>
              <a:rPr lang="en-US" sz="2500" dirty="0"/>
              <a:t>In a system of two hydrogen atoms, there are unfilled electron "vacancies" in the first energy level.</a:t>
            </a:r>
          </a:p>
          <a:p>
            <a:pPr>
              <a:lnSpc>
                <a:spcPct val="90000"/>
              </a:lnSpc>
              <a:spcBef>
                <a:spcPts val="768"/>
              </a:spcBef>
            </a:pPr>
            <a:r>
              <a:rPr lang="en-US" sz="2500" dirty="0"/>
              <a:t>Two hydrogen atoms can achieve lower energy by forming a bond. </a:t>
            </a:r>
          </a:p>
          <a:p>
            <a:pPr>
              <a:lnSpc>
                <a:spcPct val="90000"/>
              </a:lnSpc>
              <a:spcBef>
                <a:spcPts val="768"/>
              </a:spcBef>
            </a:pPr>
            <a:r>
              <a:rPr lang="en-US" sz="2500" dirty="0"/>
              <a:t>In the compound H</a:t>
            </a:r>
            <a:r>
              <a:rPr lang="en-US" sz="2500" baseline="-25000" dirty="0"/>
              <a:t>2</a:t>
            </a:r>
            <a:r>
              <a:rPr lang="en-US" sz="2500" dirty="0"/>
              <a:t>, each atom shares both electrons so that each atom can get to the lowest energy state with full energy levels.</a:t>
            </a:r>
          </a:p>
        </p:txBody>
      </p:sp>
      <p:pic>
        <p:nvPicPr>
          <p:cNvPr id="10246" name="Picture 6" descr="Chart to show that energy is released when a chemical bond forms. ">
            <a:extLst>
              <a:ext uri="{FF2B5EF4-FFF2-40B4-BE49-F238E27FC236}">
                <a16:creationId xmlns:a16="http://schemas.microsoft.com/office/drawing/2014/main" id="{2BFA6976-DB20-4AF0-9F84-632347D59F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725194"/>
            <a:ext cx="72485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14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Electronegativity</a:t>
            </a:r>
          </a:p>
        </p:txBody>
      </p:sp>
      <p:sp>
        <p:nvSpPr>
          <p:cNvPr id="8" name="Content Placeholder 2"/>
          <p:cNvSpPr>
            <a:spLocks noGrp="1"/>
          </p:cNvSpPr>
          <p:nvPr>
            <p:ph idx="1"/>
          </p:nvPr>
        </p:nvSpPr>
        <p:spPr>
          <a:xfrm>
            <a:off x="457200" y="1166019"/>
            <a:ext cx="8229600" cy="1881982"/>
          </a:xfrm>
        </p:spPr>
        <p:txBody>
          <a:bodyPr>
            <a:noAutofit/>
          </a:bodyPr>
          <a:lstStyle/>
          <a:p>
            <a:pPr>
              <a:lnSpc>
                <a:spcPct val="90000"/>
              </a:lnSpc>
              <a:spcBef>
                <a:spcPts val="768"/>
              </a:spcBef>
            </a:pPr>
            <a:r>
              <a:rPr lang="en-US" sz="2800" b="1" dirty="0"/>
              <a:t>Electronegativity</a:t>
            </a:r>
            <a:r>
              <a:rPr lang="en-US" sz="2800" dirty="0"/>
              <a:t> describes how strongly an atom attracts electrons from another atom.</a:t>
            </a:r>
          </a:p>
          <a:p>
            <a:pPr>
              <a:lnSpc>
                <a:spcPct val="90000"/>
              </a:lnSpc>
              <a:spcBef>
                <a:spcPts val="768"/>
              </a:spcBef>
            </a:pPr>
            <a:r>
              <a:rPr lang="en-US" sz="2800" dirty="0"/>
              <a:t>The trend for electronegativity is that it increases as you move up and to the right on the Periodic Chart. </a:t>
            </a:r>
          </a:p>
        </p:txBody>
      </p:sp>
      <p:pic>
        <p:nvPicPr>
          <p:cNvPr id="11266" name="Picture 2" descr="Electronegativity Trend. ">
            <a:extLst>
              <a:ext uri="{FF2B5EF4-FFF2-40B4-BE49-F238E27FC236}">
                <a16:creationId xmlns:a16="http://schemas.microsoft.com/office/drawing/2014/main" id="{6A1E8312-7E8C-43CB-BA0B-3A1E3DE429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2872154"/>
            <a:ext cx="7772400" cy="398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165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normAutofit/>
          </a:bodyPr>
          <a:lstStyle/>
          <a:p>
            <a:r>
              <a:rPr lang="en-US" dirty="0"/>
              <a:t>Non-polar covalent bonds </a:t>
            </a:r>
          </a:p>
        </p:txBody>
      </p:sp>
      <p:sp>
        <p:nvSpPr>
          <p:cNvPr id="8" name="Content Placeholder 2"/>
          <p:cNvSpPr>
            <a:spLocks noGrp="1"/>
          </p:cNvSpPr>
          <p:nvPr>
            <p:ph idx="1"/>
          </p:nvPr>
        </p:nvSpPr>
        <p:spPr>
          <a:xfrm>
            <a:off x="457200" y="1166018"/>
            <a:ext cx="8229600" cy="3177381"/>
          </a:xfrm>
        </p:spPr>
        <p:txBody>
          <a:bodyPr>
            <a:noAutofit/>
          </a:bodyPr>
          <a:lstStyle/>
          <a:p>
            <a:pPr>
              <a:lnSpc>
                <a:spcPct val="90000"/>
              </a:lnSpc>
              <a:spcBef>
                <a:spcPts val="768"/>
              </a:spcBef>
            </a:pPr>
            <a:r>
              <a:rPr lang="en-US" sz="2900" dirty="0"/>
              <a:t>The difference in electronegativity between two bonded atoms predicts whether the bond will be ionic, covalent or somewhere in-between. </a:t>
            </a:r>
          </a:p>
          <a:p>
            <a:pPr>
              <a:lnSpc>
                <a:spcPct val="90000"/>
              </a:lnSpc>
              <a:spcBef>
                <a:spcPts val="768"/>
              </a:spcBef>
            </a:pPr>
            <a:r>
              <a:rPr lang="en-US" sz="2900" dirty="0"/>
              <a:t>A </a:t>
            </a:r>
            <a:r>
              <a:rPr lang="en-US" sz="2900" b="1" dirty="0"/>
              <a:t>non-polar covalent bond</a:t>
            </a:r>
            <a:r>
              <a:rPr lang="en-US" sz="2900" dirty="0"/>
              <a:t> occurs when electrons are equally shared between bonded atoms. Bonds between atoms with an electronegativity difference of  0.5 or less are non-polar covalent. </a:t>
            </a:r>
          </a:p>
        </p:txBody>
      </p:sp>
      <p:pic>
        <p:nvPicPr>
          <p:cNvPr id="13314" name="Picture 2" descr="The covalent bonds between two oxygen atoms are considered nonpolar due to having an electronegativity difference less than 0.5. For the same reason, carbon and hydrogen also form a nonpolar covalent bond. ">
            <a:extLst>
              <a:ext uri="{FF2B5EF4-FFF2-40B4-BE49-F238E27FC236}">
                <a16:creationId xmlns:a16="http://schemas.microsoft.com/office/drawing/2014/main" id="{3D1BF864-391D-4430-A2AF-8AD595EE3D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495800"/>
            <a:ext cx="8594912"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84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Polar covalent bonds</a:t>
            </a:r>
          </a:p>
        </p:txBody>
      </p:sp>
      <p:sp>
        <p:nvSpPr>
          <p:cNvPr id="8" name="Content Placeholder 2"/>
          <p:cNvSpPr>
            <a:spLocks noGrp="1"/>
          </p:cNvSpPr>
          <p:nvPr>
            <p:ph idx="1"/>
          </p:nvPr>
        </p:nvSpPr>
        <p:spPr>
          <a:xfrm>
            <a:off x="457200" y="1905000"/>
            <a:ext cx="8229600" cy="1424781"/>
          </a:xfrm>
        </p:spPr>
        <p:txBody>
          <a:bodyPr>
            <a:noAutofit/>
          </a:bodyPr>
          <a:lstStyle/>
          <a:p>
            <a:pPr>
              <a:lnSpc>
                <a:spcPct val="90000"/>
              </a:lnSpc>
              <a:spcBef>
                <a:spcPts val="768"/>
              </a:spcBef>
            </a:pPr>
            <a:r>
              <a:rPr lang="en-US" sz="3100" dirty="0"/>
              <a:t>Elements with an electronegativity difference between 0.5 and 2.1 form a </a:t>
            </a:r>
            <a:r>
              <a:rPr lang="en-US" sz="3100" b="1" dirty="0"/>
              <a:t>polar covalent bond</a:t>
            </a:r>
            <a:r>
              <a:rPr lang="en-US" sz="3100" dirty="0"/>
              <a:t>.</a:t>
            </a:r>
          </a:p>
        </p:txBody>
      </p:sp>
      <p:pic>
        <p:nvPicPr>
          <p:cNvPr id="12292" name="Picture 4" descr="Hydrogen and oxygen form a polar covalent bond because they have an electronegativity difference between 0.5 and 2.1. So does carbon and oxygen.">
            <a:extLst>
              <a:ext uri="{FF2B5EF4-FFF2-40B4-BE49-F238E27FC236}">
                <a16:creationId xmlns:a16="http://schemas.microsoft.com/office/drawing/2014/main" id="{A6AAF828-A007-4266-ABB5-D8C8C41CC1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0"/>
            <a:ext cx="7777079"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99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a:lstStyle/>
          <a:p>
            <a:r>
              <a:rPr lang="en-US" dirty="0"/>
              <a:t>Interactive</a:t>
            </a:r>
          </a:p>
        </p:txBody>
      </p:sp>
      <p:sp>
        <p:nvSpPr>
          <p:cNvPr id="8" name="Content Placeholder 2"/>
          <p:cNvSpPr>
            <a:spLocks noGrp="1"/>
          </p:cNvSpPr>
          <p:nvPr>
            <p:ph idx="1"/>
          </p:nvPr>
        </p:nvSpPr>
        <p:spPr>
          <a:xfrm>
            <a:off x="457200" y="1166019"/>
            <a:ext cx="8229600" cy="1729581"/>
          </a:xfrm>
        </p:spPr>
        <p:txBody>
          <a:bodyPr>
            <a:noAutofit/>
          </a:bodyPr>
          <a:lstStyle/>
          <a:p>
            <a:pPr>
              <a:lnSpc>
                <a:spcPct val="90000"/>
              </a:lnSpc>
              <a:spcBef>
                <a:spcPts val="768"/>
              </a:spcBef>
            </a:pPr>
            <a:r>
              <a:rPr lang="en-US" sz="3100" dirty="0"/>
              <a:t>See how electronegativity difference affects charge distribution between two bonded atoms in the interactive simulation titled “Electronegativity.” </a:t>
            </a:r>
          </a:p>
        </p:txBody>
      </p:sp>
      <p:pic>
        <p:nvPicPr>
          <p:cNvPr id="2051" name="Picture 3"/>
          <p:cNvPicPr>
            <a:picLocks noChangeAspect="1" noChangeArrowheads="1"/>
          </p:cNvPicPr>
          <p:nvPr/>
        </p:nvPicPr>
        <p:blipFill>
          <a:blip r:embed="rId2" cstate="print"/>
          <a:srcRect/>
          <a:stretch>
            <a:fillRect/>
          </a:stretch>
        </p:blipFill>
        <p:spPr bwMode="auto">
          <a:xfrm>
            <a:off x="1295400" y="3048000"/>
            <a:ext cx="6838950" cy="3568148"/>
          </a:xfrm>
          <a:prstGeom prst="rect">
            <a:avLst/>
          </a:prstGeom>
          <a:noFill/>
          <a:ln w="9525">
            <a:noFill/>
            <a:miter lim="800000"/>
            <a:headEnd/>
            <a:tailEnd/>
          </a:ln>
        </p:spPr>
      </p:pic>
    </p:spTree>
    <p:extLst>
      <p:ext uri="{BB962C8B-B14F-4D97-AF65-F5344CB8AC3E}">
        <p14:creationId xmlns:p14="http://schemas.microsoft.com/office/powerpoint/2010/main" val="261962559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1136</Words>
  <Application>Microsoft Macintosh PowerPoint</Application>
  <PresentationFormat>On-screen Show (4:3)</PresentationFormat>
  <Paragraphs>131</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Gill Sans MT</vt:lpstr>
      <vt:lpstr>Parcel</vt:lpstr>
      <vt:lpstr>PowerPoint Presentation</vt:lpstr>
      <vt:lpstr>Chapter 6 Section 1:  Types of Bonds</vt:lpstr>
      <vt:lpstr>ESSENTIAL QUESTIONS</vt:lpstr>
      <vt:lpstr>Three bond types</vt:lpstr>
      <vt:lpstr>Bonding and energy</vt:lpstr>
      <vt:lpstr>Electronegativity</vt:lpstr>
      <vt:lpstr>Non-polar covalent bonds </vt:lpstr>
      <vt:lpstr>Polar covalent bonds</vt:lpstr>
      <vt:lpstr>Interactive</vt:lpstr>
      <vt:lpstr>Polar and non-polar molecules</vt:lpstr>
      <vt:lpstr>Carbon dioxide</vt:lpstr>
      <vt:lpstr>Ionic bonds</vt:lpstr>
      <vt:lpstr>Common charges of ions</vt:lpstr>
      <vt:lpstr>Electron configuration and ions</vt:lpstr>
      <vt:lpstr>Polyatomic ions</vt:lpstr>
      <vt:lpstr>Polyatomic ions</vt:lpstr>
      <vt:lpstr>Making a polyatomic ion structure</vt:lpstr>
      <vt:lpstr>Partial charges</vt:lpstr>
      <vt:lpstr>Simple ionic compounds</vt:lpstr>
      <vt:lpstr>Metals and metallic bonds</vt:lpstr>
      <vt:lpstr>The bond triangle</vt:lpstr>
      <vt:lpstr>Bond summary</vt:lpstr>
      <vt:lpstr>Post-assessment</vt:lpstr>
      <vt:lpstr>Post-assessment</vt:lpstr>
      <vt:lpstr>Post-assessment</vt:lpstr>
      <vt:lpstr>Post-assessment</vt:lpstr>
      <vt:lpstr>Post-assessment</vt:lpstr>
      <vt:lpstr>Post-assessment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Stover</dc:creator>
  <cp:lastModifiedBy>Michelle Stover</cp:lastModifiedBy>
  <cp:revision>4</cp:revision>
  <dcterms:created xsi:type="dcterms:W3CDTF">2020-05-13T14:15:15Z</dcterms:created>
  <dcterms:modified xsi:type="dcterms:W3CDTF">2020-07-22T20:02:18Z</dcterms:modified>
</cp:coreProperties>
</file>