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21" r:id="rId2"/>
    <p:sldId id="265" r:id="rId3"/>
    <p:sldId id="307" r:id="rId4"/>
    <p:sldId id="267" r:id="rId5"/>
    <p:sldId id="269" r:id="rId6"/>
    <p:sldId id="270" r:id="rId7"/>
    <p:sldId id="271" r:id="rId8"/>
    <p:sldId id="272" r:id="rId9"/>
    <p:sldId id="312" r:id="rId10"/>
    <p:sldId id="313" r:id="rId11"/>
    <p:sldId id="273" r:id="rId12"/>
    <p:sldId id="274" r:id="rId13"/>
    <p:sldId id="316" r:id="rId14"/>
    <p:sldId id="326" r:id="rId15"/>
    <p:sldId id="327" r:id="rId16"/>
    <p:sldId id="328" r:id="rId17"/>
    <p:sldId id="329" r:id="rId18"/>
    <p:sldId id="330" r:id="rId1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paulson" initials="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79"/>
    <p:restoredTop sz="86446"/>
  </p:normalViewPr>
  <p:slideViewPr>
    <p:cSldViewPr showGuides="1">
      <p:cViewPr varScale="1">
        <p:scale>
          <a:sx n="113" d="100"/>
          <a:sy n="113" d="100"/>
        </p:scale>
        <p:origin x="1904" y="168"/>
      </p:cViewPr>
      <p:guideLst>
        <p:guide orient="horz" pos="2160"/>
        <p:guide pos="2880"/>
      </p:guideLst>
    </p:cSldViewPr>
  </p:slideViewPr>
  <p:outlineViewPr>
    <p:cViewPr>
      <p:scale>
        <a:sx n="33" d="100"/>
        <a:sy n="33" d="100"/>
      </p:scale>
      <p:origin x="0" y="-249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4851" tIns="47425" rIns="94851" bIns="47425" rtlCol="0"/>
          <a:lstStyle>
            <a:lvl1pPr algn="r">
              <a:defRPr sz="12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4851" tIns="47425" rIns="94851" bIns="47425" rtlCol="0" anchor="b"/>
          <a:lstStyle>
            <a:lvl1pPr algn="r">
              <a:defRPr sz="1200"/>
            </a:lvl1pPr>
          </a:lstStyle>
          <a:p>
            <a:fld id="{21500A5A-260C-4657-8CAB-33DCB6F49C7A}" type="slidenum">
              <a:rPr lang="en-US" smtClean="0"/>
              <a:pPr/>
              <a:t>‹#›</a:t>
            </a:fld>
            <a:endParaRPr lang="en-US"/>
          </a:p>
        </p:txBody>
      </p:sp>
    </p:spTree>
    <p:extLst>
      <p:ext uri="{BB962C8B-B14F-4D97-AF65-F5344CB8AC3E}">
        <p14:creationId xmlns:p14="http://schemas.microsoft.com/office/powerpoint/2010/main" val="290985235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52D7537-D02D-4C1B-8467-1E4FF8D7EA0E}" type="slidenum">
              <a:rPr lang="en-US" smtClean="0"/>
              <a:pPr/>
              <a:t>‹#›</a:t>
            </a:fld>
            <a:endParaRPr lang="en-US"/>
          </a:p>
        </p:txBody>
      </p:sp>
    </p:spTree>
    <p:extLst>
      <p:ext uri="{BB962C8B-B14F-4D97-AF65-F5344CB8AC3E}">
        <p14:creationId xmlns:p14="http://schemas.microsoft.com/office/powerpoint/2010/main" val="34547480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B020C-EE78-428C-BFF6-F0EB65354368}"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3551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38642373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20966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211400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343554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18562611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83359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AD6D1-12EE-4201-9E62-56EEAF99503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05122374"/>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289702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310063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365651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199431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24DAD6D1-12EE-4201-9E62-56EEAF99503B}" type="slidenum">
              <a:rPr lang="en-US" smtClean="0"/>
              <a:pPr/>
              <a:t>‹#›</a:t>
            </a:fld>
            <a:endParaRPr lang="en-US"/>
          </a:p>
        </p:txBody>
      </p:sp>
    </p:spTree>
    <p:extLst>
      <p:ext uri="{BB962C8B-B14F-4D97-AF65-F5344CB8AC3E}">
        <p14:creationId xmlns:p14="http://schemas.microsoft.com/office/powerpoint/2010/main" val="3573550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33400"/>
            <a:ext cx="8915400" cy="3200400"/>
          </a:xfrm>
          <a:prstGeom prst="rect">
            <a:avLst/>
          </a:prstGeom>
        </p:spPr>
      </p:pic>
      <p:sp>
        <p:nvSpPr>
          <p:cNvPr id="11" name="TextBox 10"/>
          <p:cNvSpPr txBox="1"/>
          <p:nvPr/>
        </p:nvSpPr>
        <p:spPr>
          <a:xfrm>
            <a:off x="533400" y="4191000"/>
            <a:ext cx="8382000" cy="1569660"/>
          </a:xfrm>
          <a:prstGeom prst="rect">
            <a:avLst/>
          </a:prstGeom>
          <a:noFill/>
        </p:spPr>
        <p:txBody>
          <a:bodyPr wrap="square" rtlCol="0">
            <a:spAutoFit/>
          </a:bodyPr>
          <a:lstStyle/>
          <a:p>
            <a:r>
              <a:rPr lang="en-US" sz="2400" b="1" dirty="0"/>
              <a:t>                              T = Take Notes</a:t>
            </a:r>
          </a:p>
          <a:p>
            <a:r>
              <a:rPr lang="en-US" sz="2400" b="1" dirty="0"/>
              <a:t>                              I = Interact with your notes</a:t>
            </a:r>
          </a:p>
          <a:p>
            <a:r>
              <a:rPr lang="en-US" sz="2400" b="1" dirty="0"/>
              <a:t>                              P = Practice with plenty of repetition</a:t>
            </a:r>
          </a:p>
          <a:p>
            <a:r>
              <a:rPr lang="en-US" sz="2400" b="1" dirty="0"/>
              <a:t>                              S = Self-test</a:t>
            </a:r>
          </a:p>
        </p:txBody>
      </p:sp>
    </p:spTree>
    <p:extLst>
      <p:ext uri="{BB962C8B-B14F-4D97-AF65-F5344CB8AC3E}">
        <p14:creationId xmlns:p14="http://schemas.microsoft.com/office/powerpoint/2010/main" val="255734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0"/>
            <a:ext cx="8229600" cy="1143000"/>
          </a:xfrm>
        </p:spPr>
        <p:txBody>
          <a:bodyPr/>
          <a:lstStyle/>
          <a:p>
            <a:r>
              <a:rPr lang="en-US" dirty="0"/>
              <a:t>Properties of ionic compounds</a:t>
            </a:r>
          </a:p>
        </p:txBody>
      </p:sp>
      <p:sp>
        <p:nvSpPr>
          <p:cNvPr id="9" name="Content Placeholder 2"/>
          <p:cNvSpPr>
            <a:spLocks noGrp="1"/>
          </p:cNvSpPr>
          <p:nvPr>
            <p:ph idx="1"/>
          </p:nvPr>
        </p:nvSpPr>
        <p:spPr>
          <a:xfrm>
            <a:off x="457200" y="1219200"/>
            <a:ext cx="8686800" cy="5486400"/>
          </a:xfrm>
        </p:spPr>
        <p:txBody>
          <a:bodyPr>
            <a:normAutofit lnSpcReduction="10000"/>
          </a:bodyPr>
          <a:lstStyle/>
          <a:p>
            <a:pPr>
              <a:lnSpc>
                <a:spcPct val="90000"/>
              </a:lnSpc>
            </a:pPr>
            <a:r>
              <a:rPr lang="en-US"/>
              <a:t>Ionic substances tend to have very similar properties. They typically:</a:t>
            </a:r>
          </a:p>
          <a:p>
            <a:pPr lvl="1"/>
            <a:r>
              <a:rPr lang="en-US"/>
              <a:t>form crystals that are hard yet easily shatter</a:t>
            </a:r>
          </a:p>
          <a:p>
            <a:pPr lvl="1"/>
            <a:r>
              <a:rPr lang="en-US"/>
              <a:t>are solid at room temperature</a:t>
            </a:r>
          </a:p>
          <a:p>
            <a:pPr lvl="1"/>
            <a:r>
              <a:rPr lang="en-US"/>
              <a:t>have very high melting points; it takes a lot of energy to melt them</a:t>
            </a:r>
          </a:p>
          <a:p>
            <a:pPr lvl="1"/>
            <a:r>
              <a:rPr lang="en-US"/>
              <a:t>conduct electricity if heated to a liquid state (but not in a solid state)</a:t>
            </a:r>
          </a:p>
          <a:p>
            <a:pPr lvl="1"/>
            <a:r>
              <a:rPr lang="en-US"/>
              <a:t>conduct electricity when dissolved in water or other liquid</a:t>
            </a:r>
          </a:p>
          <a:p>
            <a:pPr lvl="1"/>
            <a:r>
              <a:rPr lang="en-US"/>
              <a:t>separate into their component ions to some degree when dissolved in water</a:t>
            </a:r>
          </a:p>
          <a:p>
            <a:pPr>
              <a:lnSpc>
                <a:spcPct val="90000"/>
              </a:lnSpc>
            </a:pP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372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Polyatomic ions</a:t>
            </a:r>
          </a:p>
        </p:txBody>
      </p:sp>
      <p:sp>
        <p:nvSpPr>
          <p:cNvPr id="8" name="Content Placeholder 2"/>
          <p:cNvSpPr>
            <a:spLocks noGrp="1"/>
          </p:cNvSpPr>
          <p:nvPr>
            <p:ph idx="1"/>
          </p:nvPr>
        </p:nvSpPr>
        <p:spPr>
          <a:xfrm>
            <a:off x="457200" y="1219200"/>
            <a:ext cx="8229600" cy="1219200"/>
          </a:xfrm>
        </p:spPr>
        <p:txBody>
          <a:bodyPr>
            <a:normAutofit/>
          </a:bodyPr>
          <a:lstStyle/>
          <a:p>
            <a:pPr>
              <a:lnSpc>
                <a:spcPct val="90000"/>
              </a:lnSpc>
            </a:pPr>
            <a:r>
              <a:rPr lang="en-US" dirty="0"/>
              <a:t>A </a:t>
            </a:r>
            <a:r>
              <a:rPr lang="en-US" b="1" dirty="0"/>
              <a:t>polyatomic</a:t>
            </a:r>
            <a:r>
              <a:rPr lang="en-US" dirty="0"/>
              <a:t> ion is a groups of bonded atoms that carry a charge. </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pic>
        <p:nvPicPr>
          <p:cNvPr id="3" name="Picture 2">
            <a:extLst>
              <a:ext uri="{FF2B5EF4-FFF2-40B4-BE49-F238E27FC236}">
                <a16:creationId xmlns:a16="http://schemas.microsoft.com/office/drawing/2014/main" id="{8E65A644-D433-4F47-9AE6-A2882238E4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 y="2667000"/>
            <a:ext cx="8756073" cy="2133600"/>
          </a:xfrm>
          <a:prstGeom prst="rect">
            <a:avLst/>
          </a:prstGeom>
        </p:spPr>
      </p:pic>
    </p:spTree>
    <p:extLst>
      <p:ext uri="{BB962C8B-B14F-4D97-AF65-F5344CB8AC3E}">
        <p14:creationId xmlns:p14="http://schemas.microsoft.com/office/powerpoint/2010/main" val="287759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dirty="0"/>
              <a:t>Common polyatomic ions</a:t>
            </a:r>
          </a:p>
        </p:txBody>
      </p:sp>
      <p:sp>
        <p:nvSpPr>
          <p:cNvPr id="4" name="Date Placeholder 3"/>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pic>
        <p:nvPicPr>
          <p:cNvPr id="3" name="Picture 2">
            <a:extLst>
              <a:ext uri="{FF2B5EF4-FFF2-40B4-BE49-F238E27FC236}">
                <a16:creationId xmlns:a16="http://schemas.microsoft.com/office/drawing/2014/main" id="{018EF889-4B8D-044D-AFAE-B82B418A2B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200"/>
            <a:ext cx="9144000" cy="3738184"/>
          </a:xfrm>
          <a:prstGeom prst="rect">
            <a:avLst/>
          </a:prstGeom>
        </p:spPr>
      </p:pic>
    </p:spTree>
    <p:extLst>
      <p:ext uri="{BB962C8B-B14F-4D97-AF65-F5344CB8AC3E}">
        <p14:creationId xmlns:p14="http://schemas.microsoft.com/office/powerpoint/2010/main" val="407321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5"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How does the charge of an ion relate to electron transfer?</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7472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5"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How does the charge of an ion relate to electron transfer?</a:t>
            </a:r>
          </a:p>
          <a:p>
            <a:pPr lvl="1">
              <a:lnSpc>
                <a:spcPct val="90000"/>
              </a:lnSpc>
              <a:spcBef>
                <a:spcPts val="768"/>
              </a:spcBef>
            </a:pPr>
            <a:r>
              <a:rPr lang="en-US" dirty="0">
                <a:solidFill>
                  <a:srgbClr val="FF0000"/>
                </a:solidFill>
              </a:rPr>
              <a:t>If electrons are transferred away from an atom, a positive ion is formed. If electrons are transferred towards an atom, a negative ion is formed. The number on the charge relates to the number of electrons transferred. </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75677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5"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What characteristics would a substance have if it was held together with ionic bonds?</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073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5"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What characteristics would a substance have if it was held together with ionic bonds?</a:t>
            </a:r>
          </a:p>
          <a:p>
            <a:pPr lvl="1">
              <a:lnSpc>
                <a:spcPct val="90000"/>
              </a:lnSpc>
              <a:spcBef>
                <a:spcPts val="768"/>
              </a:spcBef>
            </a:pPr>
            <a:r>
              <a:rPr lang="en-US" dirty="0">
                <a:solidFill>
                  <a:srgbClr val="FF0000"/>
                </a:solidFill>
              </a:rPr>
              <a:t>The substance could be a hard but brittle solid crystal, with a high melting and boiling point. It can conduct electricity if it is melted or if it is dissolved in water. </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95793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5"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What is a polyatomic ion? </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0838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5"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What is a polyatomic ion?</a:t>
            </a:r>
          </a:p>
          <a:p>
            <a:pPr lvl="1">
              <a:lnSpc>
                <a:spcPct val="90000"/>
              </a:lnSpc>
              <a:spcBef>
                <a:spcPts val="768"/>
              </a:spcBef>
            </a:pPr>
            <a:r>
              <a:rPr lang="en-US" dirty="0">
                <a:solidFill>
                  <a:srgbClr val="FF0000"/>
                </a:solidFill>
              </a:rPr>
              <a:t>A polyatomic ion is an ion that has more than one atom in its formula. </a:t>
            </a:r>
            <a:r>
              <a:rPr lang="en-US" dirty="0"/>
              <a:t> </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583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1C9F4F8-1CA1-4169-A513-5E15F4D9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1200150" y="2386744"/>
            <a:ext cx="6743700" cy="1645920"/>
          </a:xfrm>
          <a:solidFill>
            <a:schemeClr val="accent1"/>
          </a:solidFill>
          <a:ln w="190500" cmpd="thinThick">
            <a:solidFill>
              <a:schemeClr val="accent1"/>
            </a:solidFill>
          </a:ln>
        </p:spPr>
        <p:txBody>
          <a:bodyPr>
            <a:normAutofit/>
          </a:bodyPr>
          <a:lstStyle/>
          <a:p>
            <a:r>
              <a:rPr lang="en-US" sz="3200">
                <a:solidFill>
                  <a:srgbClr val="FFFFFF"/>
                </a:solidFill>
              </a:rPr>
              <a:t>Chapter 6</a:t>
            </a:r>
            <a:br>
              <a:rPr lang="en-US" sz="3200">
                <a:solidFill>
                  <a:srgbClr val="FFFFFF"/>
                </a:solidFill>
              </a:rPr>
            </a:br>
            <a:r>
              <a:rPr lang="en-US" sz="3200">
                <a:solidFill>
                  <a:srgbClr val="FFFFFF"/>
                </a:solidFill>
              </a:rPr>
              <a:t>Section 3:  Ionic Bonding</a:t>
            </a:r>
          </a:p>
        </p:txBody>
      </p:sp>
      <p:sp>
        <p:nvSpPr>
          <p:cNvPr id="3" name="Subtitle 2">
            <a:extLst>
              <a:ext uri="{FF2B5EF4-FFF2-40B4-BE49-F238E27FC236}">
                <a16:creationId xmlns:a16="http://schemas.microsoft.com/office/drawing/2014/main" id="{907DCB70-8073-0449-A007-02EDDF8B30E6}"/>
              </a:ext>
            </a:extLst>
          </p:cNvPr>
          <p:cNvSpPr>
            <a:spLocks noGrp="1"/>
          </p:cNvSpPr>
          <p:nvPr>
            <p:ph type="subTitle" idx="1"/>
          </p:nvPr>
        </p:nvSpPr>
        <p:spPr>
          <a:xfrm>
            <a:off x="2021395" y="4352544"/>
            <a:ext cx="5101209" cy="1239894"/>
          </a:xfrm>
        </p:spPr>
        <p:txBody>
          <a:bodyPr>
            <a:normAutofit/>
          </a:bodyPr>
          <a:lstStyle/>
          <a:p>
            <a:endParaRPr lang="en-US"/>
          </a:p>
        </p:txBody>
      </p:sp>
      <p:sp>
        <p:nvSpPr>
          <p:cNvPr id="6" name="Footer Placeholder 5"/>
          <p:cNvSpPr>
            <a:spLocks noGrp="1"/>
          </p:cNvSpPr>
          <p:nvPr>
            <p:ph type="ftr" sz="quarter" idx="11"/>
          </p:nvPr>
        </p:nvSpPr>
        <p:spPr>
          <a:xfrm>
            <a:off x="1200150" y="6236208"/>
            <a:ext cx="4425891" cy="320040"/>
          </a:xfrm>
        </p:spPr>
        <p:txBody>
          <a:bodyPr>
            <a:normAutofit/>
          </a:bodyPr>
          <a:lstStyle/>
          <a:p>
            <a:endParaRPr lang="en-US"/>
          </a:p>
        </p:txBody>
      </p:sp>
      <p:sp>
        <p:nvSpPr>
          <p:cNvPr id="5" name="Date Placeholder 4"/>
          <p:cNvSpPr>
            <a:spLocks noGrp="1"/>
          </p:cNvSpPr>
          <p:nvPr>
            <p:ph type="dt" sz="half" idx="10"/>
          </p:nvPr>
        </p:nvSpPr>
        <p:spPr>
          <a:xfrm>
            <a:off x="5866071" y="6238816"/>
            <a:ext cx="2065310" cy="323968"/>
          </a:xfrm>
        </p:spPr>
        <p:txBody>
          <a:bodyPr>
            <a:normAutofit/>
          </a:bodyPr>
          <a:lstStyle/>
          <a:p>
            <a:endParaRPr lang="en-US"/>
          </a:p>
        </p:txBody>
      </p:sp>
    </p:spTree>
    <p:extLst>
      <p:ext uri="{BB962C8B-B14F-4D97-AF65-F5344CB8AC3E}">
        <p14:creationId xmlns:p14="http://schemas.microsoft.com/office/powerpoint/2010/main" val="53841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a:t>ESSENTIAL QUESTIONS</a:t>
            </a:r>
            <a:endParaRPr lang="en-US" dirty="0"/>
          </a:p>
        </p:txBody>
      </p:sp>
      <p:sp>
        <p:nvSpPr>
          <p:cNvPr id="5"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a:t>How does the charge of an ion relate to electron transfer?</a:t>
            </a:r>
          </a:p>
          <a:p>
            <a:pPr>
              <a:lnSpc>
                <a:spcPct val="90000"/>
              </a:lnSpc>
              <a:spcBef>
                <a:spcPts val="768"/>
              </a:spcBef>
            </a:pPr>
            <a:r>
              <a:rPr lang="en-US"/>
              <a:t>What characteristics would a substance have if it was held together with ionic bonds?</a:t>
            </a:r>
          </a:p>
          <a:p>
            <a:pPr>
              <a:lnSpc>
                <a:spcPct val="90000"/>
              </a:lnSpc>
              <a:spcBef>
                <a:spcPts val="768"/>
              </a:spcBef>
            </a:pPr>
            <a:r>
              <a:rPr lang="en-US"/>
              <a:t>What </a:t>
            </a:r>
            <a:r>
              <a:rPr lang="en-US" dirty="0"/>
              <a:t>is a polyatomic ion</a:t>
            </a:r>
            <a:r>
              <a:rPr lang="en-US"/>
              <a:t>? </a:t>
            </a:r>
            <a:endParaRPr lang="en-US" dirty="0"/>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dirty="0"/>
              <a:t>The charge of ions</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An </a:t>
            </a:r>
            <a:r>
              <a:rPr lang="en-US" b="1" dirty="0"/>
              <a:t>ion</a:t>
            </a:r>
            <a:r>
              <a:rPr lang="en-US" dirty="0"/>
              <a:t> is an atom or molecule that is either positively or negatively charged. </a:t>
            </a:r>
          </a:p>
          <a:p>
            <a:pPr>
              <a:lnSpc>
                <a:spcPct val="90000"/>
              </a:lnSpc>
            </a:pPr>
            <a:r>
              <a:rPr lang="en-US" dirty="0"/>
              <a:t>An ion is created when a neutral atom accepts or donates one or more electrons. </a:t>
            </a:r>
          </a:p>
          <a:p>
            <a:pPr>
              <a:lnSpc>
                <a:spcPct val="90000"/>
              </a:lnSpc>
            </a:pPr>
            <a:r>
              <a:rPr lang="en-US" dirty="0"/>
              <a:t>An atom that </a:t>
            </a:r>
            <a:r>
              <a:rPr lang="en-US" i="1" dirty="0"/>
              <a:t>accepts</a:t>
            </a:r>
            <a:r>
              <a:rPr lang="en-US" dirty="0"/>
              <a:t> an electron becomes a negatively charged ion with a charge of 1-. </a:t>
            </a:r>
          </a:p>
          <a:p>
            <a:pPr>
              <a:lnSpc>
                <a:spcPct val="90000"/>
              </a:lnSpc>
            </a:pPr>
            <a:r>
              <a:rPr lang="en-US" dirty="0"/>
              <a:t>An atom that </a:t>
            </a:r>
            <a:r>
              <a:rPr lang="en-US" i="1" dirty="0"/>
              <a:t>donates</a:t>
            </a:r>
            <a:r>
              <a:rPr lang="en-US" dirty="0"/>
              <a:t> an electron becomes a positively charged ion with a charge of 1+. </a:t>
            </a:r>
          </a:p>
        </p:txBody>
      </p:sp>
      <p:sp>
        <p:nvSpPr>
          <p:cNvPr id="4" name="Date Placeholder 3"/>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1706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957902600"/>
              </p:ext>
            </p:extLst>
          </p:nvPr>
        </p:nvGraphicFramePr>
        <p:xfrm>
          <a:off x="152400" y="914400"/>
          <a:ext cx="8839200" cy="594360"/>
        </p:xfrm>
        <a:graphic>
          <a:graphicData uri="http://schemas.openxmlformats.org/drawingml/2006/table">
            <a:tbl>
              <a:tblPr/>
              <a:tblGrid>
                <a:gridCol w="8839200">
                  <a:extLst>
                    <a:ext uri="{9D8B030D-6E8A-4147-A177-3AD203B41FA5}">
                      <a16:colId xmlns:a16="http://schemas.microsoft.com/office/drawing/2014/main" val="20000"/>
                    </a:ext>
                  </a:extLst>
                </a:gridCol>
              </a:tblGrid>
              <a:tr h="594360">
                <a:tc>
                  <a:txBody>
                    <a:bodyPr/>
                    <a:lstStyle/>
                    <a:p>
                      <a:r>
                        <a:rPr lang="en-US" sz="2200" b="0" i="0" kern="1200" dirty="0">
                          <a:solidFill>
                            <a:schemeClr val="tx1"/>
                          </a:solidFill>
                          <a:effectLst/>
                          <a:latin typeface="+mn-lt"/>
                          <a:ea typeface="+mn-ea"/>
                          <a:cs typeface="+mn-cs"/>
                        </a:rPr>
                        <a:t>Calculate the number of electrons each ion has lost or gained: Li</a:t>
                      </a:r>
                      <a:r>
                        <a:rPr lang="en-US" sz="2200" b="0" i="0" kern="1200" baseline="30000" dirty="0">
                          <a:solidFill>
                            <a:schemeClr val="tx1"/>
                          </a:solidFill>
                          <a:effectLst/>
                          <a:latin typeface="+mn-lt"/>
                          <a:ea typeface="+mn-ea"/>
                          <a:cs typeface="+mn-cs"/>
                        </a:rPr>
                        <a:t>+</a:t>
                      </a:r>
                      <a:r>
                        <a:rPr lang="en-US" sz="2200" b="0" i="0" kern="1200" dirty="0">
                          <a:solidFill>
                            <a:schemeClr val="tx1"/>
                          </a:solidFill>
                          <a:effectLst/>
                          <a:latin typeface="+mn-lt"/>
                          <a:ea typeface="+mn-ea"/>
                          <a:cs typeface="+mn-cs"/>
                        </a:rPr>
                        <a:t>, S</a:t>
                      </a:r>
                      <a:r>
                        <a:rPr lang="en-US" sz="2200" b="0" i="0" kern="1200" baseline="30000" dirty="0">
                          <a:solidFill>
                            <a:schemeClr val="tx1"/>
                          </a:solidFill>
                          <a:effectLst/>
                          <a:latin typeface="+mn-lt"/>
                          <a:ea typeface="+mn-ea"/>
                          <a:cs typeface="+mn-cs"/>
                        </a:rPr>
                        <a:t>2-</a:t>
                      </a:r>
                      <a:r>
                        <a:rPr lang="en-US" sz="2200" b="0" i="0" kern="1200" dirty="0">
                          <a:solidFill>
                            <a:schemeClr val="tx1"/>
                          </a:solidFill>
                          <a:effectLst/>
                          <a:latin typeface="+mn-lt"/>
                          <a:ea typeface="+mn-ea"/>
                          <a:cs typeface="+mn-cs"/>
                        </a:rPr>
                        <a:t>, Al</a:t>
                      </a:r>
                      <a:r>
                        <a:rPr lang="en-US" sz="2200" b="0" i="0" kern="1200" baseline="30000" dirty="0">
                          <a:solidFill>
                            <a:schemeClr val="tx1"/>
                          </a:solidFill>
                          <a:effectLst/>
                          <a:latin typeface="+mn-lt"/>
                          <a:ea typeface="+mn-ea"/>
                          <a:cs typeface="+mn-cs"/>
                        </a:rPr>
                        <a:t>3+</a:t>
                      </a:r>
                      <a:endParaRPr lang="en-US" sz="2200" dirty="0"/>
                    </a:p>
                  </a:txBody>
                  <a:tcPr anchor="ctr">
                    <a:lnL>
                      <a:noFill/>
                    </a:lnL>
                    <a:lnR>
                      <a:noFill/>
                    </a:lnR>
                    <a:lnT w="19050" cap="flat" cmpd="sng" algn="ctr">
                      <a:solidFill>
                        <a:srgbClr val="FEBE8F"/>
                      </a:solidFill>
                      <a:prstDash val="solid"/>
                      <a:round/>
                      <a:headEnd type="none" w="med" len="med"/>
                      <a:tailEnd type="none" w="med" len="med"/>
                    </a:lnT>
                    <a:lnB w="19050" cap="flat" cmpd="sng" algn="ctr">
                      <a:solidFill>
                        <a:srgbClr val="FEBE8F"/>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69151598"/>
              </p:ext>
            </p:extLst>
          </p:nvPr>
        </p:nvGraphicFramePr>
        <p:xfrm>
          <a:off x="0" y="1600201"/>
          <a:ext cx="9144000" cy="5257800"/>
        </p:xfrm>
        <a:graphic>
          <a:graphicData uri="http://schemas.openxmlformats.org/drawingml/2006/table">
            <a:tbl>
              <a:tblPr/>
              <a:tblGrid>
                <a:gridCol w="2136449">
                  <a:extLst>
                    <a:ext uri="{9D8B030D-6E8A-4147-A177-3AD203B41FA5}">
                      <a16:colId xmlns:a16="http://schemas.microsoft.com/office/drawing/2014/main" val="20000"/>
                    </a:ext>
                  </a:extLst>
                </a:gridCol>
                <a:gridCol w="7007551">
                  <a:extLst>
                    <a:ext uri="{9D8B030D-6E8A-4147-A177-3AD203B41FA5}">
                      <a16:colId xmlns:a16="http://schemas.microsoft.com/office/drawing/2014/main" val="20001"/>
                    </a:ext>
                  </a:extLst>
                </a:gridCol>
              </a:tblGrid>
              <a:tr h="765070">
                <a:tc>
                  <a:txBody>
                    <a:bodyPr/>
                    <a:lstStyle/>
                    <a:p>
                      <a:pPr algn="r"/>
                      <a:r>
                        <a:rPr lang="en-US" sz="2200" dirty="0">
                          <a:solidFill>
                            <a:srgbClr val="E37C00"/>
                          </a:solidFill>
                          <a:effectLst/>
                        </a:rPr>
                        <a:t>Given</a:t>
                      </a:r>
                    </a:p>
                  </a:txBody>
                  <a:tcPr marL="74196" marR="74196" marT="37098" marB="37098">
                    <a:lnL>
                      <a:noFill/>
                    </a:lnL>
                    <a:lnR>
                      <a:noFill/>
                    </a:lnR>
                    <a:lnT>
                      <a:noFill/>
                    </a:lnT>
                    <a:lnB>
                      <a:noFill/>
                    </a:lnB>
                  </a:tcPr>
                </a:tc>
                <a:tc>
                  <a:txBody>
                    <a:bodyPr/>
                    <a:lstStyle/>
                    <a:p>
                      <a:pPr algn="l"/>
                      <a:r>
                        <a:rPr lang="en-US" sz="2200" b="0" i="0" kern="1200" dirty="0">
                          <a:solidFill>
                            <a:schemeClr val="tx1"/>
                          </a:solidFill>
                          <a:effectLst/>
                          <a:latin typeface="+mn-lt"/>
                          <a:ea typeface="+mn-ea"/>
                          <a:cs typeface="+mn-cs"/>
                        </a:rPr>
                        <a:t>Use atomic number and charge to determine how many electrons have moved into or out of each ion.</a:t>
                      </a:r>
                      <a:endParaRPr lang="en-US" sz="2200" dirty="0">
                        <a:effectLst/>
                      </a:endParaRPr>
                    </a:p>
                  </a:txBody>
                  <a:tcPr marL="61830" marR="74196" marT="37098" marB="37098">
                    <a:lnL>
                      <a:noFill/>
                    </a:lnL>
                    <a:lnR>
                      <a:noFill/>
                    </a:lnR>
                    <a:lnT>
                      <a:noFill/>
                    </a:lnT>
                    <a:lnB>
                      <a:noFill/>
                    </a:lnB>
                  </a:tcPr>
                </a:tc>
                <a:extLst>
                  <a:ext uri="{0D108BD9-81ED-4DB2-BD59-A6C34878D82A}">
                    <a16:rowId xmlns:a16="http://schemas.microsoft.com/office/drawing/2014/main" val="10000"/>
                  </a:ext>
                </a:extLst>
              </a:tr>
              <a:tr h="1453634">
                <a:tc>
                  <a:txBody>
                    <a:bodyPr/>
                    <a:lstStyle/>
                    <a:p>
                      <a:pPr algn="r"/>
                      <a:r>
                        <a:rPr lang="en-US" sz="2200" dirty="0">
                          <a:solidFill>
                            <a:srgbClr val="E37C00"/>
                          </a:solidFill>
                          <a:effectLst/>
                        </a:rPr>
                        <a:t>Relationships</a:t>
                      </a:r>
                    </a:p>
                  </a:txBody>
                  <a:tcPr marL="74196" marR="74196" marT="37098" marB="37098">
                    <a:lnL>
                      <a:noFill/>
                    </a:lnL>
                    <a:lnR>
                      <a:noFill/>
                    </a:lnR>
                    <a:lnT>
                      <a:noFill/>
                    </a:lnT>
                    <a:lnB>
                      <a:noFill/>
                    </a:lnB>
                    <a:solidFill>
                      <a:srgbClr val="FFFFFF"/>
                    </a:solidFill>
                  </a:tcPr>
                </a:tc>
                <a:tc>
                  <a:txBody>
                    <a:bodyPr/>
                    <a:lstStyle/>
                    <a:p>
                      <a:pPr algn="l"/>
                      <a:r>
                        <a:rPr lang="en-US" sz="2200" b="0" i="0" kern="1200" dirty="0">
                          <a:solidFill>
                            <a:schemeClr val="tx1"/>
                          </a:solidFill>
                          <a:effectLst/>
                          <a:latin typeface="+mn-lt"/>
                          <a:ea typeface="+mn-ea"/>
                          <a:cs typeface="+mn-cs"/>
                        </a:rPr>
                        <a:t>Positive charges result from electron loss, negative charges result from electron gain. Use atomic number for number of protons. Compare the number of protons to the charge to calculate the number of electrons lost or gained.</a:t>
                      </a:r>
                      <a:endParaRPr lang="en-US" sz="2200" dirty="0">
                        <a:effectLst/>
                      </a:endParaRPr>
                    </a:p>
                  </a:txBody>
                  <a:tcPr marL="61830" marR="74196" marT="37098" marB="37098">
                    <a:lnL>
                      <a:noFill/>
                    </a:lnL>
                    <a:lnR>
                      <a:noFill/>
                    </a:lnR>
                    <a:lnT>
                      <a:noFill/>
                    </a:lnT>
                    <a:lnB>
                      <a:noFill/>
                    </a:lnB>
                  </a:tcPr>
                </a:tc>
                <a:extLst>
                  <a:ext uri="{0D108BD9-81ED-4DB2-BD59-A6C34878D82A}">
                    <a16:rowId xmlns:a16="http://schemas.microsoft.com/office/drawing/2014/main" val="10001"/>
                  </a:ext>
                </a:extLst>
              </a:tr>
              <a:tr h="2251320">
                <a:tc>
                  <a:txBody>
                    <a:bodyPr/>
                    <a:lstStyle/>
                    <a:p>
                      <a:pPr algn="r"/>
                      <a:r>
                        <a:rPr lang="en-US" sz="2200" dirty="0">
                          <a:solidFill>
                            <a:srgbClr val="E37C00"/>
                          </a:solidFill>
                          <a:effectLst/>
                        </a:rPr>
                        <a:t>Solve</a:t>
                      </a:r>
                    </a:p>
                  </a:txBody>
                  <a:tcPr marL="74196" marR="74196" marT="37098" marB="37098">
                    <a:lnL>
                      <a:noFill/>
                    </a:lnL>
                    <a:lnR>
                      <a:noFill/>
                    </a:lnR>
                    <a:lnT>
                      <a:noFill/>
                    </a:lnT>
                    <a:lnB>
                      <a:noFill/>
                    </a:lnB>
                    <a:solidFill>
                      <a:srgbClr val="FFFFFF"/>
                    </a:solidFill>
                  </a:tcPr>
                </a:tc>
                <a:tc>
                  <a:txBody>
                    <a:bodyPr/>
                    <a:lstStyle/>
                    <a:p>
                      <a:pPr algn="l"/>
                      <a:r>
                        <a:rPr lang="en-US" sz="2200" b="0" i="0" kern="1200" dirty="0">
                          <a:solidFill>
                            <a:schemeClr val="tx1"/>
                          </a:solidFill>
                          <a:effectLst/>
                          <a:latin typeface="+mn-lt"/>
                          <a:ea typeface="+mn-ea"/>
                          <a:cs typeface="+mn-cs"/>
                        </a:rPr>
                        <a:t>Li</a:t>
                      </a:r>
                      <a:r>
                        <a:rPr lang="en-US" sz="2200" b="0" i="0" kern="1200" baseline="30000" dirty="0">
                          <a:solidFill>
                            <a:schemeClr val="tx1"/>
                          </a:solidFill>
                          <a:effectLst/>
                          <a:latin typeface="+mn-lt"/>
                          <a:ea typeface="+mn-ea"/>
                          <a:cs typeface="+mn-cs"/>
                        </a:rPr>
                        <a:t>+</a:t>
                      </a:r>
                      <a:r>
                        <a:rPr lang="en-US" sz="2200" b="0" i="0" kern="1200" dirty="0">
                          <a:solidFill>
                            <a:schemeClr val="tx1"/>
                          </a:solidFill>
                          <a:effectLst/>
                          <a:latin typeface="+mn-lt"/>
                          <a:ea typeface="+mn-ea"/>
                          <a:cs typeface="+mn-cs"/>
                        </a:rPr>
                        <a:t>: Positive charges indicate lost electrons: 1+ = 3 protons vs. 2 electrons</a:t>
                      </a:r>
                      <a:br>
                        <a:rPr lang="en-US" sz="2200" dirty="0"/>
                      </a:br>
                      <a:r>
                        <a:rPr lang="en-US" sz="2200" b="0" i="0" kern="1200" dirty="0">
                          <a:solidFill>
                            <a:schemeClr val="tx1"/>
                          </a:solidFill>
                          <a:effectLst/>
                          <a:latin typeface="+mn-lt"/>
                          <a:ea typeface="+mn-ea"/>
                          <a:cs typeface="+mn-cs"/>
                        </a:rPr>
                        <a:t>S</a:t>
                      </a:r>
                      <a:r>
                        <a:rPr lang="en-US" sz="2200" b="0" i="0" kern="1200" baseline="30000" dirty="0">
                          <a:solidFill>
                            <a:schemeClr val="tx1"/>
                          </a:solidFill>
                          <a:effectLst/>
                          <a:latin typeface="+mn-lt"/>
                          <a:ea typeface="+mn-ea"/>
                          <a:cs typeface="+mn-cs"/>
                        </a:rPr>
                        <a:t>2-</a:t>
                      </a:r>
                      <a:r>
                        <a:rPr lang="en-US" sz="2200" b="0" i="0" kern="1200" dirty="0">
                          <a:solidFill>
                            <a:schemeClr val="tx1"/>
                          </a:solidFill>
                          <a:effectLst/>
                          <a:latin typeface="+mn-lt"/>
                          <a:ea typeface="+mn-ea"/>
                          <a:cs typeface="+mn-cs"/>
                        </a:rPr>
                        <a:t>: Negative charges indicate gained electrons: 2- = 16 protons vs. 18 electrons</a:t>
                      </a:r>
                      <a:br>
                        <a:rPr lang="en-US" sz="2200" dirty="0"/>
                      </a:br>
                      <a:r>
                        <a:rPr lang="en-US" sz="2200" b="0" i="0" kern="1200" dirty="0">
                          <a:solidFill>
                            <a:schemeClr val="tx1"/>
                          </a:solidFill>
                          <a:effectLst/>
                          <a:latin typeface="+mn-lt"/>
                          <a:ea typeface="+mn-ea"/>
                          <a:cs typeface="+mn-cs"/>
                        </a:rPr>
                        <a:t>Al</a:t>
                      </a:r>
                      <a:r>
                        <a:rPr lang="en-US" sz="2200" b="0" i="0" kern="1200" baseline="30000" dirty="0">
                          <a:solidFill>
                            <a:schemeClr val="tx1"/>
                          </a:solidFill>
                          <a:effectLst/>
                          <a:latin typeface="+mn-lt"/>
                          <a:ea typeface="+mn-ea"/>
                          <a:cs typeface="+mn-cs"/>
                        </a:rPr>
                        <a:t>3+</a:t>
                      </a:r>
                      <a:r>
                        <a:rPr lang="en-US" sz="2200" b="0" i="0" kern="1200" dirty="0">
                          <a:solidFill>
                            <a:schemeClr val="tx1"/>
                          </a:solidFill>
                          <a:effectLst/>
                          <a:latin typeface="+mn-lt"/>
                          <a:ea typeface="+mn-ea"/>
                          <a:cs typeface="+mn-cs"/>
                        </a:rPr>
                        <a:t>: Positive charges indicate lost electrons: 3+ = 13 protons vs. 10 electrons</a:t>
                      </a:r>
                      <a:endParaRPr lang="en-US" sz="2200" dirty="0">
                        <a:effectLst/>
                      </a:endParaRPr>
                    </a:p>
                  </a:txBody>
                  <a:tcPr marL="61830" marR="74196" marT="37098" marB="37098">
                    <a:lnL>
                      <a:noFill/>
                    </a:lnL>
                    <a:lnR>
                      <a:noFill/>
                    </a:lnR>
                    <a:lnT>
                      <a:noFill/>
                    </a:lnT>
                    <a:lnB>
                      <a:noFill/>
                    </a:lnB>
                  </a:tcPr>
                </a:tc>
                <a:extLst>
                  <a:ext uri="{0D108BD9-81ED-4DB2-BD59-A6C34878D82A}">
                    <a16:rowId xmlns:a16="http://schemas.microsoft.com/office/drawing/2014/main" val="10002"/>
                  </a:ext>
                </a:extLst>
              </a:tr>
              <a:tr h="787776">
                <a:tc>
                  <a:txBody>
                    <a:bodyPr/>
                    <a:lstStyle/>
                    <a:p>
                      <a:pPr algn="r"/>
                      <a:r>
                        <a:rPr lang="en-US" sz="2200" dirty="0">
                          <a:solidFill>
                            <a:srgbClr val="E37C00"/>
                          </a:solidFill>
                          <a:effectLst/>
                        </a:rPr>
                        <a:t>Answer</a:t>
                      </a:r>
                    </a:p>
                  </a:txBody>
                  <a:tcPr marL="74196" marR="38644" marT="37098" marB="37098">
                    <a:lnL>
                      <a:noFill/>
                    </a:lnL>
                    <a:lnR>
                      <a:noFill/>
                    </a:lnR>
                    <a:lnT>
                      <a:noFill/>
                    </a:lnT>
                    <a:lnB>
                      <a:noFill/>
                    </a:lnB>
                    <a:solidFill>
                      <a:srgbClr val="FBE6CC"/>
                    </a:solidFill>
                  </a:tcPr>
                </a:tc>
                <a:tc>
                  <a:txBody>
                    <a:bodyPr/>
                    <a:lstStyle/>
                    <a:p>
                      <a:pPr algn="l"/>
                      <a:r>
                        <a:rPr lang="en-US" sz="2200" b="0" i="0" kern="1200" dirty="0">
                          <a:solidFill>
                            <a:schemeClr val="tx1"/>
                          </a:solidFill>
                          <a:effectLst/>
                          <a:latin typeface="+mn-lt"/>
                          <a:ea typeface="+mn-ea"/>
                          <a:cs typeface="+mn-cs"/>
                        </a:rPr>
                        <a:t>Li</a:t>
                      </a:r>
                      <a:r>
                        <a:rPr lang="en-US" sz="2200" b="0" i="0" kern="1200" baseline="30000" dirty="0">
                          <a:solidFill>
                            <a:schemeClr val="tx1"/>
                          </a:solidFill>
                          <a:effectLst/>
                          <a:latin typeface="+mn-lt"/>
                          <a:ea typeface="+mn-ea"/>
                          <a:cs typeface="+mn-cs"/>
                        </a:rPr>
                        <a:t>+</a:t>
                      </a:r>
                      <a:r>
                        <a:rPr lang="en-US" sz="2200" b="0" i="0" kern="1200" dirty="0">
                          <a:solidFill>
                            <a:schemeClr val="tx1"/>
                          </a:solidFill>
                          <a:effectLst/>
                          <a:latin typeface="+mn-lt"/>
                          <a:ea typeface="+mn-ea"/>
                          <a:cs typeface="+mn-cs"/>
                        </a:rPr>
                        <a:t> lost 1 electron; S</a:t>
                      </a:r>
                      <a:r>
                        <a:rPr lang="en-US" sz="2200" b="0" i="0" kern="1200" baseline="30000" dirty="0">
                          <a:solidFill>
                            <a:schemeClr val="tx1"/>
                          </a:solidFill>
                          <a:effectLst/>
                          <a:latin typeface="+mn-lt"/>
                          <a:ea typeface="+mn-ea"/>
                          <a:cs typeface="+mn-cs"/>
                        </a:rPr>
                        <a:t>2-</a:t>
                      </a:r>
                      <a:r>
                        <a:rPr lang="en-US" sz="2200" b="0" i="0" kern="1200" dirty="0">
                          <a:solidFill>
                            <a:schemeClr val="tx1"/>
                          </a:solidFill>
                          <a:effectLst/>
                          <a:latin typeface="+mn-lt"/>
                          <a:ea typeface="+mn-ea"/>
                          <a:cs typeface="+mn-cs"/>
                        </a:rPr>
                        <a:t> gained 2 electrons; Al</a:t>
                      </a:r>
                      <a:r>
                        <a:rPr lang="en-US" sz="2200" b="0" i="0" kern="1200" baseline="30000" dirty="0">
                          <a:solidFill>
                            <a:schemeClr val="tx1"/>
                          </a:solidFill>
                          <a:effectLst/>
                          <a:latin typeface="+mn-lt"/>
                          <a:ea typeface="+mn-ea"/>
                          <a:cs typeface="+mn-cs"/>
                        </a:rPr>
                        <a:t>3+</a:t>
                      </a:r>
                      <a:r>
                        <a:rPr lang="en-US" sz="2200" b="0" i="0" kern="1200" dirty="0">
                          <a:solidFill>
                            <a:schemeClr val="tx1"/>
                          </a:solidFill>
                          <a:effectLst/>
                          <a:latin typeface="+mn-lt"/>
                          <a:ea typeface="+mn-ea"/>
                          <a:cs typeface="+mn-cs"/>
                        </a:rPr>
                        <a:t> lost 3 electrons.</a:t>
                      </a:r>
                      <a:endParaRPr lang="en-US" sz="2200" dirty="0">
                        <a:effectLst/>
                      </a:endParaRPr>
                    </a:p>
                  </a:txBody>
                  <a:tcPr marL="61830" marR="74196" marT="37098" marB="37098">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8" name="Title 1"/>
          <p:cNvSpPr>
            <a:spLocks noGrp="1"/>
          </p:cNvSpPr>
          <p:nvPr>
            <p:ph type="title"/>
          </p:nvPr>
        </p:nvSpPr>
        <p:spPr>
          <a:xfrm>
            <a:off x="457200" y="0"/>
            <a:ext cx="8229600" cy="990600"/>
          </a:xfrm>
        </p:spPr>
        <p:txBody>
          <a:bodyPr/>
          <a:lstStyle/>
          <a:p>
            <a:r>
              <a:rPr lang="en-US" dirty="0"/>
              <a:t>Solved problem</a:t>
            </a:r>
          </a:p>
        </p:txBody>
      </p:sp>
      <p:sp>
        <p:nvSpPr>
          <p:cNvPr id="6" name="Date Placeholder 5"/>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211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lstStyle/>
          <a:p>
            <a:r>
              <a:rPr lang="en-US" dirty="0" err="1"/>
              <a:t>Cations</a:t>
            </a:r>
            <a:r>
              <a:rPr lang="en-US" dirty="0"/>
              <a:t> and Anions</a:t>
            </a:r>
          </a:p>
        </p:txBody>
      </p:sp>
      <p:sp>
        <p:nvSpPr>
          <p:cNvPr id="8" name="Content Placeholder 2"/>
          <p:cNvSpPr>
            <a:spLocks noGrp="1"/>
          </p:cNvSpPr>
          <p:nvPr>
            <p:ph idx="1"/>
          </p:nvPr>
        </p:nvSpPr>
        <p:spPr>
          <a:xfrm>
            <a:off x="457200" y="1166018"/>
            <a:ext cx="8229600" cy="2186782"/>
          </a:xfrm>
        </p:spPr>
        <p:txBody>
          <a:bodyPr>
            <a:normAutofit/>
          </a:bodyPr>
          <a:lstStyle/>
          <a:p>
            <a:pPr>
              <a:lnSpc>
                <a:spcPct val="90000"/>
              </a:lnSpc>
            </a:pPr>
            <a:r>
              <a:rPr lang="en-US" dirty="0"/>
              <a:t>Non-metals typically gain electrons to form a negative </a:t>
            </a:r>
            <a:r>
              <a:rPr lang="en-US" b="1" dirty="0"/>
              <a:t>anion</a:t>
            </a:r>
            <a:r>
              <a:rPr lang="en-US" dirty="0"/>
              <a:t>.</a:t>
            </a:r>
          </a:p>
          <a:p>
            <a:pPr>
              <a:lnSpc>
                <a:spcPct val="90000"/>
              </a:lnSpc>
            </a:pPr>
            <a:r>
              <a:rPr lang="en-US" dirty="0"/>
              <a:t>Metals typically lose electrons to form a positive </a:t>
            </a:r>
            <a:r>
              <a:rPr lang="en-US" b="1" dirty="0" err="1"/>
              <a:t>cation</a:t>
            </a:r>
            <a:r>
              <a:rPr lang="en-US" dirty="0"/>
              <a:t>.</a:t>
            </a:r>
          </a:p>
        </p:txBody>
      </p:sp>
      <p:sp>
        <p:nvSpPr>
          <p:cNvPr id="5" name="Date Placeholder 4"/>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pic>
        <p:nvPicPr>
          <p:cNvPr id="3" name="Picture 2">
            <a:extLst>
              <a:ext uri="{FF2B5EF4-FFF2-40B4-BE49-F238E27FC236}">
                <a16:creationId xmlns:a16="http://schemas.microsoft.com/office/drawing/2014/main" id="{2F27CBD1-513F-C746-8A61-84B6E24541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50" y="3375818"/>
            <a:ext cx="8115300" cy="3060700"/>
          </a:xfrm>
          <a:prstGeom prst="rect">
            <a:avLst/>
          </a:prstGeom>
        </p:spPr>
      </p:pic>
    </p:spTree>
    <p:extLst>
      <p:ext uri="{BB962C8B-B14F-4D97-AF65-F5344CB8AC3E}">
        <p14:creationId xmlns:p14="http://schemas.microsoft.com/office/powerpoint/2010/main" val="415970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0"/>
            <a:ext cx="8229600" cy="1143000"/>
          </a:xfrm>
        </p:spPr>
        <p:txBody>
          <a:bodyPr/>
          <a:lstStyle/>
          <a:p>
            <a:r>
              <a:rPr lang="en-US" dirty="0"/>
              <a:t>Ionic compounds</a:t>
            </a:r>
          </a:p>
        </p:txBody>
      </p:sp>
      <p:sp>
        <p:nvSpPr>
          <p:cNvPr id="9" name="Content Placeholder 2"/>
          <p:cNvSpPr>
            <a:spLocks noGrp="1"/>
          </p:cNvSpPr>
          <p:nvPr>
            <p:ph idx="1"/>
          </p:nvPr>
        </p:nvSpPr>
        <p:spPr>
          <a:xfrm>
            <a:off x="457200" y="1219200"/>
            <a:ext cx="8229600" cy="2133600"/>
          </a:xfrm>
        </p:spPr>
        <p:txBody>
          <a:bodyPr>
            <a:normAutofit/>
          </a:bodyPr>
          <a:lstStyle/>
          <a:p>
            <a:pPr>
              <a:lnSpc>
                <a:spcPct val="90000"/>
              </a:lnSpc>
            </a:pPr>
            <a:r>
              <a:rPr lang="en-US" dirty="0"/>
              <a:t>An </a:t>
            </a:r>
            <a:r>
              <a:rPr lang="en-US" b="1" dirty="0"/>
              <a:t>ionic compound</a:t>
            </a:r>
            <a:r>
              <a:rPr lang="en-US" dirty="0"/>
              <a:t> is a substance in which the attractive force acts between positive and negative ions.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pic>
        <p:nvPicPr>
          <p:cNvPr id="3" name="Picture 2">
            <a:extLst>
              <a:ext uri="{FF2B5EF4-FFF2-40B4-BE49-F238E27FC236}">
                <a16:creationId xmlns:a16="http://schemas.microsoft.com/office/drawing/2014/main" id="{CACBC89F-AA86-A549-AFA7-622171F24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89" y="2895600"/>
            <a:ext cx="8697951" cy="2743200"/>
          </a:xfrm>
          <a:prstGeom prst="rect">
            <a:avLst/>
          </a:prstGeom>
        </p:spPr>
      </p:pic>
    </p:spTree>
    <p:extLst>
      <p:ext uri="{BB962C8B-B14F-4D97-AF65-F5344CB8AC3E}">
        <p14:creationId xmlns:p14="http://schemas.microsoft.com/office/powerpoint/2010/main" val="349969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The formula unit</a:t>
            </a:r>
          </a:p>
        </p:txBody>
      </p:sp>
      <p:sp>
        <p:nvSpPr>
          <p:cNvPr id="8" name="Content Placeholder 2"/>
          <p:cNvSpPr>
            <a:spLocks noGrp="1"/>
          </p:cNvSpPr>
          <p:nvPr>
            <p:ph idx="1"/>
          </p:nvPr>
        </p:nvSpPr>
        <p:spPr>
          <a:xfrm>
            <a:off x="457200" y="1219200"/>
            <a:ext cx="8229600" cy="914400"/>
          </a:xfrm>
        </p:spPr>
        <p:txBody>
          <a:bodyPr>
            <a:normAutofit/>
          </a:bodyPr>
          <a:lstStyle/>
          <a:p>
            <a:pPr>
              <a:lnSpc>
                <a:spcPct val="90000"/>
              </a:lnSpc>
            </a:pPr>
            <a:r>
              <a:rPr lang="en-US" dirty="0"/>
              <a:t>One </a:t>
            </a:r>
            <a:r>
              <a:rPr lang="en-US" dirty="0" err="1"/>
              <a:t>NaCl</a:t>
            </a:r>
            <a:r>
              <a:rPr lang="en-US" dirty="0"/>
              <a:t> "particle" is called a </a:t>
            </a:r>
            <a:r>
              <a:rPr lang="en-US" b="1" dirty="0"/>
              <a:t>formula unit</a:t>
            </a:r>
            <a:r>
              <a:rPr lang="en-US" dirty="0"/>
              <a:t>.</a:t>
            </a:r>
          </a:p>
        </p:txBody>
      </p:sp>
      <p:sp>
        <p:nvSpPr>
          <p:cNvPr id="5" name="Date Placeholder 4"/>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F0AED92F-B435-9041-8E2C-68730CBF0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09800"/>
            <a:ext cx="8671615" cy="2489200"/>
          </a:xfrm>
          <a:prstGeom prst="rect">
            <a:avLst/>
          </a:prstGeom>
        </p:spPr>
      </p:pic>
    </p:spTree>
    <p:extLst>
      <p:ext uri="{BB962C8B-B14F-4D97-AF65-F5344CB8AC3E}">
        <p14:creationId xmlns:p14="http://schemas.microsoft.com/office/powerpoint/2010/main" val="229665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0"/>
            <a:ext cx="8229600" cy="1143000"/>
          </a:xfrm>
        </p:spPr>
        <p:txBody>
          <a:bodyPr/>
          <a:lstStyle/>
          <a:p>
            <a:r>
              <a:rPr lang="en-US" dirty="0"/>
              <a:t>Ionic crystal structures</a:t>
            </a:r>
          </a:p>
        </p:txBody>
      </p:sp>
      <p:sp>
        <p:nvSpPr>
          <p:cNvPr id="9" name="Content Placeholder 2"/>
          <p:cNvSpPr>
            <a:spLocks noGrp="1"/>
          </p:cNvSpPr>
          <p:nvPr>
            <p:ph idx="1"/>
          </p:nvPr>
        </p:nvSpPr>
        <p:spPr>
          <a:xfrm>
            <a:off x="457200" y="1219200"/>
            <a:ext cx="8534400" cy="3429000"/>
          </a:xfrm>
        </p:spPr>
        <p:txBody>
          <a:bodyPr>
            <a:normAutofit/>
          </a:bodyPr>
          <a:lstStyle/>
          <a:p>
            <a:pPr>
              <a:lnSpc>
                <a:spcPct val="90000"/>
              </a:lnSpc>
            </a:pPr>
            <a:r>
              <a:rPr lang="en-US"/>
              <a:t>Every positive ion is surrounded by many negative ions in a fixed ratio</a:t>
            </a:r>
          </a:p>
          <a:p>
            <a:pPr>
              <a:lnSpc>
                <a:spcPct val="90000"/>
              </a:lnSpc>
            </a:pPr>
            <a:r>
              <a:rPr lang="en-US"/>
              <a:t>Every negative ion is surrounded by many positive ions in a fixed ratio</a:t>
            </a:r>
          </a:p>
          <a:p>
            <a:pPr>
              <a:lnSpc>
                <a:spcPct val="90000"/>
              </a:lnSpc>
            </a:pPr>
            <a:r>
              <a:rPr lang="en-US"/>
              <a:t>In NaCl, each Na</a:t>
            </a:r>
            <a:r>
              <a:rPr lang="en-US" baseline="30000"/>
              <a:t>+</a:t>
            </a:r>
            <a:r>
              <a:rPr lang="en-US"/>
              <a:t> ion is surrounded by 6 Cl</a:t>
            </a:r>
            <a:r>
              <a:rPr lang="en-US" baseline="30000"/>
              <a:t> –</a:t>
            </a:r>
            <a:r>
              <a:rPr lang="en-US"/>
              <a:t> ions and each Cl</a:t>
            </a:r>
            <a:r>
              <a:rPr lang="en-US" baseline="30000"/>
              <a:t> –  </a:t>
            </a:r>
            <a:r>
              <a:rPr lang="en-US"/>
              <a:t>ion is surrounded by 6 Cl</a:t>
            </a:r>
            <a:r>
              <a:rPr lang="en-US" baseline="30000"/>
              <a:t> –  </a:t>
            </a:r>
            <a:r>
              <a:rPr lang="en-US"/>
              <a:t>ions (1:1 ion ratio)</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pic>
        <p:nvPicPr>
          <p:cNvPr id="3" name="Picture 2">
            <a:extLst>
              <a:ext uri="{FF2B5EF4-FFF2-40B4-BE49-F238E27FC236}">
                <a16:creationId xmlns:a16="http://schemas.microsoft.com/office/drawing/2014/main" id="{502C8F1E-CE2F-C544-91C0-8F43780E9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195"/>
          <a:stretch/>
        </p:blipFill>
        <p:spPr>
          <a:xfrm>
            <a:off x="838200" y="4572000"/>
            <a:ext cx="7302500" cy="2286000"/>
          </a:xfrm>
          <a:prstGeom prst="rect">
            <a:avLst/>
          </a:prstGeom>
        </p:spPr>
      </p:pic>
    </p:spTree>
    <p:extLst>
      <p:ext uri="{BB962C8B-B14F-4D97-AF65-F5344CB8AC3E}">
        <p14:creationId xmlns:p14="http://schemas.microsoft.com/office/powerpoint/2010/main" val="390269124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671</Words>
  <Application>Microsoft Macintosh PowerPoint</Application>
  <PresentationFormat>On-screen Show (4:3)</PresentationFormat>
  <Paragraphs>62</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Gill Sans MT</vt:lpstr>
      <vt:lpstr>Parcel</vt:lpstr>
      <vt:lpstr>PowerPoint Presentation</vt:lpstr>
      <vt:lpstr>Chapter 6 Section 3:  Ionic Bonding</vt:lpstr>
      <vt:lpstr>ESSENTIAL QUESTIONS</vt:lpstr>
      <vt:lpstr>The charge of ions</vt:lpstr>
      <vt:lpstr>Solved problem</vt:lpstr>
      <vt:lpstr>Cations and Anions</vt:lpstr>
      <vt:lpstr>Ionic compounds</vt:lpstr>
      <vt:lpstr>The formula unit</vt:lpstr>
      <vt:lpstr>Ionic crystal structures</vt:lpstr>
      <vt:lpstr>Properties of ionic compounds</vt:lpstr>
      <vt:lpstr>Polyatomic ions</vt:lpstr>
      <vt:lpstr>Common polyatomic ions</vt:lpstr>
      <vt:lpstr>Post-assessment</vt:lpstr>
      <vt:lpstr>Post-assessment</vt:lpstr>
      <vt:lpstr>Post-assessment</vt:lpstr>
      <vt:lpstr>Post-assessment</vt:lpstr>
      <vt:lpstr>Post-assessment</vt:lpstr>
      <vt:lpstr>Post-assessment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Stover</dc:creator>
  <cp:lastModifiedBy>Michelle Stover</cp:lastModifiedBy>
  <cp:revision>2</cp:revision>
  <dcterms:created xsi:type="dcterms:W3CDTF">2020-05-13T14:03:32Z</dcterms:created>
  <dcterms:modified xsi:type="dcterms:W3CDTF">2020-07-22T20:01:48Z</dcterms:modified>
</cp:coreProperties>
</file>