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326" r:id="rId2"/>
    <p:sldId id="256" r:id="rId3"/>
    <p:sldId id="266" r:id="rId4"/>
    <p:sldId id="257" r:id="rId5"/>
    <p:sldId id="258" r:id="rId6"/>
    <p:sldId id="259" r:id="rId7"/>
    <p:sldId id="260" r:id="rId8"/>
    <p:sldId id="261" r:id="rId9"/>
    <p:sldId id="262" r:id="rId10"/>
    <p:sldId id="263" r:id="rId11"/>
    <p:sldId id="264" r:id="rId12"/>
    <p:sldId id="315" r:id="rId13"/>
    <p:sldId id="319" r:id="rId14"/>
    <p:sldId id="320" r:id="rId15"/>
    <p:sldId id="321" r:id="rId16"/>
    <p:sldId id="322" r:id="rId17"/>
    <p:sldId id="323" r:id="rId18"/>
    <p:sldId id="324" r:id="rId19"/>
    <p:sldId id="325" r:id="rId2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paulson" initials="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79"/>
    <p:restoredTop sz="86446"/>
  </p:normalViewPr>
  <p:slideViewPr>
    <p:cSldViewPr showGuides="1">
      <p:cViewPr varScale="1">
        <p:scale>
          <a:sx n="112" d="100"/>
          <a:sy n="112" d="100"/>
        </p:scale>
        <p:origin x="1944" y="192"/>
      </p:cViewPr>
      <p:guideLst>
        <p:guide orient="horz" pos="2160"/>
        <p:guide pos="2880"/>
      </p:guideLst>
    </p:cSldViewPr>
  </p:slideViewPr>
  <p:outlineViewPr>
    <p:cViewPr>
      <p:scale>
        <a:sx n="33" d="100"/>
        <a:sy n="33" d="100"/>
      </p:scale>
      <p:origin x="0" y="-249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4851" tIns="47425" rIns="94851" bIns="47425" rtlCol="0"/>
          <a:lstStyle>
            <a:lvl1pPr algn="r">
              <a:defRPr sz="1200"/>
            </a:lvl1pPr>
          </a:lstStyle>
          <a:p>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4851" tIns="47425" rIns="94851" bIns="47425" rtlCol="0" anchor="b"/>
          <a:lstStyle>
            <a:lvl1pPr algn="r">
              <a:defRPr sz="1200"/>
            </a:lvl1pPr>
          </a:lstStyle>
          <a:p>
            <a:fld id="{21500A5A-260C-4657-8CAB-33DCB6F49C7A}" type="slidenum">
              <a:rPr lang="en-US" smtClean="0"/>
              <a:pPr/>
              <a:t>‹#›</a:t>
            </a:fld>
            <a:endParaRPr lang="en-US"/>
          </a:p>
        </p:txBody>
      </p:sp>
    </p:spTree>
    <p:extLst>
      <p:ext uri="{BB962C8B-B14F-4D97-AF65-F5344CB8AC3E}">
        <p14:creationId xmlns:p14="http://schemas.microsoft.com/office/powerpoint/2010/main" val="290985235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D52D7537-D02D-4C1B-8467-1E4FF8D7EA0E}" type="slidenum">
              <a:rPr lang="en-US" smtClean="0"/>
              <a:pPr/>
              <a:t>‹#›</a:t>
            </a:fld>
            <a:endParaRPr lang="en-US"/>
          </a:p>
        </p:txBody>
      </p:sp>
    </p:spTree>
    <p:extLst>
      <p:ext uri="{BB962C8B-B14F-4D97-AF65-F5344CB8AC3E}">
        <p14:creationId xmlns:p14="http://schemas.microsoft.com/office/powerpoint/2010/main" val="345474806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AB020C-EE78-428C-BFF6-F0EB65354368}" type="slidenum">
              <a:rPr lang="en-US" smtClean="0"/>
              <a:pPr/>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245454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D7537-D02D-4C1B-8467-1E4FF8D7EA0E}" type="slidenum">
              <a:rPr lang="en-US" smtClean="0"/>
              <a:pPr/>
              <a:t>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8174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DAD6D1-12EE-4201-9E62-56EEAF99503B}" type="slidenum">
              <a:rPr lang="en-US" smtClean="0"/>
              <a:pPr/>
              <a:t>‹#›</a:t>
            </a:fld>
            <a:endParaRPr lang="en-US"/>
          </a:p>
        </p:txBody>
      </p:sp>
    </p:spTree>
    <p:extLst>
      <p:ext uri="{BB962C8B-B14F-4D97-AF65-F5344CB8AC3E}">
        <p14:creationId xmlns:p14="http://schemas.microsoft.com/office/powerpoint/2010/main" val="413704757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AD6D1-12EE-4201-9E62-56EEAF99503B}" type="slidenum">
              <a:rPr lang="en-US" smtClean="0"/>
              <a:pPr/>
              <a:t>‹#›</a:t>
            </a:fld>
            <a:endParaRPr lang="en-US"/>
          </a:p>
        </p:txBody>
      </p:sp>
    </p:spTree>
    <p:extLst>
      <p:ext uri="{BB962C8B-B14F-4D97-AF65-F5344CB8AC3E}">
        <p14:creationId xmlns:p14="http://schemas.microsoft.com/office/powerpoint/2010/main" val="358318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AD6D1-12EE-4201-9E62-56EEAF99503B}" type="slidenum">
              <a:rPr lang="en-US" smtClean="0"/>
              <a:pPr/>
              <a:t>‹#›</a:t>
            </a:fld>
            <a:endParaRPr lang="en-US"/>
          </a:p>
        </p:txBody>
      </p:sp>
    </p:spTree>
    <p:extLst>
      <p:ext uri="{BB962C8B-B14F-4D97-AF65-F5344CB8AC3E}">
        <p14:creationId xmlns:p14="http://schemas.microsoft.com/office/powerpoint/2010/main" val="395443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DAD6D1-12EE-4201-9E62-56EEAF99503B}" type="slidenum">
              <a:rPr lang="en-US" smtClean="0"/>
              <a:pPr/>
              <a:t>‹#›</a:t>
            </a:fld>
            <a:endParaRPr lang="en-US"/>
          </a:p>
        </p:txBody>
      </p:sp>
    </p:spTree>
    <p:extLst>
      <p:ext uri="{BB962C8B-B14F-4D97-AF65-F5344CB8AC3E}">
        <p14:creationId xmlns:p14="http://schemas.microsoft.com/office/powerpoint/2010/main" val="710070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DAD6D1-12EE-4201-9E62-56EEAF99503B}" type="slidenum">
              <a:rPr lang="en-US" smtClean="0"/>
              <a:pPr/>
              <a:t>‹#›</a:t>
            </a:fld>
            <a:endParaRPr lang="en-US"/>
          </a:p>
        </p:txBody>
      </p:sp>
    </p:spTree>
    <p:extLst>
      <p:ext uri="{BB962C8B-B14F-4D97-AF65-F5344CB8AC3E}">
        <p14:creationId xmlns:p14="http://schemas.microsoft.com/office/powerpoint/2010/main" val="196556581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24DAD6D1-12EE-4201-9E62-56EEAF99503B}" type="slidenum">
              <a:rPr lang="en-US" smtClean="0"/>
              <a:pPr/>
              <a:t>‹#›</a:t>
            </a:fld>
            <a:endParaRPr lang="en-US"/>
          </a:p>
        </p:txBody>
      </p:sp>
    </p:spTree>
    <p:extLst>
      <p:ext uri="{BB962C8B-B14F-4D97-AF65-F5344CB8AC3E}">
        <p14:creationId xmlns:p14="http://schemas.microsoft.com/office/powerpoint/2010/main" val="2021869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DAD6D1-12EE-4201-9E62-56EEAF99503B}"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8955245"/>
      </p:ext>
    </p:extLst>
  </p:cSld>
  <p:clrMapOvr>
    <a:masterClrMapping/>
  </p:clrMapOvr>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DAD6D1-12EE-4201-9E62-56EEAF99503B}" type="slidenum">
              <a:rPr lang="en-US" smtClean="0"/>
              <a:pPr/>
              <a:t>‹#›</a:t>
            </a:fld>
            <a:endParaRPr lang="en-US"/>
          </a:p>
        </p:txBody>
      </p:sp>
    </p:spTree>
    <p:extLst>
      <p:ext uri="{BB962C8B-B14F-4D97-AF65-F5344CB8AC3E}">
        <p14:creationId xmlns:p14="http://schemas.microsoft.com/office/powerpoint/2010/main" val="28187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DAD6D1-12EE-4201-9E62-56EEAF99503B}" type="slidenum">
              <a:rPr lang="en-US" smtClean="0"/>
              <a:pPr/>
              <a:t>‹#›</a:t>
            </a:fld>
            <a:endParaRPr lang="en-US"/>
          </a:p>
        </p:txBody>
      </p:sp>
    </p:spTree>
    <p:extLst>
      <p:ext uri="{BB962C8B-B14F-4D97-AF65-F5344CB8AC3E}">
        <p14:creationId xmlns:p14="http://schemas.microsoft.com/office/powerpoint/2010/main" val="3501316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24DAD6D1-12EE-4201-9E62-56EEAF99503B}" type="slidenum">
              <a:rPr lang="en-US" smtClean="0"/>
              <a:pPr/>
              <a:t>‹#›</a:t>
            </a:fld>
            <a:endParaRPr lang="en-US"/>
          </a:p>
        </p:txBody>
      </p:sp>
    </p:spTree>
    <p:extLst>
      <p:ext uri="{BB962C8B-B14F-4D97-AF65-F5344CB8AC3E}">
        <p14:creationId xmlns:p14="http://schemas.microsoft.com/office/powerpoint/2010/main" val="3929596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24DAD6D1-12EE-4201-9E62-56EEAF99503B}" type="slidenum">
              <a:rPr lang="en-US" smtClean="0"/>
              <a:pPr/>
              <a:t>‹#›</a:t>
            </a:fld>
            <a:endParaRPr lang="en-US"/>
          </a:p>
        </p:txBody>
      </p:sp>
    </p:spTree>
    <p:extLst>
      <p:ext uri="{BB962C8B-B14F-4D97-AF65-F5344CB8AC3E}">
        <p14:creationId xmlns:p14="http://schemas.microsoft.com/office/powerpoint/2010/main" val="2695876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24DAD6D1-12EE-4201-9E62-56EEAF99503B}" type="slidenum">
              <a:rPr lang="en-US" smtClean="0"/>
              <a:pPr/>
              <a:t>‹#›</a:t>
            </a:fld>
            <a:endParaRPr lang="en-US"/>
          </a:p>
        </p:txBody>
      </p:sp>
    </p:spTree>
    <p:extLst>
      <p:ext uri="{BB962C8B-B14F-4D97-AF65-F5344CB8AC3E}">
        <p14:creationId xmlns:p14="http://schemas.microsoft.com/office/powerpoint/2010/main" val="39194744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33400"/>
            <a:ext cx="8915400" cy="3200400"/>
          </a:xfrm>
          <a:prstGeom prst="rect">
            <a:avLst/>
          </a:prstGeom>
        </p:spPr>
      </p:pic>
      <p:sp>
        <p:nvSpPr>
          <p:cNvPr id="11" name="TextBox 10"/>
          <p:cNvSpPr txBox="1"/>
          <p:nvPr/>
        </p:nvSpPr>
        <p:spPr>
          <a:xfrm>
            <a:off x="533400" y="4191000"/>
            <a:ext cx="8382000" cy="1569660"/>
          </a:xfrm>
          <a:prstGeom prst="rect">
            <a:avLst/>
          </a:prstGeom>
          <a:noFill/>
        </p:spPr>
        <p:txBody>
          <a:bodyPr wrap="square" rtlCol="0">
            <a:spAutoFit/>
          </a:bodyPr>
          <a:lstStyle/>
          <a:p>
            <a:r>
              <a:rPr lang="en-US" sz="2400" b="1" dirty="0"/>
              <a:t>                              T = Take Notes</a:t>
            </a:r>
          </a:p>
          <a:p>
            <a:r>
              <a:rPr lang="en-US" sz="2400" b="1" dirty="0"/>
              <a:t>                              I = Interact with your notes</a:t>
            </a:r>
          </a:p>
          <a:p>
            <a:r>
              <a:rPr lang="en-US" sz="2400" b="1" dirty="0"/>
              <a:t>                              P = Practice with plenty of repetition</a:t>
            </a:r>
          </a:p>
          <a:p>
            <a:r>
              <a:rPr lang="en-US" sz="2400" b="1" dirty="0"/>
              <a:t>                              S = Self-test</a:t>
            </a:r>
          </a:p>
        </p:txBody>
      </p:sp>
    </p:spTree>
    <p:extLst>
      <p:ext uri="{BB962C8B-B14F-4D97-AF65-F5344CB8AC3E}">
        <p14:creationId xmlns:p14="http://schemas.microsoft.com/office/powerpoint/2010/main" val="4213551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1143000"/>
          </a:xfrm>
        </p:spPr>
        <p:txBody>
          <a:bodyPr/>
          <a:lstStyle/>
          <a:p>
            <a:r>
              <a:rPr lang="en-US" dirty="0"/>
              <a:t>The Structure of the Atom</a:t>
            </a:r>
          </a:p>
        </p:txBody>
      </p:sp>
      <p:sp>
        <p:nvSpPr>
          <p:cNvPr id="4" name="Date Placeholder 3"/>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pic>
        <p:nvPicPr>
          <p:cNvPr id="3" name="Picture 2">
            <a:extLst>
              <a:ext uri="{FF2B5EF4-FFF2-40B4-BE49-F238E27FC236}">
                <a16:creationId xmlns:a16="http://schemas.microsoft.com/office/drawing/2014/main" id="{489C20F5-01FE-7E46-92CF-98A3FDEF03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45" y="1981200"/>
            <a:ext cx="9076710" cy="3276600"/>
          </a:xfrm>
          <a:prstGeom prst="rect">
            <a:avLst/>
          </a:prstGeom>
        </p:spPr>
      </p:pic>
    </p:spTree>
    <p:extLst>
      <p:ext uri="{BB962C8B-B14F-4D97-AF65-F5344CB8AC3E}">
        <p14:creationId xmlns:p14="http://schemas.microsoft.com/office/powerpoint/2010/main" val="818874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0"/>
            <a:ext cx="8229600" cy="1143000"/>
          </a:xfrm>
        </p:spPr>
        <p:txBody>
          <a:bodyPr/>
          <a:lstStyle/>
          <a:p>
            <a:r>
              <a:rPr lang="en-US" dirty="0"/>
              <a:t>Chemical bonds</a:t>
            </a:r>
          </a:p>
        </p:txBody>
      </p:sp>
      <p:sp>
        <p:nvSpPr>
          <p:cNvPr id="8" name="Content Placeholder 2"/>
          <p:cNvSpPr>
            <a:spLocks noGrp="1"/>
          </p:cNvSpPr>
          <p:nvPr>
            <p:ph idx="1"/>
          </p:nvPr>
        </p:nvSpPr>
        <p:spPr>
          <a:xfrm>
            <a:off x="457200" y="1166018"/>
            <a:ext cx="8229600" cy="1729582"/>
          </a:xfrm>
        </p:spPr>
        <p:txBody>
          <a:bodyPr>
            <a:normAutofit/>
          </a:bodyPr>
          <a:lstStyle/>
          <a:p>
            <a:pPr>
              <a:lnSpc>
                <a:spcPct val="90000"/>
              </a:lnSpc>
              <a:spcBef>
                <a:spcPts val="768"/>
              </a:spcBef>
            </a:pPr>
            <a:r>
              <a:rPr lang="en-US" sz="2000" dirty="0"/>
              <a:t>There are three characteristic types of chemical bonds though many bonds have varying degrees of electron interaction.</a:t>
            </a:r>
          </a:p>
        </p:txBody>
      </p:sp>
      <p:sp>
        <p:nvSpPr>
          <p:cNvPr id="5" name="Date Placeholder 4"/>
          <p:cNvSpPr>
            <a:spLocks noGrp="1"/>
          </p:cNvSpPr>
          <p:nvPr>
            <p:ph type="dt" sz="half" idx="10"/>
          </p:nvPr>
        </p:nvSpPr>
        <p:spPr/>
        <p:txBody>
          <a:bodyPr/>
          <a:lstStyle/>
          <a:p>
            <a:endParaRPr lang="en-US"/>
          </a:p>
        </p:txBody>
      </p:sp>
      <p:sp>
        <p:nvSpPr>
          <p:cNvPr id="7" name="Footer Placeholder 6"/>
          <p:cNvSpPr>
            <a:spLocks noGrp="1"/>
          </p:cNvSpPr>
          <p:nvPr>
            <p:ph type="ftr" sz="quarter" idx="11"/>
          </p:nvPr>
        </p:nvSpPr>
        <p:spPr/>
        <p:txBody>
          <a:bodyPr/>
          <a:lstStyle/>
          <a:p>
            <a:endParaRPr lang="en-US"/>
          </a:p>
        </p:txBody>
      </p:sp>
      <p:pic>
        <p:nvPicPr>
          <p:cNvPr id="3" name="Picture 2">
            <a:extLst>
              <a:ext uri="{FF2B5EF4-FFF2-40B4-BE49-F238E27FC236}">
                <a16:creationId xmlns:a16="http://schemas.microsoft.com/office/drawing/2014/main" id="{04254689-B022-4842-8163-886AFD723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650" y="2590800"/>
            <a:ext cx="8648700" cy="3721100"/>
          </a:xfrm>
          <a:prstGeom prst="rect">
            <a:avLst/>
          </a:prstGeom>
        </p:spPr>
      </p:pic>
    </p:spTree>
    <p:extLst>
      <p:ext uri="{BB962C8B-B14F-4D97-AF65-F5344CB8AC3E}">
        <p14:creationId xmlns:p14="http://schemas.microsoft.com/office/powerpoint/2010/main" val="2303650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0"/>
            <a:ext cx="8229600" cy="1143000"/>
          </a:xfrm>
        </p:spPr>
        <p:txBody>
          <a:bodyPr/>
          <a:lstStyle/>
          <a:p>
            <a:r>
              <a:rPr lang="en-US" dirty="0"/>
              <a:t>Post-assessment</a:t>
            </a:r>
          </a:p>
        </p:txBody>
      </p:sp>
      <p:sp>
        <p:nvSpPr>
          <p:cNvPr id="9" name="Content Placeholder 2"/>
          <p:cNvSpPr>
            <a:spLocks noGrp="1"/>
          </p:cNvSpPr>
          <p:nvPr>
            <p:ph idx="1"/>
          </p:nvPr>
        </p:nvSpPr>
        <p:spPr>
          <a:xfrm>
            <a:off x="457200" y="1166018"/>
            <a:ext cx="8229600" cy="5463381"/>
          </a:xfrm>
        </p:spPr>
        <p:txBody>
          <a:bodyPr>
            <a:normAutofit/>
          </a:bodyPr>
          <a:lstStyle/>
          <a:p>
            <a:pPr>
              <a:lnSpc>
                <a:spcPct val="90000"/>
              </a:lnSpc>
              <a:spcBef>
                <a:spcPts val="768"/>
              </a:spcBef>
            </a:pPr>
            <a:r>
              <a:rPr lang="en-US" dirty="0"/>
              <a:t>How is the periodic table organized?</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60204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0"/>
            <a:ext cx="8229600" cy="1143000"/>
          </a:xfrm>
        </p:spPr>
        <p:txBody>
          <a:bodyPr/>
          <a:lstStyle/>
          <a:p>
            <a:r>
              <a:rPr lang="en-US" dirty="0"/>
              <a:t>Post-assessment</a:t>
            </a:r>
          </a:p>
        </p:txBody>
      </p:sp>
      <p:sp>
        <p:nvSpPr>
          <p:cNvPr id="9" name="Content Placeholder 2"/>
          <p:cNvSpPr>
            <a:spLocks noGrp="1"/>
          </p:cNvSpPr>
          <p:nvPr>
            <p:ph idx="1"/>
          </p:nvPr>
        </p:nvSpPr>
        <p:spPr>
          <a:xfrm>
            <a:off x="457200" y="1166018"/>
            <a:ext cx="8229600" cy="5463381"/>
          </a:xfrm>
        </p:spPr>
        <p:txBody>
          <a:bodyPr>
            <a:normAutofit/>
          </a:bodyPr>
          <a:lstStyle/>
          <a:p>
            <a:pPr>
              <a:lnSpc>
                <a:spcPct val="90000"/>
              </a:lnSpc>
              <a:spcBef>
                <a:spcPts val="768"/>
              </a:spcBef>
            </a:pPr>
            <a:r>
              <a:rPr lang="en-US" dirty="0"/>
              <a:t>How is the periodic table organized?</a:t>
            </a:r>
          </a:p>
          <a:p>
            <a:pPr lvl="1">
              <a:lnSpc>
                <a:spcPct val="90000"/>
              </a:lnSpc>
              <a:spcBef>
                <a:spcPts val="768"/>
              </a:spcBef>
            </a:pPr>
            <a:r>
              <a:rPr lang="en-US" dirty="0">
                <a:solidFill>
                  <a:srgbClr val="FF0000"/>
                </a:solidFill>
              </a:rPr>
              <a:t>The table is first organized in rows by atomic number then in groups by chemical and physical properties. </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05571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0"/>
            <a:ext cx="8229600" cy="1143000"/>
          </a:xfrm>
        </p:spPr>
        <p:txBody>
          <a:bodyPr/>
          <a:lstStyle/>
          <a:p>
            <a:r>
              <a:rPr lang="en-US" dirty="0"/>
              <a:t>Post-assessment</a:t>
            </a:r>
          </a:p>
        </p:txBody>
      </p:sp>
      <p:sp>
        <p:nvSpPr>
          <p:cNvPr id="9" name="Content Placeholder 2"/>
          <p:cNvSpPr>
            <a:spLocks noGrp="1"/>
          </p:cNvSpPr>
          <p:nvPr>
            <p:ph idx="1"/>
          </p:nvPr>
        </p:nvSpPr>
        <p:spPr>
          <a:xfrm>
            <a:off x="457200" y="1166018"/>
            <a:ext cx="8229600" cy="5463381"/>
          </a:xfrm>
        </p:spPr>
        <p:txBody>
          <a:bodyPr>
            <a:normAutofit/>
          </a:bodyPr>
          <a:lstStyle/>
          <a:p>
            <a:pPr>
              <a:lnSpc>
                <a:spcPct val="90000"/>
              </a:lnSpc>
              <a:spcBef>
                <a:spcPts val="768"/>
              </a:spcBef>
            </a:pPr>
            <a:r>
              <a:rPr lang="en-US" dirty="0"/>
              <a:t>Why is “periodic” an appropriate word to describe the periodic table?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51650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0"/>
            <a:ext cx="8229600" cy="1143000"/>
          </a:xfrm>
        </p:spPr>
        <p:txBody>
          <a:bodyPr/>
          <a:lstStyle/>
          <a:p>
            <a:r>
              <a:rPr lang="en-US" dirty="0"/>
              <a:t>Post-assessment</a:t>
            </a:r>
          </a:p>
        </p:txBody>
      </p:sp>
      <p:sp>
        <p:nvSpPr>
          <p:cNvPr id="9" name="Content Placeholder 2"/>
          <p:cNvSpPr>
            <a:spLocks noGrp="1"/>
          </p:cNvSpPr>
          <p:nvPr>
            <p:ph idx="1"/>
          </p:nvPr>
        </p:nvSpPr>
        <p:spPr>
          <a:xfrm>
            <a:off x="457200" y="1166018"/>
            <a:ext cx="8229600" cy="5463381"/>
          </a:xfrm>
        </p:spPr>
        <p:txBody>
          <a:bodyPr>
            <a:normAutofit/>
          </a:bodyPr>
          <a:lstStyle/>
          <a:p>
            <a:pPr>
              <a:lnSpc>
                <a:spcPct val="90000"/>
              </a:lnSpc>
              <a:spcBef>
                <a:spcPts val="768"/>
              </a:spcBef>
            </a:pPr>
            <a:r>
              <a:rPr lang="en-US" dirty="0"/>
              <a:t>Why is “periodic” an appropriate word to describe the periodic table?</a:t>
            </a:r>
          </a:p>
          <a:p>
            <a:pPr lvl="1">
              <a:lnSpc>
                <a:spcPct val="90000"/>
              </a:lnSpc>
              <a:spcBef>
                <a:spcPts val="768"/>
              </a:spcBef>
            </a:pPr>
            <a:r>
              <a:rPr lang="en-US" dirty="0">
                <a:solidFill>
                  <a:srgbClr val="FF0000"/>
                </a:solidFill>
              </a:rPr>
              <a:t>Periodic means repeating; the properties of elements repeat in a predictable pattern shown on the periodic table. </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02184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0"/>
            <a:ext cx="8229600" cy="1143000"/>
          </a:xfrm>
        </p:spPr>
        <p:txBody>
          <a:bodyPr/>
          <a:lstStyle/>
          <a:p>
            <a:r>
              <a:rPr lang="en-US" dirty="0"/>
              <a:t>Post-assessment</a:t>
            </a:r>
          </a:p>
        </p:txBody>
      </p:sp>
      <p:sp>
        <p:nvSpPr>
          <p:cNvPr id="9" name="Content Placeholder 2"/>
          <p:cNvSpPr>
            <a:spLocks noGrp="1"/>
          </p:cNvSpPr>
          <p:nvPr>
            <p:ph idx="1"/>
          </p:nvPr>
        </p:nvSpPr>
        <p:spPr>
          <a:xfrm>
            <a:off x="457200" y="1166018"/>
            <a:ext cx="8229600" cy="5463381"/>
          </a:xfrm>
        </p:spPr>
        <p:txBody>
          <a:bodyPr>
            <a:normAutofit/>
          </a:bodyPr>
          <a:lstStyle/>
          <a:p>
            <a:pPr>
              <a:lnSpc>
                <a:spcPct val="90000"/>
              </a:lnSpc>
              <a:spcBef>
                <a:spcPts val="768"/>
              </a:spcBef>
            </a:pPr>
            <a:r>
              <a:rPr lang="en-US" dirty="0"/>
              <a:t>What are the parts of an atom, and what particles can be found in each part? </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1146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0"/>
            <a:ext cx="8229600" cy="1143000"/>
          </a:xfrm>
        </p:spPr>
        <p:txBody>
          <a:bodyPr/>
          <a:lstStyle/>
          <a:p>
            <a:r>
              <a:rPr lang="en-US" dirty="0"/>
              <a:t>Post-assessment</a:t>
            </a:r>
          </a:p>
        </p:txBody>
      </p:sp>
      <p:sp>
        <p:nvSpPr>
          <p:cNvPr id="9" name="Content Placeholder 2"/>
          <p:cNvSpPr>
            <a:spLocks noGrp="1"/>
          </p:cNvSpPr>
          <p:nvPr>
            <p:ph idx="1"/>
          </p:nvPr>
        </p:nvSpPr>
        <p:spPr>
          <a:xfrm>
            <a:off x="457200" y="1166018"/>
            <a:ext cx="8229600" cy="5463381"/>
          </a:xfrm>
        </p:spPr>
        <p:txBody>
          <a:bodyPr>
            <a:normAutofit/>
          </a:bodyPr>
          <a:lstStyle/>
          <a:p>
            <a:pPr>
              <a:lnSpc>
                <a:spcPct val="90000"/>
              </a:lnSpc>
              <a:spcBef>
                <a:spcPts val="768"/>
              </a:spcBef>
            </a:pPr>
            <a:r>
              <a:rPr lang="en-US" dirty="0"/>
              <a:t>What are the parts of an atom, and what particles can be found in each part? </a:t>
            </a:r>
          </a:p>
          <a:p>
            <a:pPr lvl="1">
              <a:lnSpc>
                <a:spcPct val="90000"/>
              </a:lnSpc>
              <a:spcBef>
                <a:spcPts val="768"/>
              </a:spcBef>
            </a:pPr>
            <a:r>
              <a:rPr lang="en-US" dirty="0">
                <a:solidFill>
                  <a:srgbClr val="FF0000"/>
                </a:solidFill>
              </a:rPr>
              <a:t>The atom has two parts, a tiny nucleus which is surrounded by an electron cloud. Protons and neutrons are in the nucleus and the electron cloud has electrons. </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74325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0"/>
            <a:ext cx="8229600" cy="1143000"/>
          </a:xfrm>
        </p:spPr>
        <p:txBody>
          <a:bodyPr/>
          <a:lstStyle/>
          <a:p>
            <a:r>
              <a:rPr lang="en-US" dirty="0"/>
              <a:t>Post-assessment</a:t>
            </a:r>
          </a:p>
        </p:txBody>
      </p:sp>
      <p:sp>
        <p:nvSpPr>
          <p:cNvPr id="9" name="Content Placeholder 2"/>
          <p:cNvSpPr>
            <a:spLocks noGrp="1"/>
          </p:cNvSpPr>
          <p:nvPr>
            <p:ph idx="1"/>
          </p:nvPr>
        </p:nvSpPr>
        <p:spPr>
          <a:xfrm>
            <a:off x="457200" y="1166018"/>
            <a:ext cx="8229600" cy="5463381"/>
          </a:xfrm>
        </p:spPr>
        <p:txBody>
          <a:bodyPr>
            <a:normAutofit/>
          </a:bodyPr>
          <a:lstStyle/>
          <a:p>
            <a:pPr>
              <a:lnSpc>
                <a:spcPct val="90000"/>
              </a:lnSpc>
              <a:spcBef>
                <a:spcPts val="768"/>
              </a:spcBef>
            </a:pPr>
            <a:r>
              <a:rPr lang="en-US" dirty="0"/>
              <a:t>What is the difference between the 3 types of bonds? </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02634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0"/>
            <a:ext cx="8229600" cy="1143000"/>
          </a:xfrm>
        </p:spPr>
        <p:txBody>
          <a:bodyPr/>
          <a:lstStyle/>
          <a:p>
            <a:r>
              <a:rPr lang="en-US" dirty="0"/>
              <a:t>Post-assessment</a:t>
            </a:r>
          </a:p>
        </p:txBody>
      </p:sp>
      <p:sp>
        <p:nvSpPr>
          <p:cNvPr id="9" name="Content Placeholder 2"/>
          <p:cNvSpPr>
            <a:spLocks noGrp="1"/>
          </p:cNvSpPr>
          <p:nvPr>
            <p:ph idx="1"/>
          </p:nvPr>
        </p:nvSpPr>
        <p:spPr>
          <a:xfrm>
            <a:off x="457200" y="1166018"/>
            <a:ext cx="8229600" cy="5463381"/>
          </a:xfrm>
        </p:spPr>
        <p:txBody>
          <a:bodyPr>
            <a:normAutofit/>
          </a:bodyPr>
          <a:lstStyle/>
          <a:p>
            <a:pPr>
              <a:lnSpc>
                <a:spcPct val="90000"/>
              </a:lnSpc>
              <a:spcBef>
                <a:spcPts val="768"/>
              </a:spcBef>
            </a:pPr>
            <a:r>
              <a:rPr lang="en-US" dirty="0"/>
              <a:t>What is the difference between the 3 types of bonds? </a:t>
            </a:r>
          </a:p>
          <a:p>
            <a:pPr lvl="1">
              <a:lnSpc>
                <a:spcPct val="90000"/>
              </a:lnSpc>
              <a:spcBef>
                <a:spcPts val="768"/>
              </a:spcBef>
            </a:pPr>
            <a:r>
              <a:rPr lang="en-US" dirty="0">
                <a:solidFill>
                  <a:srgbClr val="FF0000"/>
                </a:solidFill>
              </a:rPr>
              <a:t>The difference is in how electrons are distributed among atoms in the bonds. Electrons are transferred from one atom to another in an ionic bond, electrons are shared between atoms in a covalent bond, and electrons are shared by all atoms in a metallic bond. </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85170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1C9F4F8-1CA1-4169-A513-5E15F4D91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ctrTitle"/>
          </p:nvPr>
        </p:nvSpPr>
        <p:spPr>
          <a:xfrm>
            <a:off x="1200150" y="2386744"/>
            <a:ext cx="6743700" cy="1645920"/>
          </a:xfrm>
          <a:solidFill>
            <a:schemeClr val="accent1"/>
          </a:solidFill>
          <a:ln w="190500" cmpd="thinThick">
            <a:solidFill>
              <a:schemeClr val="accent1"/>
            </a:solidFill>
          </a:ln>
        </p:spPr>
        <p:txBody>
          <a:bodyPr>
            <a:normAutofit/>
          </a:bodyPr>
          <a:lstStyle/>
          <a:p>
            <a:r>
              <a:rPr lang="en-US" sz="3000">
                <a:solidFill>
                  <a:srgbClr val="FFFFFF"/>
                </a:solidFill>
              </a:rPr>
              <a:t>Chapter 5:</a:t>
            </a:r>
            <a:br>
              <a:rPr lang="en-US" sz="3000">
                <a:solidFill>
                  <a:srgbClr val="FFFFFF"/>
                </a:solidFill>
              </a:rPr>
            </a:br>
            <a:r>
              <a:rPr lang="en-US" sz="3000">
                <a:solidFill>
                  <a:srgbClr val="FFFFFF"/>
                </a:solidFill>
              </a:rPr>
              <a:t>Section 1: History of the Periodic Table</a:t>
            </a:r>
          </a:p>
        </p:txBody>
      </p:sp>
      <p:sp>
        <p:nvSpPr>
          <p:cNvPr id="7" name="Subtitle 2"/>
          <p:cNvSpPr>
            <a:spLocks noGrp="1"/>
          </p:cNvSpPr>
          <p:nvPr>
            <p:ph type="subTitle" idx="1"/>
          </p:nvPr>
        </p:nvSpPr>
        <p:spPr>
          <a:xfrm>
            <a:off x="2021395" y="4352544"/>
            <a:ext cx="5101209" cy="1239894"/>
          </a:xfrm>
        </p:spPr>
        <p:txBody>
          <a:bodyPr>
            <a:normAutofit/>
          </a:bodyPr>
          <a:lstStyle/>
          <a:p>
            <a:endParaRPr lang="en-US" dirty="0"/>
          </a:p>
        </p:txBody>
      </p:sp>
      <p:sp>
        <p:nvSpPr>
          <p:cNvPr id="9" name="Footer Placeholder 8"/>
          <p:cNvSpPr>
            <a:spLocks noGrp="1"/>
          </p:cNvSpPr>
          <p:nvPr>
            <p:ph type="ftr" sz="quarter" idx="11"/>
          </p:nvPr>
        </p:nvSpPr>
        <p:spPr>
          <a:xfrm>
            <a:off x="1200150" y="6236208"/>
            <a:ext cx="4425891" cy="320040"/>
          </a:xfrm>
        </p:spPr>
        <p:txBody>
          <a:bodyPr>
            <a:normAutofit/>
          </a:bodyPr>
          <a:lstStyle/>
          <a:p>
            <a:endParaRPr lang="en-US"/>
          </a:p>
        </p:txBody>
      </p:sp>
      <p:sp>
        <p:nvSpPr>
          <p:cNvPr id="5" name="Date Placeholder 4"/>
          <p:cNvSpPr>
            <a:spLocks noGrp="1"/>
          </p:cNvSpPr>
          <p:nvPr>
            <p:ph type="dt" sz="half" idx="10"/>
          </p:nvPr>
        </p:nvSpPr>
        <p:spPr>
          <a:xfrm>
            <a:off x="5866071" y="6238816"/>
            <a:ext cx="2065310" cy="323968"/>
          </a:xfrm>
        </p:spPr>
        <p:txBody>
          <a:bodyPr>
            <a:normAutofit/>
          </a:bodyPr>
          <a:lstStyle/>
          <a:p>
            <a:endParaRPr lang="en-US"/>
          </a:p>
        </p:txBody>
      </p:sp>
    </p:spTree>
    <p:extLst>
      <p:ext uri="{BB962C8B-B14F-4D97-AF65-F5344CB8AC3E}">
        <p14:creationId xmlns:p14="http://schemas.microsoft.com/office/powerpoint/2010/main" val="7635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0"/>
            <a:ext cx="8229600" cy="1143000"/>
          </a:xfrm>
        </p:spPr>
        <p:txBody>
          <a:bodyPr/>
          <a:lstStyle/>
          <a:p>
            <a:r>
              <a:rPr lang="en-US"/>
              <a:t>ESSENTIAL QUESTIONS</a:t>
            </a:r>
            <a:endParaRPr lang="en-US" dirty="0"/>
          </a:p>
        </p:txBody>
      </p:sp>
      <p:sp>
        <p:nvSpPr>
          <p:cNvPr id="9" name="Content Placeholder 2"/>
          <p:cNvSpPr>
            <a:spLocks noGrp="1"/>
          </p:cNvSpPr>
          <p:nvPr>
            <p:ph idx="1"/>
          </p:nvPr>
        </p:nvSpPr>
        <p:spPr>
          <a:xfrm>
            <a:off x="457200" y="1166018"/>
            <a:ext cx="8229600" cy="5463381"/>
          </a:xfrm>
        </p:spPr>
        <p:txBody>
          <a:bodyPr>
            <a:normAutofit/>
          </a:bodyPr>
          <a:lstStyle/>
          <a:p>
            <a:pPr>
              <a:lnSpc>
                <a:spcPct val="90000"/>
              </a:lnSpc>
              <a:spcBef>
                <a:spcPts val="768"/>
              </a:spcBef>
            </a:pPr>
            <a:r>
              <a:rPr lang="en-US" dirty="0"/>
              <a:t>How is the periodic table </a:t>
            </a:r>
            <a:r>
              <a:rPr lang="en-US"/>
              <a:t>organized?</a:t>
            </a:r>
          </a:p>
          <a:p>
            <a:pPr>
              <a:lnSpc>
                <a:spcPct val="90000"/>
              </a:lnSpc>
              <a:spcBef>
                <a:spcPts val="768"/>
              </a:spcBef>
            </a:pPr>
            <a:r>
              <a:rPr lang="en-US"/>
              <a:t>Why is “periodic” an appropriate word to describe the periodic table</a:t>
            </a:r>
            <a:endParaRPr lang="en-US" dirty="0"/>
          </a:p>
          <a:p>
            <a:pPr>
              <a:lnSpc>
                <a:spcPct val="90000"/>
              </a:lnSpc>
              <a:spcBef>
                <a:spcPts val="768"/>
              </a:spcBef>
            </a:pPr>
            <a:r>
              <a:rPr lang="en-US" dirty="0"/>
              <a:t>What are the parts of </a:t>
            </a:r>
            <a:r>
              <a:rPr lang="en-US"/>
              <a:t>an atom, and what particles can be found in each part? </a:t>
            </a:r>
            <a:endParaRPr lang="en-US" dirty="0"/>
          </a:p>
          <a:p>
            <a:pPr>
              <a:lnSpc>
                <a:spcPct val="90000"/>
              </a:lnSpc>
              <a:spcBef>
                <a:spcPts val="768"/>
              </a:spcBef>
            </a:pPr>
            <a:r>
              <a:rPr lang="en-US"/>
              <a:t>What is the difference between the 3 types </a:t>
            </a:r>
            <a:r>
              <a:rPr lang="en-US" dirty="0"/>
              <a:t>of bonds</a:t>
            </a:r>
            <a:r>
              <a:rPr lang="en-US"/>
              <a:t>? </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0933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0"/>
            <a:ext cx="8229600" cy="1143000"/>
          </a:xfrm>
        </p:spPr>
        <p:txBody>
          <a:bodyPr/>
          <a:lstStyle/>
          <a:p>
            <a:r>
              <a:rPr lang="en-US" dirty="0"/>
              <a:t>The early periodic table</a:t>
            </a:r>
          </a:p>
        </p:txBody>
      </p:sp>
      <p:sp>
        <p:nvSpPr>
          <p:cNvPr id="8" name="Content Placeholder 2"/>
          <p:cNvSpPr>
            <a:spLocks noGrp="1"/>
          </p:cNvSpPr>
          <p:nvPr>
            <p:ph idx="1"/>
          </p:nvPr>
        </p:nvSpPr>
        <p:spPr>
          <a:xfrm>
            <a:off x="457200" y="1166018"/>
            <a:ext cx="8229600" cy="2643982"/>
          </a:xfrm>
        </p:spPr>
        <p:txBody>
          <a:bodyPr>
            <a:normAutofit/>
          </a:bodyPr>
          <a:lstStyle/>
          <a:p>
            <a:pPr>
              <a:spcBef>
                <a:spcPts val="768"/>
              </a:spcBef>
            </a:pPr>
            <a:r>
              <a:rPr lang="en-US" dirty="0" err="1"/>
              <a:t>Dimitri</a:t>
            </a:r>
            <a:r>
              <a:rPr lang="en-US" dirty="0"/>
              <a:t> Mendeleev was looking for patterns he could use to organize elements in a logical way.</a:t>
            </a:r>
          </a:p>
          <a:p>
            <a:pPr>
              <a:spcBef>
                <a:spcPts val="768"/>
              </a:spcBef>
            </a:pPr>
            <a:r>
              <a:rPr lang="en-US" dirty="0"/>
              <a:t>Mendeleev observed that chemical and physical properties of elements followed a </a:t>
            </a:r>
            <a:r>
              <a:rPr lang="en-US" b="1" dirty="0"/>
              <a:t>periodic</a:t>
            </a:r>
            <a:r>
              <a:rPr lang="en-US" dirty="0"/>
              <a:t> pattern, meaning at regular intervals a pattern would repeat.</a:t>
            </a:r>
          </a:p>
        </p:txBody>
      </p:sp>
      <p:sp>
        <p:nvSpPr>
          <p:cNvPr id="5" name="Date Placeholder 4"/>
          <p:cNvSpPr>
            <a:spLocks noGrp="1"/>
          </p:cNvSpPr>
          <p:nvPr>
            <p:ph type="dt" sz="half" idx="10"/>
          </p:nvPr>
        </p:nvSpPr>
        <p:spPr/>
        <p:txBody>
          <a:bodyPr/>
          <a:lstStyle/>
          <a:p>
            <a:endParaRPr lang="en-US"/>
          </a:p>
        </p:txBody>
      </p:sp>
      <p:sp>
        <p:nvSpPr>
          <p:cNvPr id="7" name="Footer Placeholder 6"/>
          <p:cNvSpPr>
            <a:spLocks noGrp="1"/>
          </p:cNvSpPr>
          <p:nvPr>
            <p:ph type="ftr" sz="quarter" idx="11"/>
          </p:nvPr>
        </p:nvSpPr>
        <p:spPr/>
        <p:txBody>
          <a:bodyPr/>
          <a:lstStyle/>
          <a:p>
            <a:endParaRPr lang="en-US"/>
          </a:p>
        </p:txBody>
      </p:sp>
      <p:pic>
        <p:nvPicPr>
          <p:cNvPr id="4" name="Picture 3">
            <a:extLst>
              <a:ext uri="{FF2B5EF4-FFF2-40B4-BE49-F238E27FC236}">
                <a16:creationId xmlns:a16="http://schemas.microsoft.com/office/drawing/2014/main" id="{9D31AA05-5408-7F4F-8126-C77EE947B0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 y="2743200"/>
            <a:ext cx="9144000" cy="2794000"/>
          </a:xfrm>
          <a:prstGeom prst="rect">
            <a:avLst/>
          </a:prstGeom>
        </p:spPr>
      </p:pic>
    </p:spTree>
    <p:extLst>
      <p:ext uri="{BB962C8B-B14F-4D97-AF65-F5344CB8AC3E}">
        <p14:creationId xmlns:p14="http://schemas.microsoft.com/office/powerpoint/2010/main" val="3444594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0"/>
            <a:ext cx="8229600" cy="1143000"/>
          </a:xfrm>
        </p:spPr>
        <p:txBody>
          <a:bodyPr>
            <a:noAutofit/>
          </a:bodyPr>
          <a:lstStyle/>
          <a:p>
            <a:r>
              <a:rPr lang="en-US" sz="3600" dirty="0"/>
              <a:t>Observations Leading to the Periodic Table</a:t>
            </a:r>
          </a:p>
        </p:txBody>
      </p:sp>
      <p:sp>
        <p:nvSpPr>
          <p:cNvPr id="8" name="Content Placeholder 2"/>
          <p:cNvSpPr>
            <a:spLocks noGrp="1"/>
          </p:cNvSpPr>
          <p:nvPr>
            <p:ph idx="1"/>
          </p:nvPr>
        </p:nvSpPr>
        <p:spPr>
          <a:xfrm>
            <a:off x="457200" y="1166018"/>
            <a:ext cx="8229600" cy="2643982"/>
          </a:xfrm>
        </p:spPr>
        <p:txBody>
          <a:bodyPr>
            <a:normAutofit/>
          </a:bodyPr>
          <a:lstStyle/>
          <a:p>
            <a:pPr>
              <a:lnSpc>
                <a:spcPct val="90000"/>
              </a:lnSpc>
              <a:spcBef>
                <a:spcPts val="768"/>
              </a:spcBef>
            </a:pPr>
            <a:r>
              <a:rPr lang="en-US" sz="3000" dirty="0"/>
              <a:t>Mendeleev observed repeating patterns in physical properties such as density. When density versus atomic mass in graphed, Mendeleev found that the density of the rose and fell in a repeating cycle.</a:t>
            </a:r>
          </a:p>
        </p:txBody>
      </p:sp>
      <p:sp>
        <p:nvSpPr>
          <p:cNvPr id="5" name="Date Placeholder 4"/>
          <p:cNvSpPr>
            <a:spLocks noGrp="1"/>
          </p:cNvSpPr>
          <p:nvPr>
            <p:ph type="dt" sz="half" idx="10"/>
          </p:nvPr>
        </p:nvSpPr>
        <p:spPr/>
        <p:txBody>
          <a:bodyPr/>
          <a:lstStyle/>
          <a:p>
            <a:endParaRPr lang="en-US"/>
          </a:p>
        </p:txBody>
      </p:sp>
      <p:sp>
        <p:nvSpPr>
          <p:cNvPr id="7" name="Footer Placeholder 6"/>
          <p:cNvSpPr>
            <a:spLocks noGrp="1"/>
          </p:cNvSpPr>
          <p:nvPr>
            <p:ph type="ftr" sz="quarter" idx="11"/>
          </p:nvPr>
        </p:nvSpPr>
        <p:spPr/>
        <p:txBody>
          <a:bodyPr/>
          <a:lstStyle/>
          <a:p>
            <a:endParaRPr lang="en-US"/>
          </a:p>
        </p:txBody>
      </p:sp>
      <p:pic>
        <p:nvPicPr>
          <p:cNvPr id="3" name="Picture 2">
            <a:extLst>
              <a:ext uri="{FF2B5EF4-FFF2-40B4-BE49-F238E27FC236}">
                <a16:creationId xmlns:a16="http://schemas.microsoft.com/office/drawing/2014/main" id="{C8DC8473-1D8B-DE42-8A51-B3181D9ED3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3352800"/>
            <a:ext cx="7340600" cy="3124200"/>
          </a:xfrm>
          <a:prstGeom prst="rect">
            <a:avLst/>
          </a:prstGeom>
        </p:spPr>
      </p:pic>
    </p:spTree>
    <p:extLst>
      <p:ext uri="{BB962C8B-B14F-4D97-AF65-F5344CB8AC3E}">
        <p14:creationId xmlns:p14="http://schemas.microsoft.com/office/powerpoint/2010/main" val="1632725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0"/>
            <a:ext cx="8229600" cy="1143000"/>
          </a:xfrm>
        </p:spPr>
        <p:txBody>
          <a:bodyPr/>
          <a:lstStyle/>
          <a:p>
            <a:r>
              <a:rPr lang="en-US" dirty="0"/>
              <a:t>Chemical properties are periodic</a:t>
            </a:r>
          </a:p>
        </p:txBody>
      </p:sp>
      <p:sp>
        <p:nvSpPr>
          <p:cNvPr id="8" name="Content Placeholder 2"/>
          <p:cNvSpPr>
            <a:spLocks noGrp="1"/>
          </p:cNvSpPr>
          <p:nvPr>
            <p:ph idx="1"/>
          </p:nvPr>
        </p:nvSpPr>
        <p:spPr>
          <a:xfrm>
            <a:off x="457200" y="1166018"/>
            <a:ext cx="8229600" cy="2643982"/>
          </a:xfrm>
        </p:spPr>
        <p:txBody>
          <a:bodyPr>
            <a:normAutofit/>
          </a:bodyPr>
          <a:lstStyle/>
          <a:p>
            <a:pPr>
              <a:lnSpc>
                <a:spcPct val="90000"/>
              </a:lnSpc>
              <a:spcBef>
                <a:spcPts val="768"/>
              </a:spcBef>
            </a:pPr>
            <a:r>
              <a:rPr lang="en-US" sz="3000" dirty="0"/>
              <a:t>When elements are arranged by how they formed compounds with oxygen or hydrogen, another pattern emerged. Look for the patterns in the chemical formulas within each column below.</a:t>
            </a:r>
          </a:p>
        </p:txBody>
      </p:sp>
      <p:sp>
        <p:nvSpPr>
          <p:cNvPr id="5" name="Date Placeholder 4"/>
          <p:cNvSpPr>
            <a:spLocks noGrp="1"/>
          </p:cNvSpPr>
          <p:nvPr>
            <p:ph type="dt" sz="half" idx="10"/>
          </p:nvPr>
        </p:nvSpPr>
        <p:spPr/>
        <p:txBody>
          <a:bodyPr/>
          <a:lstStyle/>
          <a:p>
            <a:endParaRPr lang="en-US"/>
          </a:p>
        </p:txBody>
      </p:sp>
      <p:sp>
        <p:nvSpPr>
          <p:cNvPr id="7" name="Footer Placeholder 6"/>
          <p:cNvSpPr>
            <a:spLocks noGrp="1"/>
          </p:cNvSpPr>
          <p:nvPr>
            <p:ph type="ftr" sz="quarter" idx="11"/>
          </p:nvPr>
        </p:nvSpPr>
        <p:spPr/>
        <p:txBody>
          <a:bodyPr/>
          <a:lstStyle/>
          <a:p>
            <a:endParaRPr lang="en-US"/>
          </a:p>
        </p:txBody>
      </p:sp>
      <p:pic>
        <p:nvPicPr>
          <p:cNvPr id="3" name="Picture 2">
            <a:extLst>
              <a:ext uri="{FF2B5EF4-FFF2-40B4-BE49-F238E27FC236}">
                <a16:creationId xmlns:a16="http://schemas.microsoft.com/office/drawing/2014/main" id="{B9EC5BF9-5783-A745-AFB4-7C325579D0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914" y="3200400"/>
            <a:ext cx="8069440" cy="3571103"/>
          </a:xfrm>
          <a:prstGeom prst="rect">
            <a:avLst/>
          </a:prstGeom>
        </p:spPr>
      </p:pic>
    </p:spTree>
    <p:extLst>
      <p:ext uri="{BB962C8B-B14F-4D97-AF65-F5344CB8AC3E}">
        <p14:creationId xmlns:p14="http://schemas.microsoft.com/office/powerpoint/2010/main" val="2570265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A21F31-DA4F-FF4B-B3AE-FA0E0CC7F7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022" y="873905"/>
            <a:ext cx="8513956" cy="5984095"/>
          </a:xfrm>
          <a:prstGeom prst="rect">
            <a:avLst/>
          </a:prstGeom>
        </p:spPr>
      </p:pic>
      <p:sp>
        <p:nvSpPr>
          <p:cNvPr id="5" name="Title 1"/>
          <p:cNvSpPr>
            <a:spLocks noGrp="1"/>
          </p:cNvSpPr>
          <p:nvPr>
            <p:ph type="title"/>
          </p:nvPr>
        </p:nvSpPr>
        <p:spPr>
          <a:xfrm>
            <a:off x="457200" y="0"/>
            <a:ext cx="8229600" cy="1143000"/>
          </a:xfrm>
        </p:spPr>
        <p:txBody>
          <a:bodyPr/>
          <a:lstStyle/>
          <a:p>
            <a:r>
              <a:rPr lang="en-US" dirty="0"/>
              <a:t>The modern periodic table</a:t>
            </a:r>
          </a:p>
        </p:txBody>
      </p:sp>
      <p:sp>
        <p:nvSpPr>
          <p:cNvPr id="4" name="Date Placeholder 3"/>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38557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0"/>
            <a:ext cx="8229600" cy="914400"/>
          </a:xfrm>
        </p:spPr>
        <p:txBody>
          <a:bodyPr/>
          <a:lstStyle/>
          <a:p>
            <a:r>
              <a:rPr lang="en-US" dirty="0"/>
              <a:t>Organization of the periodic table</a:t>
            </a:r>
          </a:p>
        </p:txBody>
      </p:sp>
      <p:sp>
        <p:nvSpPr>
          <p:cNvPr id="8" name="Content Placeholder 2"/>
          <p:cNvSpPr>
            <a:spLocks noGrp="1"/>
          </p:cNvSpPr>
          <p:nvPr>
            <p:ph idx="1"/>
          </p:nvPr>
        </p:nvSpPr>
        <p:spPr>
          <a:xfrm>
            <a:off x="0" y="914400"/>
            <a:ext cx="9144000" cy="2643982"/>
          </a:xfrm>
        </p:spPr>
        <p:txBody>
          <a:bodyPr>
            <a:normAutofit/>
          </a:bodyPr>
          <a:lstStyle/>
          <a:p>
            <a:pPr>
              <a:lnSpc>
                <a:spcPct val="90000"/>
              </a:lnSpc>
              <a:spcBef>
                <a:spcPts val="768"/>
              </a:spcBef>
            </a:pPr>
            <a:r>
              <a:rPr lang="en-US" sz="3100" dirty="0"/>
              <a:t>Elements that share physical and chemical characteristics are placed together in groups. </a:t>
            </a:r>
          </a:p>
          <a:p>
            <a:pPr>
              <a:lnSpc>
                <a:spcPct val="90000"/>
              </a:lnSpc>
              <a:spcBef>
                <a:spcPts val="768"/>
              </a:spcBef>
            </a:pPr>
            <a:r>
              <a:rPr lang="en-US" sz="3100" dirty="0"/>
              <a:t>Each is called a </a:t>
            </a:r>
            <a:r>
              <a:rPr lang="en-US" sz="3100" b="1" dirty="0"/>
              <a:t>family</a:t>
            </a:r>
            <a:r>
              <a:rPr lang="en-US" sz="3100" dirty="0"/>
              <a:t> because family members have similar physical and behavioral traits.</a:t>
            </a:r>
          </a:p>
        </p:txBody>
      </p:sp>
      <p:sp>
        <p:nvSpPr>
          <p:cNvPr id="5" name="Date Placeholder 4"/>
          <p:cNvSpPr>
            <a:spLocks noGrp="1"/>
          </p:cNvSpPr>
          <p:nvPr>
            <p:ph type="dt" sz="half" idx="10"/>
          </p:nvPr>
        </p:nvSpPr>
        <p:spPr/>
        <p:txBody>
          <a:bodyPr/>
          <a:lstStyle/>
          <a:p>
            <a:endParaRPr lang="en-US"/>
          </a:p>
        </p:txBody>
      </p:sp>
      <p:sp>
        <p:nvSpPr>
          <p:cNvPr id="7" name="Footer Placeholder 6"/>
          <p:cNvSpPr>
            <a:spLocks noGrp="1"/>
          </p:cNvSpPr>
          <p:nvPr>
            <p:ph type="ftr" sz="quarter" idx="11"/>
          </p:nvPr>
        </p:nvSpPr>
        <p:spPr/>
        <p:txBody>
          <a:bodyPr/>
          <a:lstStyle/>
          <a:p>
            <a:endParaRPr lang="en-US"/>
          </a:p>
        </p:txBody>
      </p:sp>
      <p:pic>
        <p:nvPicPr>
          <p:cNvPr id="3" name="Picture 2">
            <a:extLst>
              <a:ext uri="{FF2B5EF4-FFF2-40B4-BE49-F238E27FC236}">
                <a16:creationId xmlns:a16="http://schemas.microsoft.com/office/drawing/2014/main" id="{8F57AE35-FDF7-124C-B5AA-052F3FA32E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5429" y="2743200"/>
            <a:ext cx="7313141" cy="3921279"/>
          </a:xfrm>
          <a:prstGeom prst="rect">
            <a:avLst/>
          </a:prstGeom>
        </p:spPr>
      </p:pic>
    </p:spTree>
    <p:extLst>
      <p:ext uri="{BB962C8B-B14F-4D97-AF65-F5344CB8AC3E}">
        <p14:creationId xmlns:p14="http://schemas.microsoft.com/office/powerpoint/2010/main" val="533956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0"/>
            <a:ext cx="8229600" cy="838200"/>
          </a:xfrm>
        </p:spPr>
        <p:txBody>
          <a:bodyPr/>
          <a:lstStyle/>
          <a:p>
            <a:r>
              <a:rPr lang="en-US" dirty="0"/>
              <a:t>Atoms and elements</a:t>
            </a:r>
          </a:p>
        </p:txBody>
      </p:sp>
      <p:sp>
        <p:nvSpPr>
          <p:cNvPr id="8" name="Content Placeholder 2"/>
          <p:cNvSpPr>
            <a:spLocks noGrp="1"/>
          </p:cNvSpPr>
          <p:nvPr>
            <p:ph idx="1"/>
          </p:nvPr>
        </p:nvSpPr>
        <p:spPr>
          <a:xfrm>
            <a:off x="457200" y="762000"/>
            <a:ext cx="8686800" cy="3710782"/>
          </a:xfrm>
        </p:spPr>
        <p:txBody>
          <a:bodyPr>
            <a:noAutofit/>
          </a:bodyPr>
          <a:lstStyle/>
          <a:p>
            <a:pPr>
              <a:lnSpc>
                <a:spcPct val="110000"/>
              </a:lnSpc>
              <a:spcBef>
                <a:spcPts val="768"/>
              </a:spcBef>
            </a:pPr>
            <a:r>
              <a:rPr lang="en-US" sz="2800" dirty="0"/>
              <a:t>Elements are made of atoms which are made of protons, neutrons and electrons. </a:t>
            </a:r>
          </a:p>
          <a:p>
            <a:pPr>
              <a:lnSpc>
                <a:spcPct val="110000"/>
              </a:lnSpc>
              <a:spcBef>
                <a:spcPts val="768"/>
              </a:spcBef>
            </a:pPr>
            <a:r>
              <a:rPr lang="en-US" sz="2800" dirty="0"/>
              <a:t>The smallest particle of any element is one atom.</a:t>
            </a:r>
          </a:p>
          <a:p>
            <a:pPr>
              <a:lnSpc>
                <a:spcPct val="110000"/>
              </a:lnSpc>
              <a:spcBef>
                <a:spcPts val="768"/>
              </a:spcBef>
            </a:pPr>
            <a:r>
              <a:rPr lang="en-US" sz="2800" dirty="0"/>
              <a:t>All atoms of the same element are alike and different from atoms of any other element.</a:t>
            </a:r>
          </a:p>
          <a:p>
            <a:pPr>
              <a:lnSpc>
                <a:spcPct val="110000"/>
              </a:lnSpc>
              <a:spcBef>
                <a:spcPts val="768"/>
              </a:spcBef>
            </a:pPr>
            <a:r>
              <a:rPr lang="en-US" sz="2800" dirty="0"/>
              <a:t>The atomic number is the number of protons (also electrons) in neutral atoms of that element.</a:t>
            </a:r>
          </a:p>
        </p:txBody>
      </p:sp>
      <p:sp>
        <p:nvSpPr>
          <p:cNvPr id="5" name="Date Placeholder 4"/>
          <p:cNvSpPr>
            <a:spLocks noGrp="1"/>
          </p:cNvSpPr>
          <p:nvPr>
            <p:ph type="dt" sz="half" idx="10"/>
          </p:nvPr>
        </p:nvSpPr>
        <p:spPr/>
        <p:txBody>
          <a:bodyPr/>
          <a:lstStyle/>
          <a:p>
            <a:endParaRPr lang="en-US"/>
          </a:p>
        </p:txBody>
      </p:sp>
      <p:sp>
        <p:nvSpPr>
          <p:cNvPr id="7" name="Footer Placeholder 6"/>
          <p:cNvSpPr>
            <a:spLocks noGrp="1"/>
          </p:cNvSpPr>
          <p:nvPr>
            <p:ph type="ftr" sz="quarter" idx="11"/>
          </p:nvPr>
        </p:nvSpPr>
        <p:spPr/>
        <p:txBody>
          <a:bodyPr/>
          <a:lstStyle/>
          <a:p>
            <a:endParaRPr lang="en-US"/>
          </a:p>
        </p:txBody>
      </p:sp>
      <p:pic>
        <p:nvPicPr>
          <p:cNvPr id="3" name="Picture 2">
            <a:extLst>
              <a:ext uri="{FF2B5EF4-FFF2-40B4-BE49-F238E27FC236}">
                <a16:creationId xmlns:a16="http://schemas.microsoft.com/office/drawing/2014/main" id="{D04140AF-6713-994A-86E1-1F62668FFD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4357917"/>
            <a:ext cx="7493000" cy="2493905"/>
          </a:xfrm>
          <a:prstGeom prst="rect">
            <a:avLst/>
          </a:prstGeom>
        </p:spPr>
      </p:pic>
    </p:spTree>
    <p:extLst>
      <p:ext uri="{BB962C8B-B14F-4D97-AF65-F5344CB8AC3E}">
        <p14:creationId xmlns:p14="http://schemas.microsoft.com/office/powerpoint/2010/main" val="36333816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560</Words>
  <Application>Microsoft Macintosh PowerPoint</Application>
  <PresentationFormat>On-screen Show (4:3)</PresentationFormat>
  <Paragraphs>51</Paragraphs>
  <Slides>19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Gill Sans MT</vt:lpstr>
      <vt:lpstr>Parcel</vt:lpstr>
      <vt:lpstr>PowerPoint Presentation</vt:lpstr>
      <vt:lpstr>Chapter 5: Section 1: History of the Periodic Table</vt:lpstr>
      <vt:lpstr>ESSENTIAL QUESTIONS</vt:lpstr>
      <vt:lpstr>The early periodic table</vt:lpstr>
      <vt:lpstr>Observations Leading to the Periodic Table</vt:lpstr>
      <vt:lpstr>Chemical properties are periodic</vt:lpstr>
      <vt:lpstr>The modern periodic table</vt:lpstr>
      <vt:lpstr>Organization of the periodic table</vt:lpstr>
      <vt:lpstr>Atoms and elements</vt:lpstr>
      <vt:lpstr>The Structure of the Atom</vt:lpstr>
      <vt:lpstr>Chemical bonds</vt:lpstr>
      <vt:lpstr>Post-assessment</vt:lpstr>
      <vt:lpstr>Post-assessment</vt:lpstr>
      <vt:lpstr>Post-assessment</vt:lpstr>
      <vt:lpstr>Post-assessment</vt:lpstr>
      <vt:lpstr>Post-assessment</vt:lpstr>
      <vt:lpstr>Post-assessment</vt:lpstr>
      <vt:lpstr>Post-assessment</vt:lpstr>
      <vt:lpstr>Post-assessment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Stover</dc:creator>
  <cp:lastModifiedBy>Michelle Stover</cp:lastModifiedBy>
  <cp:revision>2</cp:revision>
  <dcterms:created xsi:type="dcterms:W3CDTF">2020-05-12T20:32:32Z</dcterms:created>
  <dcterms:modified xsi:type="dcterms:W3CDTF">2020-07-22T19:59:47Z</dcterms:modified>
</cp:coreProperties>
</file>