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21" r:id="rId2"/>
    <p:sldId id="300" r:id="rId3"/>
    <p:sldId id="326" r:id="rId4"/>
    <p:sldId id="271" r:id="rId5"/>
    <p:sldId id="286" r:id="rId6"/>
    <p:sldId id="373" r:id="rId7"/>
    <p:sldId id="334" r:id="rId8"/>
    <p:sldId id="304" r:id="rId9"/>
    <p:sldId id="305" r:id="rId10"/>
    <p:sldId id="306" r:id="rId11"/>
    <p:sldId id="307" r:id="rId12"/>
    <p:sldId id="308" r:id="rId13"/>
    <p:sldId id="339" r:id="rId14"/>
    <p:sldId id="338" r:id="rId15"/>
    <p:sldId id="340" r:id="rId16"/>
    <p:sldId id="312" r:id="rId17"/>
    <p:sldId id="313" r:id="rId18"/>
    <p:sldId id="341" r:id="rId19"/>
    <p:sldId id="335" r:id="rId20"/>
    <p:sldId id="342" r:id="rId21"/>
    <p:sldId id="336" r:id="rId22"/>
    <p:sldId id="330" r:id="rId23"/>
    <p:sldId id="369" r:id="rId24"/>
    <p:sldId id="368" r:id="rId25"/>
    <p:sldId id="370" r:id="rId26"/>
    <p:sldId id="366" r:id="rId27"/>
    <p:sldId id="372" r:id="rId2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howGuide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r">
              <a:defRPr sz="1300"/>
            </a:lvl1pPr>
          </a:lstStyle>
          <a:p>
            <a:fld id="{1B6E4033-F3D0-41B7-BABE-D414A5B492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11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6" y="0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9"/>
            <a:ext cx="5851525" cy="4319587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8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6" y="9120188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A0A3A03-F8C7-4145-8B86-461FD58AAD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395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B020C-EE78-428C-BFF6-F0EB6535436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2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712E00EC-4CC4-A449-AB15-28C4404543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BC0A4A-B05B-E045-8781-050048ADF663}" type="slidenum">
              <a:rPr lang="en-US" altLang="en-US" sz="1200" smtClean="0">
                <a:ea typeface="ＭＳ Ｐゴシック" panose="020B0600070205080204" pitchFamily="34" charset="-128"/>
              </a:rPr>
              <a:pPr/>
              <a:t>4</a:t>
            </a:fld>
            <a:endParaRPr lang="en-US" altLang="en-US" sz="1200">
              <a:ea typeface="ＭＳ Ｐゴシック" panose="020B0600070205080204" pitchFamily="34" charset="-128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48C6376A-78A5-D34A-AAF6-13732EB06A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122A5C9-5614-CC42-A946-27DA78BB6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This diagram classifies elements into blocks according to sublevels that are filled or filling with electrons. 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Interpreting Diagrams</a:t>
            </a:r>
            <a:r>
              <a:rPr lang="en-US" altLang="en-US" b="1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 the highest occupied energy level of a halogen atom, how many electrons are in the p sublevel?</a:t>
            </a:r>
            <a:endParaRPr lang="en-US" altLang="en-US" b="1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40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7EB88245-582E-9649-9DA8-1147AECCE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F40EC5-637F-B24C-AA00-508A8871FEB6}" type="slidenum">
              <a:rPr lang="en-US" altLang="en-US" sz="1200" smtClean="0">
                <a:ea typeface="ＭＳ Ｐゴシック" panose="020B0600070205080204" pitchFamily="34" charset="-128"/>
              </a:rPr>
              <a:pPr/>
              <a:t>5</a:t>
            </a:fld>
            <a:endParaRPr lang="en-US" altLang="en-US" sz="1200">
              <a:ea typeface="ＭＳ Ｐゴシック" panose="020B0600070205080204" pitchFamily="34" charset="-128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CB2EF71-E920-5449-AD1B-0EB8E0B64E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FC4CC7B-300A-E34E-AFA7-B0AE38B4D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This diagram classifies elements into blocks according to sublevels that are filled or filling with electrons. 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Interpreting Diagrams</a:t>
            </a:r>
            <a:r>
              <a:rPr lang="en-US" altLang="en-US" b="1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In the highest occupied energy level of a halogen atom, how many electrons are in the p sublevel?</a:t>
            </a:r>
            <a:endParaRPr lang="en-US" altLang="en-US" b="1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344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75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2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7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53988"/>
            <a:ext cx="4267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3050" y="1095375"/>
            <a:ext cx="4130675" cy="477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095375"/>
            <a:ext cx="4130675" cy="477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EBB079-6345-874F-A9DA-46965DC01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EC08ED-38D1-D44A-A4EA-9C0E4A7B4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778E61-CDFB-804B-B535-012EF6D60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D3244-9B32-E54F-BCF3-1539EB4753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83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38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4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7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2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4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8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05D336B-20D6-4D55-AF9F-C74C9BE984B0}" type="datetimeFigureOut">
              <a:rPr lang="en-US" smtClean="0"/>
              <a:pPr/>
              <a:t>7/22/20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813D75A-F2B8-423D-A57E-E58EF1593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915400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1148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                                    </a:t>
            </a:r>
            <a:r>
              <a:rPr lang="en-US" sz="2400" b="1" dirty="0"/>
              <a:t>T = Take Notes</a:t>
            </a:r>
          </a:p>
          <a:p>
            <a:r>
              <a:rPr lang="en-US" sz="2400" b="1" dirty="0"/>
              <a:t>                                    I = Interact with your notes</a:t>
            </a:r>
          </a:p>
          <a:p>
            <a:r>
              <a:rPr lang="en-US" sz="2400" b="1" dirty="0"/>
              <a:t>                                    P = Practice with plenty of repetition</a:t>
            </a:r>
          </a:p>
          <a:p>
            <a:r>
              <a:rPr lang="en-US" sz="2400" b="1" dirty="0"/>
              <a:t>                                    S = Self-test</a:t>
            </a:r>
          </a:p>
        </p:txBody>
      </p:sp>
    </p:spTree>
    <p:extLst>
      <p:ext uri="{BB962C8B-B14F-4D97-AF65-F5344CB8AC3E}">
        <p14:creationId xmlns:p14="http://schemas.microsoft.com/office/powerpoint/2010/main" val="180547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626"/>
            <a:ext cx="8229600" cy="1143000"/>
          </a:xfrm>
        </p:spPr>
        <p:txBody>
          <a:bodyPr/>
          <a:lstStyle/>
          <a:p>
            <a:r>
              <a:rPr lang="en-US" dirty="0"/>
              <a:t>The halogens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2796382"/>
          </a:xfrm>
        </p:spPr>
        <p:txBody>
          <a:bodyPr/>
          <a:lstStyle/>
          <a:p>
            <a:r>
              <a:rPr lang="en-US" dirty="0"/>
              <a:t>The halogens (group 17) all gain an electron easily.</a:t>
            </a:r>
          </a:p>
          <a:p>
            <a:r>
              <a:rPr lang="en-US" dirty="0"/>
              <a:t>They form -1 ions.</a:t>
            </a:r>
          </a:p>
          <a:p>
            <a:r>
              <a:rPr lang="en-US" dirty="0"/>
              <a:t>Once they gain an electron they have full energy levels.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1E628-4172-46E5-A41D-009C17371C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150874"/>
            <a:ext cx="8572247" cy="25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6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Carbon, nitrogen, and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3657600"/>
          </a:xfrm>
        </p:spPr>
        <p:txBody>
          <a:bodyPr>
            <a:normAutofit/>
          </a:bodyPr>
          <a:lstStyle/>
          <a:p>
            <a:r>
              <a:rPr lang="en-US" dirty="0"/>
              <a:t>Carbon, nitrogen, and oxygen are among the most important elements to life.</a:t>
            </a:r>
          </a:p>
          <a:p>
            <a:r>
              <a:rPr lang="en-US" dirty="0"/>
              <a:t>Oxygen and nitrogen both tend to accept electrons, rather than donate them. </a:t>
            </a:r>
          </a:p>
          <a:p>
            <a:r>
              <a:rPr lang="en-US" dirty="0"/>
              <a:t>Carbon can go either way, sometimes accepting electrons and sometimes donating 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7F23D-F397-48AD-84D0-E0098A29C1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489" y="2895600"/>
            <a:ext cx="882455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15"/>
            <a:ext cx="8229600" cy="1143000"/>
          </a:xfrm>
        </p:spPr>
        <p:txBody>
          <a:bodyPr/>
          <a:lstStyle/>
          <a:p>
            <a:r>
              <a:rPr lang="en-US" dirty="0"/>
              <a:t>Valence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371600"/>
            <a:ext cx="8686800" cy="1752600"/>
          </a:xfrm>
        </p:spPr>
        <p:txBody>
          <a:bodyPr>
            <a:normAutofit/>
          </a:bodyPr>
          <a:lstStyle/>
          <a:p>
            <a:r>
              <a:rPr lang="en-US" dirty="0"/>
              <a:t>Electrons that are in highest energy levels are called </a:t>
            </a:r>
            <a:r>
              <a:rPr lang="en-US" b="1" dirty="0"/>
              <a:t>valence electrons</a:t>
            </a:r>
            <a:r>
              <a:rPr lang="en-US" dirty="0"/>
              <a:t>.</a:t>
            </a:r>
          </a:p>
          <a:p>
            <a:r>
              <a:rPr lang="en-US" dirty="0"/>
              <a:t>Valence electrons participate in chemical bonds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7188"/>
            <a:ext cx="9067800" cy="421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159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15"/>
            <a:ext cx="8229600" cy="1143000"/>
          </a:xfrm>
        </p:spPr>
        <p:txBody>
          <a:bodyPr/>
          <a:lstStyle/>
          <a:p>
            <a:r>
              <a:rPr lang="en-US" dirty="0"/>
              <a:t>Valence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686800" cy="2423965"/>
          </a:xfrm>
        </p:spPr>
        <p:txBody>
          <a:bodyPr>
            <a:normAutofit/>
          </a:bodyPr>
          <a:lstStyle/>
          <a:p>
            <a:r>
              <a:rPr lang="en-US" dirty="0"/>
              <a:t>Valence electrons are lost or gained in ionic bonds and are shared in covalent bonds</a:t>
            </a:r>
          </a:p>
          <a:p>
            <a:r>
              <a:rPr lang="en-US" dirty="0"/>
              <a:t>Electrons that are in highest energy levels are called valence electrons.</a:t>
            </a:r>
          </a:p>
          <a:p>
            <a:r>
              <a:rPr lang="en-US" dirty="0"/>
              <a:t>Valence electrons participate in chemical bonds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6ABBA-D823-4F97-AA53-9B0BF916B7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" y="2667000"/>
            <a:ext cx="8946733" cy="32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8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Solved problem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329364"/>
              </p:ext>
            </p:extLst>
          </p:nvPr>
        </p:nvGraphicFramePr>
        <p:xfrm>
          <a:off x="0" y="990601"/>
          <a:ext cx="9144000" cy="533399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the number of valence electrons for boron.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25786"/>
              </p:ext>
            </p:extLst>
          </p:nvPr>
        </p:nvGraphicFramePr>
        <p:xfrm>
          <a:off x="0" y="1646861"/>
          <a:ext cx="9144000" cy="5058739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Given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element is boron, atomic number 5</a:t>
                      </a:r>
                      <a:endParaRPr lang="en-US" sz="2800" dirty="0">
                        <a:effectLst/>
                      </a:endParaRPr>
                    </a:p>
                  </a:txBody>
                  <a:tcPr marL="61830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39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Relationships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order of filling orbitals is: </a:t>
                      </a:r>
                      <a:br>
                        <a:rPr lang="en-US" sz="2400" dirty="0"/>
                      </a:b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2p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3p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3d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4p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5s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4d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5p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6s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4f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5d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6p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Valence electrons are electrons in the highest populated energy level.</a:t>
                      </a:r>
                      <a:endParaRPr lang="en-US" sz="2800" dirty="0">
                        <a:effectLst/>
                      </a:endParaRPr>
                    </a:p>
                  </a:txBody>
                  <a:tcPr marL="61830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964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Solve 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Boron has five electrons, therefore its electron configuration is:</a:t>
                      </a:r>
                      <a:br>
                        <a:rPr lang="en-US" sz="2800" dirty="0"/>
                      </a:b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1s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2p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br>
                        <a:rPr lang="en-US" sz="2800" dirty="0"/>
                      </a:b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1s shell is full so does not count towards valence. There are three electrons in the second energy level, which is the highest energy level in boron's configuration.</a:t>
                      </a:r>
                      <a:endParaRPr lang="en-US" sz="2800" baseline="0" dirty="0">
                        <a:effectLst/>
                      </a:endParaRPr>
                    </a:p>
                  </a:txBody>
                  <a:tcPr marL="61830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339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Answer</a:t>
                      </a:r>
                    </a:p>
                  </a:txBody>
                  <a:tcPr marL="74196" marR="38644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6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Boron has three valence electrons.</a:t>
                      </a:r>
                      <a:endParaRPr lang="en-US" sz="2800" baseline="0" dirty="0">
                        <a:effectLst/>
                      </a:endParaRPr>
                    </a:p>
                  </a:txBody>
                  <a:tcPr marL="61830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724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Solved problem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976865"/>
              </p:ext>
            </p:extLst>
          </p:nvPr>
        </p:nvGraphicFramePr>
        <p:xfrm>
          <a:off x="0" y="990601"/>
          <a:ext cx="9144000" cy="533399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399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the number of valence electrons for phosphorus (P). </a:t>
                      </a:r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408792"/>
              </p:ext>
            </p:extLst>
          </p:nvPr>
        </p:nvGraphicFramePr>
        <p:xfrm>
          <a:off x="0" y="1646861"/>
          <a:ext cx="9144000" cy="5058739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Given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element is phosphorus, atomic number 15</a:t>
                      </a:r>
                      <a:endParaRPr lang="en-US" sz="2800" dirty="0">
                        <a:effectLst/>
                      </a:endParaRPr>
                    </a:p>
                  </a:txBody>
                  <a:tcPr marL="61830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39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Relationships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order of filling orbitals is: </a:t>
                      </a:r>
                      <a:br>
                        <a:rPr lang="en-US" sz="2400" dirty="0"/>
                      </a:b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2p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3p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3d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4p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5s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4d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5p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6s</a:t>
                      </a:r>
                      <a:r>
                        <a:rPr lang="en-US" sz="2400" b="0" i="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4f</a:t>
                      </a:r>
                      <a:r>
                        <a:rPr lang="en-US" sz="2400" b="0" i="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5d</a:t>
                      </a:r>
                      <a:r>
                        <a:rPr lang="en-US" sz="2400" b="0" i="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6p</a:t>
                      </a:r>
                      <a:r>
                        <a:rPr lang="en-US" sz="2400" b="0" i="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Valence electrons are electrons in the highest populated energy level.</a:t>
                      </a:r>
                      <a:endParaRPr lang="en-US" sz="2800" dirty="0">
                        <a:effectLst/>
                      </a:endParaRPr>
                    </a:p>
                  </a:txBody>
                  <a:tcPr marL="61830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964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Solve </a:t>
                      </a:r>
                    </a:p>
                  </a:txBody>
                  <a:tcPr marL="74196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Phorphorus has 15 electrons, therefore its electron configuration is: </a:t>
                      </a:r>
                      <a:br>
                        <a:rPr lang="en-US" sz="3200"/>
                      </a:br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1s</a:t>
                      </a:r>
                      <a:r>
                        <a:rPr lang="en-US" sz="2400" b="0" i="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2s</a:t>
                      </a:r>
                      <a:r>
                        <a:rPr lang="en-US" sz="2400" b="0" i="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2p</a:t>
                      </a:r>
                      <a:r>
                        <a:rPr lang="en-US" sz="2400" b="0" i="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3s</a:t>
                      </a:r>
                      <a:r>
                        <a:rPr lang="en-US" sz="2400" b="0" i="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3p</a:t>
                      </a:r>
                      <a:r>
                        <a:rPr lang="en-US" sz="2400" b="0" i="0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br>
                        <a:rPr lang="en-US" sz="3200"/>
                      </a:br>
                      <a:r>
                        <a:rPr lang="en-US" sz="2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1s, 2s, and 2p orbitals are full so the first and second energy levels do not count towards valence. There are 5 electrons in the third level.</a:t>
                      </a:r>
                      <a:endParaRPr lang="en-US" sz="3600" baseline="0" dirty="0">
                        <a:effectLst/>
                      </a:endParaRPr>
                    </a:p>
                  </a:txBody>
                  <a:tcPr marL="61830" marR="74196" marT="37098" marB="370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339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E37C00"/>
                          </a:solidFill>
                          <a:effectLst/>
                        </a:rPr>
                        <a:t>Answer</a:t>
                      </a:r>
                    </a:p>
                  </a:txBody>
                  <a:tcPr marL="74196" marR="38644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6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Phosphorus has five valence electrons.</a:t>
                      </a:r>
                      <a:endParaRPr lang="en-US" sz="2800" baseline="0" dirty="0">
                        <a:effectLst/>
                      </a:endParaRPr>
                    </a:p>
                  </a:txBody>
                  <a:tcPr marL="61830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746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6018"/>
          </a:xfrm>
        </p:spPr>
        <p:txBody>
          <a:bodyPr>
            <a:normAutofit/>
          </a:bodyPr>
          <a:lstStyle/>
          <a:p>
            <a:r>
              <a:rPr lang="en-US" dirty="0"/>
              <a:t>Transition metals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6018"/>
            <a:ext cx="8915400" cy="2301801"/>
          </a:xfrm>
        </p:spPr>
        <p:txBody>
          <a:bodyPr/>
          <a:lstStyle/>
          <a:p>
            <a:r>
              <a:rPr lang="en-US" dirty="0"/>
              <a:t>The </a:t>
            </a:r>
            <a:r>
              <a:rPr lang="en-US" b="1" dirty="0"/>
              <a:t>transition metals</a:t>
            </a:r>
            <a:r>
              <a:rPr lang="en-US" dirty="0"/>
              <a:t> are the elements in the middle of the periodic table. </a:t>
            </a:r>
          </a:p>
          <a:p>
            <a:r>
              <a:rPr lang="en-US" dirty="0"/>
              <a:t>The transition metals all have electrons in d orbitals. </a:t>
            </a:r>
          </a:p>
        </p:txBody>
      </p:sp>
      <p:pic>
        <p:nvPicPr>
          <p:cNvPr id="4098" name="Picture 2" descr="Electron configuration of some transition metals. ">
            <a:extLst>
              <a:ext uri="{FF2B5EF4-FFF2-40B4-BE49-F238E27FC236}">
                <a16:creationId xmlns:a16="http://schemas.microsoft.com/office/drawing/2014/main" id="{B4E35E69-831D-4506-B967-FE961433A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2590800"/>
            <a:ext cx="74580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58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Noble gas core notation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40549"/>
            <a:ext cx="8953500" cy="2362199"/>
          </a:xfrm>
        </p:spPr>
        <p:txBody>
          <a:bodyPr>
            <a:normAutofit/>
          </a:bodyPr>
          <a:lstStyle/>
          <a:p>
            <a:r>
              <a:rPr lang="en-US" sz="2800" dirty="0"/>
              <a:t>For elements past the 2</a:t>
            </a:r>
            <a:r>
              <a:rPr lang="en-US" sz="2800" baseline="30000" dirty="0"/>
              <a:t>nd</a:t>
            </a:r>
            <a:r>
              <a:rPr lang="en-US" sz="2800" dirty="0"/>
              <a:t> row of the periodic it is tedious to write the entire electron configuration, especially when the real importance is only the valence electrons. </a:t>
            </a:r>
          </a:p>
          <a:p>
            <a:r>
              <a:rPr lang="en-US" sz="2800" dirty="0"/>
              <a:t>Chemists have a short-hand way to write complex electron configurations using the noble gas core.  </a:t>
            </a:r>
          </a:p>
        </p:txBody>
      </p:sp>
      <p:pic>
        <p:nvPicPr>
          <p:cNvPr id="5122" name="Picture 2" descr="Noble gas core notation for writing electron configurations. ">
            <a:extLst>
              <a:ext uri="{FF2B5EF4-FFF2-40B4-BE49-F238E27FC236}">
                <a16:creationId xmlns:a16="http://schemas.microsoft.com/office/drawing/2014/main" id="{3B725976-589E-4DD4-A240-49C4D0FDA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5" y="3581401"/>
            <a:ext cx="8435412" cy="166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3" y="5403590"/>
            <a:ext cx="8820150" cy="108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84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/>
              <a:t>Using electron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2493"/>
            <a:ext cx="8686800" cy="2491582"/>
          </a:xfrm>
        </p:spPr>
        <p:txBody>
          <a:bodyPr/>
          <a:lstStyle/>
          <a:p>
            <a:r>
              <a:rPr lang="en-US" dirty="0"/>
              <a:t>Electron configurations are helpful for identifying an element</a:t>
            </a:r>
          </a:p>
          <a:p>
            <a:r>
              <a:rPr lang="en-US" dirty="0"/>
              <a:t>Configurations are also useful for predicting or explaining a chemical behavior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53C01-75CA-49E3-9D83-288BAB5FF0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877" y="2561782"/>
            <a:ext cx="8723923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46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33"/>
            <a:ext cx="8229600" cy="970768"/>
          </a:xfrm>
        </p:spPr>
        <p:txBody>
          <a:bodyPr/>
          <a:lstStyle/>
          <a:p>
            <a:r>
              <a:rPr lang="en-US" dirty="0"/>
              <a:t>Solved problem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684860"/>
              </p:ext>
            </p:extLst>
          </p:nvPr>
        </p:nvGraphicFramePr>
        <p:xfrm>
          <a:off x="0" y="990601"/>
          <a:ext cx="9142228" cy="822960"/>
        </p:xfrm>
        <a:graphic>
          <a:graphicData uri="http://schemas.openxmlformats.org/drawingml/2006/table">
            <a:tbl>
              <a:tblPr/>
              <a:tblGrid>
                <a:gridCol w="9142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450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the first three elements that have a p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valence electron configuration. 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What do all 3 elements have in common?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42769"/>
              </p:ext>
            </p:extLst>
          </p:nvPr>
        </p:nvGraphicFramePr>
        <p:xfrm>
          <a:off x="-1772" y="1813561"/>
          <a:ext cx="9144000" cy="502201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889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E37C00"/>
                          </a:solidFill>
                          <a:effectLst/>
                        </a:rPr>
                        <a:t>Given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problem specifies valence electrons - so these are the highest populated energy level.</a:t>
                      </a:r>
                      <a:endParaRPr lang="en-US" sz="2000" dirty="0">
                        <a:effectLst/>
                      </a:endParaRPr>
                    </a:p>
                  </a:txBody>
                  <a:tcPr marL="61830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889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E37C00"/>
                          </a:solidFill>
                          <a:effectLst/>
                        </a:rPr>
                        <a:t>Relationships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order of filling orbitals is: </a:t>
                      </a:r>
                      <a:br>
                        <a:rPr lang="en-US" sz="2000" dirty="0"/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3d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5s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4d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6s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4f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5d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2000" dirty="0">
                        <a:effectLst/>
                      </a:endParaRPr>
                    </a:p>
                  </a:txBody>
                  <a:tcPr marL="61830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623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E37C00"/>
                          </a:solidFill>
                          <a:effectLst/>
                        </a:rPr>
                        <a:t>Solve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first element with 2p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valence electrons has electron configuration: </a:t>
                      </a:r>
                      <a:br>
                        <a:rPr lang="en-US" sz="2000" dirty="0"/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1s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 or     [He]2s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br>
                        <a:rPr lang="en-US" sz="2000" dirty="0"/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carbon, because it has six electrons and an atomic number of six. </a:t>
                      </a:r>
                      <a:br>
                        <a:rPr lang="en-US" sz="2000" dirty="0"/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next element with 3p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valence electrons has electron configuration: </a:t>
                      </a:r>
                      <a:br>
                        <a:rPr lang="en-US" sz="2000" dirty="0"/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  1s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or     [Ne]3s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br>
                        <a:rPr lang="en-US" sz="2000" dirty="0"/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element has 14 electrons and therefore is silicon.</a:t>
                      </a:r>
                      <a:br>
                        <a:rPr lang="en-US" sz="2000" dirty="0"/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next element with 4p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valence electrons has electron configuration:       1s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3d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 or    [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]4s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3d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4p</a:t>
                      </a:r>
                      <a:r>
                        <a:rPr lang="en-US" sz="20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br>
                        <a:rPr lang="en-US" sz="2000" dirty="0"/>
                      </a:b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element has 32 electrons and therefore is germanium.</a:t>
                      </a:r>
                      <a:endParaRPr lang="en-US" sz="2000" baseline="0" dirty="0">
                        <a:effectLst/>
                      </a:endParaRPr>
                    </a:p>
                  </a:txBody>
                  <a:tcPr marL="61830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889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E37C00"/>
                          </a:solidFill>
                          <a:effectLst/>
                        </a:rPr>
                        <a:t>Answer</a:t>
                      </a:r>
                    </a:p>
                  </a:txBody>
                  <a:tcPr marL="74196" marR="38644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6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three elements are carbon, silicon, and germanium. All are in group 14 of the periodic table.</a:t>
                      </a:r>
                      <a:endParaRPr lang="en-US" sz="2000" baseline="0" dirty="0">
                        <a:effectLst/>
                      </a:endParaRPr>
                    </a:p>
                  </a:txBody>
                  <a:tcPr marL="61830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92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C9F4F8-1CA1-4169-A513-5E15F4D91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00150" y="2386744"/>
            <a:ext cx="6743700" cy="1645920"/>
          </a:xfrm>
          <a:solidFill>
            <a:schemeClr val="accent1"/>
          </a:solidFill>
          <a:ln w="190500" cmpd="thinThick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Chapter 4: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Section 3: Electron Configuration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21395" y="4352544"/>
            <a:ext cx="5101209" cy="123989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795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alence electron configuration for the first 54 elements. ">
            <a:extLst>
              <a:ext uri="{FF2B5EF4-FFF2-40B4-BE49-F238E27FC236}">
                <a16:creationId xmlns:a16="http://schemas.microsoft.com/office/drawing/2014/main" id="{BBC43478-37B5-4CCD-B22B-C4151F03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00867"/>
            <a:ext cx="7620000" cy="415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-228600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Electron configurations &amp; the periodic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66800"/>
            <a:ext cx="8420100" cy="1981200"/>
          </a:xfrm>
        </p:spPr>
        <p:txBody>
          <a:bodyPr>
            <a:normAutofit/>
          </a:bodyPr>
          <a:lstStyle/>
          <a:p>
            <a:r>
              <a:rPr lang="en-US" dirty="0"/>
              <a:t>The repeating pattern in electron configuration explains the repeating pattern in chemical behavior</a:t>
            </a:r>
          </a:p>
          <a:p>
            <a:r>
              <a:rPr lang="en-US" dirty="0"/>
              <a:t>Elements within the same group (except He) share last-filled orbital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2123817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33"/>
            <a:ext cx="8229600" cy="970768"/>
          </a:xfrm>
        </p:spPr>
        <p:txBody>
          <a:bodyPr/>
          <a:lstStyle/>
          <a:p>
            <a:r>
              <a:rPr lang="en-US" dirty="0"/>
              <a:t>Solved problem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990601"/>
          <a:ext cx="9144000" cy="82296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two elements that will have similar chemical behavior to calcium (Ca).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EBE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832044"/>
          <a:ext cx="9144000" cy="505166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8756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E37C00"/>
                          </a:solidFill>
                          <a:effectLst/>
                        </a:rPr>
                        <a:t>Given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Calcium has atomic number 20 and electron configuration:  1s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2p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3p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400" dirty="0">
                        <a:effectLst/>
                      </a:endParaRPr>
                    </a:p>
                  </a:txBody>
                  <a:tcPr marL="61830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45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E37C00"/>
                          </a:solidFill>
                          <a:effectLst/>
                        </a:rPr>
                        <a:t>Relationships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Elements with similar valence electrons have similar chemical properties.</a:t>
                      </a:r>
                      <a:endParaRPr lang="en-US" sz="2400" dirty="0">
                        <a:effectLst/>
                      </a:endParaRPr>
                    </a:p>
                  </a:txBody>
                  <a:tcPr marL="61830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315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E37C00"/>
                          </a:solidFill>
                          <a:effectLst/>
                        </a:rPr>
                        <a:t>Solve </a:t>
                      </a:r>
                    </a:p>
                  </a:txBody>
                  <a:tcPr marL="74196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Beryllium has a 2s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valence electron configuration and magnesium has 3s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valence electron configuration. Since both of these elements have the same valence electron configuration they will have similar chemical properties. For example, each combines with oxygen in a 1:1 ratio to make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BeO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MgO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endParaRPr lang="en-US" sz="2400" baseline="0" dirty="0">
                        <a:effectLst/>
                      </a:endParaRPr>
                    </a:p>
                  </a:txBody>
                  <a:tcPr marL="61830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045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E37C00"/>
                          </a:solidFill>
                          <a:effectLst/>
                        </a:rPr>
                        <a:t>Answer</a:t>
                      </a:r>
                    </a:p>
                  </a:txBody>
                  <a:tcPr marL="74196" marR="38644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6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Beryllium and magnesium also have a s</a:t>
                      </a:r>
                      <a:r>
                        <a:rPr lang="en-US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valence electron configuration and will have similar chemical properties to calcium.</a:t>
                      </a:r>
                      <a:endParaRPr lang="en-US" sz="2400" baseline="0" dirty="0">
                        <a:effectLst/>
                      </a:endParaRPr>
                    </a:p>
                  </a:txBody>
                  <a:tcPr marL="61830" marR="74196" marT="37098" marB="370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18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8511" y="304800"/>
            <a:ext cx="3339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Post-assessment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does electron arrangement determine atomic properties?</a:t>
            </a:r>
          </a:p>
        </p:txBody>
      </p:sp>
    </p:spTree>
    <p:extLst>
      <p:ext uri="{BB962C8B-B14F-4D97-AF65-F5344CB8AC3E}">
        <p14:creationId xmlns:p14="http://schemas.microsoft.com/office/powerpoint/2010/main" val="978248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8511" y="304800"/>
            <a:ext cx="3339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Post-assessment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does electron arrangement determine atomic properties?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Valence electrons determine an element's reactivity; a filled valence is more stable than an unfilled one.</a:t>
            </a:r>
          </a:p>
        </p:txBody>
      </p:sp>
    </p:spTree>
    <p:extLst>
      <p:ext uri="{BB962C8B-B14F-4D97-AF65-F5344CB8AC3E}">
        <p14:creationId xmlns:p14="http://schemas.microsoft.com/office/powerpoint/2010/main" val="4272903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8511" y="304800"/>
            <a:ext cx="3339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Post-assessment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are valence electrons related to families on the periodic table?</a:t>
            </a:r>
          </a:p>
        </p:txBody>
      </p:sp>
    </p:spTree>
    <p:extLst>
      <p:ext uri="{BB962C8B-B14F-4D97-AF65-F5344CB8AC3E}">
        <p14:creationId xmlns:p14="http://schemas.microsoft.com/office/powerpoint/2010/main" val="2753034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8511" y="304800"/>
            <a:ext cx="3339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Post-assessment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are valence electrons related to families on the periodic table?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Elements within the same family have the same number of valence electrons.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95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8511" y="304800"/>
            <a:ext cx="3339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Post-assessment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are electron configurations useful for?</a:t>
            </a:r>
          </a:p>
        </p:txBody>
      </p:sp>
    </p:spTree>
    <p:extLst>
      <p:ext uri="{BB962C8B-B14F-4D97-AF65-F5344CB8AC3E}">
        <p14:creationId xmlns:p14="http://schemas.microsoft.com/office/powerpoint/2010/main" val="4187998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8511" y="304800"/>
            <a:ext cx="3339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Post-assessment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are electron configurations useful for?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Electron configurations can help you identify an element or predict chemical behavior.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0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18117"/>
            <a:ext cx="523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ESSENTIAL QUESTIONS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How does electron arrangement determine atomic properties?</a:t>
            </a:r>
          </a:p>
          <a:p>
            <a:r>
              <a:rPr lang="en-US"/>
              <a:t>How are valence electrons related to families on the periodic table?</a:t>
            </a:r>
          </a:p>
          <a:p>
            <a:r>
              <a:rPr lang="en-US"/>
              <a:t>What are electron configurations useful for?</a:t>
            </a:r>
          </a:p>
          <a:p>
            <a:r>
              <a:rPr lang="en-US"/>
              <a:t>What are the periodic trends in atomic radius, ionic radius and ionization energy?</a:t>
            </a:r>
          </a:p>
        </p:txBody>
      </p:sp>
    </p:spTree>
    <p:extLst>
      <p:ext uri="{BB962C8B-B14F-4D97-AF65-F5344CB8AC3E}">
        <p14:creationId xmlns:p14="http://schemas.microsoft.com/office/powerpoint/2010/main" val="11804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8">
            <a:extLst>
              <a:ext uri="{FF2B5EF4-FFF2-40B4-BE49-F238E27FC236}">
                <a16:creationId xmlns:a16="http://schemas.microsoft.com/office/drawing/2014/main" id="{072B4C50-2583-1749-86BF-E89F5A94C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3278" y="301625"/>
            <a:ext cx="5937755" cy="1188720"/>
          </a:xfrm>
        </p:spPr>
        <p:txBody>
          <a:bodyPr/>
          <a:lstStyle/>
          <a:p>
            <a:pPr eaLnBrk="1" hangingPunct="1"/>
            <a:r>
              <a:rPr lang="en-US" altLang="en-US" dirty="0"/>
              <a:t>Sublevels</a:t>
            </a:r>
          </a:p>
        </p:txBody>
      </p:sp>
      <p:sp>
        <p:nvSpPr>
          <p:cNvPr id="48130" name="Rectangle 9">
            <a:extLst>
              <a:ext uri="{FF2B5EF4-FFF2-40B4-BE49-F238E27FC236}">
                <a16:creationId xmlns:a16="http://schemas.microsoft.com/office/drawing/2014/main" id="{EF918CFD-91B7-4A47-AE0C-04BAF036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eaLnBrk="1" hangingPunct="1"/>
            <a:r>
              <a:rPr lang="en-US" altLang="en-US"/>
              <a:t>Blocks of Elements</a:t>
            </a:r>
          </a:p>
        </p:txBody>
      </p:sp>
      <p:sp>
        <p:nvSpPr>
          <p:cNvPr id="48131" name="Text Box 7">
            <a:extLst>
              <a:ext uri="{FF2B5EF4-FFF2-40B4-BE49-F238E27FC236}">
                <a16:creationId xmlns:a16="http://schemas.microsoft.com/office/drawing/2014/main" id="{FBB1C0C5-1677-3441-9807-EC837BF8D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302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544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6.2</a:t>
            </a:r>
          </a:p>
        </p:txBody>
      </p:sp>
      <p:pic>
        <p:nvPicPr>
          <p:cNvPr id="48132" name="Picture 10" descr="010">
            <a:extLst>
              <a:ext uri="{FF2B5EF4-FFF2-40B4-BE49-F238E27FC236}">
                <a16:creationId xmlns:a16="http://schemas.microsoft.com/office/drawing/2014/main" id="{C477052E-78CD-6042-94C9-7D2322E17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27913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39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46388F12-F025-9247-948D-D7B54B281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8900" y="228600"/>
            <a:ext cx="42672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Blocks of elements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B0995DE3-627F-8246-971B-4DCBFA48AF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indent="0" eaLnBrk="1" hangingPunct="1">
              <a:buNone/>
            </a:pPr>
            <a:endParaRPr lang="en-US" altLang="en-US" sz="2400" dirty="0"/>
          </a:p>
        </p:txBody>
      </p:sp>
      <p:sp>
        <p:nvSpPr>
          <p:cNvPr id="50179" name="Text Box 4">
            <a:extLst>
              <a:ext uri="{FF2B5EF4-FFF2-40B4-BE49-F238E27FC236}">
                <a16:creationId xmlns:a16="http://schemas.microsoft.com/office/drawing/2014/main" id="{9F8111E0-580F-B341-8334-F0D9C9DA3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302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544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6.2</a:t>
            </a:r>
          </a:p>
        </p:txBody>
      </p:sp>
      <p:sp>
        <p:nvSpPr>
          <p:cNvPr id="50180" name="Text Box 7">
            <a:extLst>
              <a:ext uri="{FF2B5EF4-FFF2-40B4-BE49-F238E27FC236}">
                <a16:creationId xmlns:a16="http://schemas.microsoft.com/office/drawing/2014/main" id="{F46BB623-2BAB-4348-9F5F-035E619E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812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50181" name="Picture 8">
            <a:extLst>
              <a:ext uri="{FF2B5EF4-FFF2-40B4-BE49-F238E27FC236}">
                <a16:creationId xmlns:a16="http://schemas.microsoft.com/office/drawing/2014/main" id="{9DB025D0-2087-5C43-90F2-54CA558360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828800"/>
            <a:ext cx="80010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400757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62E7F7-9AB6-4CDE-9398-F9A70EB0FA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7648" y="1241134"/>
            <a:ext cx="2209800" cy="13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Writing an electron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0710"/>
            <a:ext cx="6553200" cy="2043007"/>
          </a:xfrm>
        </p:spPr>
        <p:txBody>
          <a:bodyPr>
            <a:normAutofit/>
          </a:bodyPr>
          <a:lstStyle/>
          <a:p>
            <a:r>
              <a:rPr lang="en-US" dirty="0"/>
              <a:t>An </a:t>
            </a:r>
            <a:r>
              <a:rPr lang="en-US" b="1" dirty="0"/>
              <a:t>electron configuration</a:t>
            </a:r>
            <a:r>
              <a:rPr lang="en-US" dirty="0"/>
              <a:t> describes how electrons are distributed among s, p, d, and f orbitals </a:t>
            </a:r>
          </a:p>
        </p:txBody>
      </p:sp>
      <p:pic>
        <p:nvPicPr>
          <p:cNvPr id="1026" name="Picture 2" descr="Rules for finding electron configurations. ">
            <a:extLst>
              <a:ext uri="{FF2B5EF4-FFF2-40B4-BE49-F238E27FC236}">
                <a16:creationId xmlns:a16="http://schemas.microsoft.com/office/drawing/2014/main" id="{8F00DE58-148A-4CDF-AD74-2561E98D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20831"/>
            <a:ext cx="8229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periodic table can be split up into orbital blocks: s, d, p and f.">
            <a:extLst>
              <a:ext uri="{FF2B5EF4-FFF2-40B4-BE49-F238E27FC236}">
                <a16:creationId xmlns:a16="http://schemas.microsoft.com/office/drawing/2014/main" id="{FA203EB3-853C-4925-9412-CD32D97D9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7" y="4463903"/>
            <a:ext cx="7621383" cy="2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e periodic table can be split up into orbital blocks: s, d, p and f.">
            <a:extLst>
              <a:ext uri="{FF2B5EF4-FFF2-40B4-BE49-F238E27FC236}">
                <a16:creationId xmlns:a16="http://schemas.microsoft.com/office/drawing/2014/main" id="{00795A70-5311-9D49-9BDA-19FB6C18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5" y="4473431"/>
            <a:ext cx="7621383" cy="2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1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The noble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6544"/>
            <a:ext cx="9144000" cy="2971800"/>
          </a:xfrm>
        </p:spPr>
        <p:txBody>
          <a:bodyPr>
            <a:normAutofit/>
          </a:bodyPr>
          <a:lstStyle/>
          <a:p>
            <a:r>
              <a:rPr lang="en-US" dirty="0"/>
              <a:t>Noble gases have full outermost s and p orbitals</a:t>
            </a:r>
            <a:endParaRPr lang="en-US" sz="2400" dirty="0"/>
          </a:p>
          <a:p>
            <a:r>
              <a:rPr lang="en-US" dirty="0"/>
              <a:t>These outermost electrons determine chemical behavior</a:t>
            </a:r>
          </a:p>
          <a:p>
            <a:r>
              <a:rPr lang="en-US" dirty="0"/>
              <a:t>Electrons in completely filled energy levels are not  available to form chemical bonds.</a:t>
            </a:r>
          </a:p>
          <a:p>
            <a:r>
              <a:rPr lang="en-US" dirty="0"/>
              <a:t>Electrons in unfilled energy levels are available to form chemical bonds.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DF1622-6A66-4DB6-B9A2-57E68D26B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" y="3429000"/>
            <a:ext cx="7703287" cy="26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6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Group I: Alkali metals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2819400"/>
          </a:xfrm>
        </p:spPr>
        <p:txBody>
          <a:bodyPr/>
          <a:lstStyle/>
          <a:p>
            <a:r>
              <a:rPr lang="en-US" dirty="0"/>
              <a:t>The alkali metals (group 1) all lose an electron easily.</a:t>
            </a:r>
          </a:p>
          <a:p>
            <a:r>
              <a:rPr lang="en-US" dirty="0"/>
              <a:t>They form +1 ions.</a:t>
            </a:r>
          </a:p>
          <a:p>
            <a:r>
              <a:rPr lang="en-US" dirty="0"/>
              <a:t>Once they lose an electron they have full energy levels.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D7D3F-144F-40B3-82E0-1532E1F018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206" y="3133725"/>
            <a:ext cx="8721587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4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Group II metals:</a:t>
            </a:r>
            <a:br>
              <a:rPr lang="en-US" dirty="0"/>
            </a:br>
            <a:r>
              <a:rPr lang="en-US" dirty="0"/>
              <a:t>Alkaline earth metals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1143000"/>
            <a:ext cx="8229600" cy="2948782"/>
          </a:xfrm>
        </p:spPr>
        <p:txBody>
          <a:bodyPr/>
          <a:lstStyle/>
          <a:p>
            <a:r>
              <a:rPr lang="en-US" dirty="0"/>
              <a:t>The alkaline earth  metals (group 2) all lose an electron2 easily.</a:t>
            </a:r>
          </a:p>
          <a:p>
            <a:r>
              <a:rPr lang="en-US" dirty="0"/>
              <a:t>They form +2 ions.</a:t>
            </a:r>
          </a:p>
          <a:p>
            <a:r>
              <a:rPr lang="en-US" dirty="0"/>
              <a:t>Once they lose two electrons they have full energy levels.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354AE-8920-4F7B-ADD1-CBB8131627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465" y="2971800"/>
            <a:ext cx="8472233" cy="24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086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1181</Words>
  <Application>Microsoft Macintosh PowerPoint</Application>
  <PresentationFormat>On-screen Show (4:3)</PresentationFormat>
  <Paragraphs>120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Gill Sans MT</vt:lpstr>
      <vt:lpstr>Times New Roman</vt:lpstr>
      <vt:lpstr>Parcel</vt:lpstr>
      <vt:lpstr>PowerPoint Presentation</vt:lpstr>
      <vt:lpstr>Chapter 4: Section 3: Electron Configuration</vt:lpstr>
      <vt:lpstr>PowerPoint Presentation</vt:lpstr>
      <vt:lpstr>Sublevels</vt:lpstr>
      <vt:lpstr>Blocks of elements</vt:lpstr>
      <vt:lpstr>Writing an electron configuration</vt:lpstr>
      <vt:lpstr>The noble gases</vt:lpstr>
      <vt:lpstr>Group I: Alkali metals </vt:lpstr>
      <vt:lpstr>Group II metals: Alkaline earth metals </vt:lpstr>
      <vt:lpstr>The halogens</vt:lpstr>
      <vt:lpstr>Carbon, nitrogen, and oxygen</vt:lpstr>
      <vt:lpstr>Valence electrons</vt:lpstr>
      <vt:lpstr>Valence electrons</vt:lpstr>
      <vt:lpstr>Solved problem</vt:lpstr>
      <vt:lpstr>Solved problem</vt:lpstr>
      <vt:lpstr>Transition metals </vt:lpstr>
      <vt:lpstr>Noble gas core notation </vt:lpstr>
      <vt:lpstr>Using electron configurations</vt:lpstr>
      <vt:lpstr>Solved problem</vt:lpstr>
      <vt:lpstr>Electron configurations &amp; the periodic table</vt:lpstr>
      <vt:lpstr>Solved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Stover</dc:creator>
  <cp:lastModifiedBy/>
  <cp:revision>1</cp:revision>
  <dcterms:created xsi:type="dcterms:W3CDTF">2020-05-12T18:13:56Z</dcterms:created>
  <dcterms:modified xsi:type="dcterms:W3CDTF">2020-07-22T19:56:25Z</dcterms:modified>
</cp:coreProperties>
</file>