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21" r:id="rId2"/>
    <p:sldId id="300" r:id="rId3"/>
    <p:sldId id="326" r:id="rId4"/>
    <p:sldId id="304" r:id="rId5"/>
    <p:sldId id="373" r:id="rId6"/>
    <p:sldId id="374" r:id="rId7"/>
    <p:sldId id="375" r:id="rId8"/>
    <p:sldId id="378" r:id="rId9"/>
    <p:sldId id="379" r:id="rId10"/>
    <p:sldId id="376" r:id="rId11"/>
    <p:sldId id="368" r:id="rId12"/>
    <p:sldId id="370" r:id="rId13"/>
    <p:sldId id="366" r:id="rId14"/>
    <p:sldId id="372" r:id="rId15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 showGuides="1"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0" tIns="48326" rIns="96650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50" tIns="48326" rIns="96650" bIns="48326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0" tIns="48326" rIns="96650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50" tIns="48326" rIns="96650" bIns="48326" rtlCol="0" anchor="b"/>
          <a:lstStyle>
            <a:lvl1pPr algn="r">
              <a:defRPr sz="1300"/>
            </a:lvl1pPr>
          </a:lstStyle>
          <a:p>
            <a:fld id="{1B6E4033-F3D0-41B7-BABE-D414A5B492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11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6" y="0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9"/>
            <a:ext cx="5851525" cy="4319587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88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6" y="9120188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8A0A3A03-F8C7-4145-8B86-461FD58AAD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3951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B020C-EE78-428C-BFF6-F0EB6535436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2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336B-20D6-4D55-AF9F-C74C9BE984B0}" type="datetimeFigureOut">
              <a:rPr lang="en-US" smtClean="0"/>
              <a:pPr/>
              <a:t>7/22/20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D75A-F2B8-423D-A57E-E58EF15933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75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336B-20D6-4D55-AF9F-C74C9BE984B0}" type="datetimeFigureOut">
              <a:rPr lang="en-US" smtClean="0"/>
              <a:pPr/>
              <a:t>7/22/20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D75A-F2B8-423D-A57E-E58EF15933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26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336B-20D6-4D55-AF9F-C74C9BE984B0}" type="datetimeFigureOut">
              <a:rPr lang="en-US" smtClean="0"/>
              <a:pPr/>
              <a:t>7/22/20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D75A-F2B8-423D-A57E-E58EF15933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78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336B-20D6-4D55-AF9F-C74C9BE984B0}" type="datetimeFigureOut">
              <a:rPr lang="en-US" smtClean="0"/>
              <a:pPr/>
              <a:t>7/22/20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D75A-F2B8-423D-A57E-E58EF15933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336B-20D6-4D55-AF9F-C74C9BE984B0}" type="datetimeFigureOut">
              <a:rPr lang="en-US" smtClean="0"/>
              <a:pPr/>
              <a:t>7/22/20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D75A-F2B8-423D-A57E-E58EF15933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38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336B-20D6-4D55-AF9F-C74C9BE984B0}" type="datetimeFigureOut">
              <a:rPr lang="en-US" smtClean="0"/>
              <a:pPr/>
              <a:t>7/22/20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D75A-F2B8-423D-A57E-E58EF15933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4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336B-20D6-4D55-AF9F-C74C9BE984B0}" type="datetimeFigureOut">
              <a:rPr lang="en-US" smtClean="0"/>
              <a:pPr/>
              <a:t>7/22/20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D75A-F2B8-423D-A57E-E58EF15933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87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336B-20D6-4D55-AF9F-C74C9BE984B0}" type="datetimeFigureOut">
              <a:rPr lang="en-US" smtClean="0"/>
              <a:pPr/>
              <a:t>7/22/20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D75A-F2B8-423D-A57E-E58EF15933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27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336B-20D6-4D55-AF9F-C74C9BE984B0}" type="datetimeFigureOut">
              <a:rPr lang="en-US" smtClean="0"/>
              <a:pPr/>
              <a:t>7/22/20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D75A-F2B8-423D-A57E-E58EF15933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0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336B-20D6-4D55-AF9F-C74C9BE984B0}" type="datetimeFigureOut">
              <a:rPr lang="en-US" smtClean="0"/>
              <a:pPr/>
              <a:t>7/22/20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D75A-F2B8-423D-A57E-E58EF15933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45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05D336B-20D6-4D55-AF9F-C74C9BE984B0}" type="datetimeFigureOut">
              <a:rPr lang="en-US" smtClean="0"/>
              <a:pPr/>
              <a:t>7/22/20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D75A-F2B8-423D-A57E-E58EF15933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8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05D336B-20D6-4D55-AF9F-C74C9BE984B0}" type="datetimeFigureOut">
              <a:rPr lang="en-US" smtClean="0"/>
              <a:pPr/>
              <a:t>7/22/20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813D75A-F2B8-423D-A57E-E58EF15933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0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8915400" cy="3200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41148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                                T = Take Notes</a:t>
            </a:r>
          </a:p>
          <a:p>
            <a:r>
              <a:rPr lang="en-US" sz="2400" b="1" dirty="0"/>
              <a:t>                                    I = Interact with your notes</a:t>
            </a:r>
          </a:p>
          <a:p>
            <a:r>
              <a:rPr lang="en-US" sz="2400" b="1" dirty="0"/>
              <a:t>                                    P = Practice with plenty of repetition</a:t>
            </a:r>
          </a:p>
          <a:p>
            <a:r>
              <a:rPr lang="en-US" sz="2400" b="1" dirty="0"/>
              <a:t>                                    S = Self-test</a:t>
            </a:r>
          </a:p>
        </p:txBody>
      </p:sp>
    </p:spTree>
    <p:extLst>
      <p:ext uri="{BB962C8B-B14F-4D97-AF65-F5344CB8AC3E}">
        <p14:creationId xmlns:p14="http://schemas.microsoft.com/office/powerpoint/2010/main" val="180547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B9C73-028F-2F4A-BB3C-3D60B7FCE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158248"/>
            <a:ext cx="6553199" cy="1219200"/>
          </a:xfrm>
        </p:spPr>
        <p:txBody>
          <a:bodyPr>
            <a:normAutofit/>
          </a:bodyPr>
          <a:lstStyle/>
          <a:p>
            <a:r>
              <a:rPr lang="en-US" dirty="0"/>
              <a:t>Atomic emission spectra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69FFE7-8C50-A44F-86C0-513FF273E1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841431"/>
            <a:ext cx="5937755" cy="3101983"/>
          </a:xfrm>
        </p:spPr>
        <p:txBody>
          <a:bodyPr/>
          <a:lstStyle/>
          <a:p>
            <a:pPr marL="0" indent="0" eaLnBrk="1" hangingPunct="1"/>
            <a:endParaRPr lang="en-US" altLang="en-US" dirty="0"/>
          </a:p>
          <a:p>
            <a:pPr lvl="1" eaLnBrk="1" hangingPunct="1"/>
            <a:r>
              <a:rPr lang="en-US" altLang="en-US" sz="2000" dirty="0"/>
              <a:t>What causes atomic emission spectra?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7BAF148-AA9F-E148-811D-CEA5B09BDDAA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732820"/>
            <a:ext cx="8459787" cy="4421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spcBef>
                <a:spcPct val="50000"/>
              </a:spcBef>
            </a:pPr>
            <a:r>
              <a:rPr lang="en-US" altLang="en-US" sz="2000" dirty="0"/>
              <a:t>When atoms absorb energy, electrons move into higher energy levels. These electrons then lose energy by emitting light when they return to lower energy levels.</a:t>
            </a:r>
          </a:p>
          <a:p>
            <a:pPr indent="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7138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8511" y="304800"/>
            <a:ext cx="3339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Post-assessment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is the atomic emission spectrum produced.</a:t>
            </a:r>
          </a:p>
        </p:txBody>
      </p:sp>
    </p:spTree>
    <p:extLst>
      <p:ext uri="{BB962C8B-B14F-4D97-AF65-F5344CB8AC3E}">
        <p14:creationId xmlns:p14="http://schemas.microsoft.com/office/powerpoint/2010/main" val="2753034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8511" y="304800"/>
            <a:ext cx="3339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Post-assessment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is the atomic emission spectrum produced?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Electrons get excited, absorb energy to jump above its shell, goes right back down to release energy in the from of light.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695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8511" y="304800"/>
            <a:ext cx="3339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Post-assessment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are electron configurations useful for?</a:t>
            </a:r>
          </a:p>
        </p:txBody>
      </p:sp>
    </p:spTree>
    <p:extLst>
      <p:ext uri="{BB962C8B-B14F-4D97-AF65-F5344CB8AC3E}">
        <p14:creationId xmlns:p14="http://schemas.microsoft.com/office/powerpoint/2010/main" val="4187998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8511" y="304800"/>
            <a:ext cx="3339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Post-assessment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are electron configurations useful for?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Electron configurations can help you identify an element or predict chemical behavior.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0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shade val="100000"/>
                <a:satMod val="185000"/>
                <a:lumMod val="120000"/>
              </a:schemeClr>
            </a:gs>
            <a:gs pos="100000">
              <a:schemeClr val="bg1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1C9F4F8-1CA1-4169-A513-5E15F4D91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00150" y="2386744"/>
            <a:ext cx="6743700" cy="1645920"/>
          </a:xfrm>
          <a:solidFill>
            <a:schemeClr val="accent1"/>
          </a:solidFill>
          <a:ln w="190500" cmpd="thinThick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Chapter 4: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Section 1: Electromagnetic spectrum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21395" y="4352544"/>
            <a:ext cx="5101209" cy="1239894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579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5433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ESSENTIAL QUESTIONS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How does electron arrangement determine atomic properties?</a:t>
            </a:r>
          </a:p>
          <a:p>
            <a:r>
              <a:rPr lang="en-US"/>
              <a:t>How are valence electrons related to families on the periodic table?</a:t>
            </a:r>
          </a:p>
          <a:p>
            <a:r>
              <a:rPr lang="en-US"/>
              <a:t>What are electron configurations useful for?</a:t>
            </a:r>
          </a:p>
          <a:p>
            <a:r>
              <a:rPr lang="en-US"/>
              <a:t>What are the periodic trends in atomic radius, ionic radius and ionization energy?</a:t>
            </a:r>
          </a:p>
        </p:txBody>
      </p:sp>
    </p:spTree>
    <p:extLst>
      <p:ext uri="{BB962C8B-B14F-4D97-AF65-F5344CB8AC3E}">
        <p14:creationId xmlns:p14="http://schemas.microsoft.com/office/powerpoint/2010/main" val="11804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Light and Atoms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8C39FF-3F92-554D-9B39-FD3CB19A1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AD74EB-6A1D-E248-9886-AC57B4A01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077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3AA72860-784B-0643-8C75-1174E7AF9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8077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949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Development of atomic models 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D4195E6-1211-5A40-B54D-B16B3FA0AB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143000"/>
            <a:ext cx="5937755" cy="3101983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  <a:p>
            <a:pPr lvl="1" eaLnBrk="1" hangingPunct="1"/>
            <a:r>
              <a:rPr lang="en-US" altLang="en-US" sz="2000" dirty="0"/>
              <a:t>What was inadequate about Rutherford’s atomic model?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FE997A1-7BA5-9A4E-A681-CC28E6939BE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438400"/>
            <a:ext cx="8413750" cy="4695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indent="0"/>
            <a:r>
              <a:rPr lang="en-US" altLang="en-US" sz="2000" b="1" dirty="0"/>
              <a:t>Rutherford’s atomic model could not explain the chemical properties of elements</a:t>
            </a:r>
          </a:p>
          <a:p>
            <a:pPr lvl="2" indent="0"/>
            <a:r>
              <a:rPr lang="en-US" altLang="en-US" sz="2000" dirty="0"/>
              <a:t>Rutherford’s atomic model could not explain why objects change color when heated.</a:t>
            </a:r>
          </a:p>
          <a:p>
            <a:pPr marL="0" indent="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3178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Development of atomic models 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C97CF93-BE95-EA40-AF56-51571E335C95}"/>
              </a:ext>
            </a:extLst>
          </p:cNvPr>
          <p:cNvSpPr txBox="1">
            <a:spLocks noChangeArrowheads="1"/>
          </p:cNvSpPr>
          <p:nvPr/>
        </p:nvSpPr>
        <p:spPr>
          <a:xfrm>
            <a:off x="365125" y="1676400"/>
            <a:ext cx="8413750" cy="4772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altLang="en-US" sz="2000" dirty="0"/>
              <a:t>According to the wave model, light consists of electromagnetic waves.</a:t>
            </a:r>
          </a:p>
          <a:p>
            <a:pPr lvl="3"/>
            <a:r>
              <a:rPr lang="en-US" altLang="en-US" sz="2000" b="1" dirty="0"/>
              <a:t>Electromagnetic radiation</a:t>
            </a:r>
            <a:r>
              <a:rPr lang="en-US" altLang="en-US" sz="2000" dirty="0"/>
              <a:t> includes radio waves, microwaves, infrared waves, visible light, ultraviolet waves, X-rays, and gamma rays. </a:t>
            </a:r>
          </a:p>
          <a:p>
            <a:pPr lvl="3"/>
            <a:r>
              <a:rPr lang="en-US" altLang="en-US" sz="2000" dirty="0"/>
              <a:t>All electromagnetic waves travel in a vacuum at a speed of </a:t>
            </a:r>
          </a:p>
          <a:p>
            <a:pPr marL="685800" lvl="3" indent="0">
              <a:buNone/>
            </a:pPr>
            <a:r>
              <a:rPr lang="en-US" altLang="en-US" sz="2000" dirty="0"/>
              <a:t>    2.998 </a:t>
            </a:r>
            <a:r>
              <a:rPr lang="en-US" altLang="en-US" sz="2000" dirty="0">
                <a:sym typeface="Symbol" pitchFamily="2" charset="2"/>
              </a:rPr>
              <a:t> 10</a:t>
            </a:r>
            <a:r>
              <a:rPr lang="en-US" altLang="en-US" sz="2000" baseline="30000" dirty="0"/>
              <a:t>8 </a:t>
            </a:r>
            <a:r>
              <a:rPr lang="en-US" altLang="en-US" sz="2000" dirty="0"/>
              <a:t>m/s or 3.00 x 10</a:t>
            </a:r>
            <a:r>
              <a:rPr lang="en-US" altLang="en-US" sz="2000" baseline="30000" dirty="0"/>
              <a:t>8</a:t>
            </a:r>
          </a:p>
          <a:p>
            <a:pPr marL="0" indent="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144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electromagnetic spectrum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9BAB1A-E6ED-A243-8D67-A7B7AD451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04B8953-1FF2-5040-849A-D6BA062A7B7F}"/>
              </a:ext>
            </a:extLst>
          </p:cNvPr>
          <p:cNvSpPr txBox="1">
            <a:spLocks noChangeArrowheads="1"/>
          </p:cNvSpPr>
          <p:nvPr/>
        </p:nvSpPr>
        <p:spPr>
          <a:xfrm>
            <a:off x="273050" y="1095375"/>
            <a:ext cx="8413750" cy="4772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altLang="en-US" sz="2000" dirty="0"/>
              <a:t>The electromagnetic spectrum consists of radiation over a broad band of wavelengths.</a:t>
            </a:r>
          </a:p>
          <a:p>
            <a:pPr lvl="2"/>
            <a:endParaRPr lang="en-US" altLang="en-US" sz="2000" dirty="0"/>
          </a:p>
          <a:p>
            <a:pPr marL="0" indent="0"/>
            <a:endParaRPr lang="en-US" altLang="en-US" dirty="0"/>
          </a:p>
        </p:txBody>
      </p:sp>
      <p:pic>
        <p:nvPicPr>
          <p:cNvPr id="8" name="Picture 6" descr="003">
            <a:extLst>
              <a:ext uri="{FF2B5EF4-FFF2-40B4-BE49-F238E27FC236}">
                <a16:creationId xmlns:a16="http://schemas.microsoft.com/office/drawing/2014/main" id="{3060F05A-91DA-0F43-9420-C167E6AD4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8229600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024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/>
              <a:t>Emmision</a:t>
            </a:r>
            <a:r>
              <a:rPr lang="en-US" dirty="0"/>
              <a:t> spectrum 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0248C8F-6E5A-3B4B-824D-5F6D2901FE40}"/>
              </a:ext>
            </a:extLst>
          </p:cNvPr>
          <p:cNvSpPr txBox="1">
            <a:spLocks noChangeArrowheads="1"/>
          </p:cNvSpPr>
          <p:nvPr/>
        </p:nvSpPr>
        <p:spPr>
          <a:xfrm>
            <a:off x="273050" y="1371600"/>
            <a:ext cx="8870950" cy="4772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altLang="en-US" sz="2000" dirty="0"/>
              <a:t>A prism separates light into the colors it contains. When white light passes through a prism, it produces a rainbow of colors.</a:t>
            </a:r>
          </a:p>
          <a:p>
            <a:pPr marL="0" indent="0"/>
            <a:endParaRPr lang="en-US" alt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4927CEDF-75E5-1A47-B071-CD55D7583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640080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37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Bohr model 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022E229-D6AB-4F4F-84D4-02DA3A6749DA}"/>
              </a:ext>
            </a:extLst>
          </p:cNvPr>
          <p:cNvSpPr txBox="1">
            <a:spLocks noChangeArrowheads="1"/>
          </p:cNvSpPr>
          <p:nvPr/>
        </p:nvSpPr>
        <p:spPr>
          <a:xfrm>
            <a:off x="438912" y="1143000"/>
            <a:ext cx="8642350" cy="4772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dirty="0"/>
          </a:p>
          <a:p>
            <a:pPr lvl="1"/>
            <a:r>
              <a:rPr lang="en-US" altLang="en-US" sz="2000" dirty="0"/>
              <a:t>What was the new proposal in the Bohr model of the atom?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F32374A-113D-8E43-B6AA-4CF00BE655FF}"/>
              </a:ext>
            </a:extLst>
          </p:cNvPr>
          <p:cNvSpPr txBox="1">
            <a:spLocks noChangeArrowheads="1"/>
          </p:cNvSpPr>
          <p:nvPr/>
        </p:nvSpPr>
        <p:spPr>
          <a:xfrm>
            <a:off x="170879" y="1981200"/>
            <a:ext cx="8459787" cy="4421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spcBef>
                <a:spcPct val="50000"/>
              </a:spcBef>
            </a:pPr>
            <a:r>
              <a:rPr lang="en-US" altLang="en-US" sz="2000" dirty="0"/>
              <a:t>Bohr proposed that an electron is found only in specific circular paths, or orbits, around the nucleus.</a:t>
            </a:r>
          </a:p>
          <a:p>
            <a:pPr indent="0"/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B7FA91-015C-C240-BF74-2783F1A2208D}"/>
              </a:ext>
            </a:extLst>
          </p:cNvPr>
          <p:cNvSpPr txBox="1">
            <a:spLocks noChangeArrowheads="1"/>
          </p:cNvSpPr>
          <p:nvPr/>
        </p:nvSpPr>
        <p:spPr>
          <a:xfrm>
            <a:off x="170879" y="2667000"/>
            <a:ext cx="8413750" cy="4772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altLang="en-US" sz="2000" dirty="0"/>
              <a:t>Each possible electron orbit in Bohr’s model has a fixed energy.</a:t>
            </a:r>
          </a:p>
          <a:p>
            <a:pPr lvl="3"/>
            <a:r>
              <a:rPr lang="en-US" altLang="en-US" sz="2000" dirty="0"/>
              <a:t>The fixed energies an electron can have are called </a:t>
            </a:r>
            <a:r>
              <a:rPr lang="en-US" altLang="en-US" sz="2000" b="1" dirty="0"/>
              <a:t>energy levels.</a:t>
            </a:r>
            <a:endParaRPr lang="en-US" altLang="en-US" sz="2000" dirty="0"/>
          </a:p>
          <a:p>
            <a:pPr lvl="3"/>
            <a:r>
              <a:rPr lang="en-US" altLang="en-US" sz="2000" dirty="0"/>
              <a:t>A </a:t>
            </a:r>
            <a:r>
              <a:rPr lang="en-US" altLang="en-US" sz="2000" b="1" dirty="0"/>
              <a:t>quantum</a:t>
            </a:r>
            <a:r>
              <a:rPr lang="en-US" altLang="en-US" sz="2000" dirty="0"/>
              <a:t> of energy is the amount of energy required to move an electron from one energy level to another energy level.</a:t>
            </a:r>
          </a:p>
          <a:p>
            <a:pPr marL="0" indent="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235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Microsoft Macintosh PowerPoint</Application>
  <PresentationFormat>On-screen Show (4:3)</PresentationFormat>
  <Paragraphs>48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Gill Sans MT</vt:lpstr>
      <vt:lpstr>Parcel</vt:lpstr>
      <vt:lpstr>PowerPoint Presentation</vt:lpstr>
      <vt:lpstr>Chapter 4: Section 1: Electromagnetic spectrum</vt:lpstr>
      <vt:lpstr>PowerPoint Presentation</vt:lpstr>
      <vt:lpstr>Light and Atoms </vt:lpstr>
      <vt:lpstr>Development of atomic models </vt:lpstr>
      <vt:lpstr>Development of atomic models </vt:lpstr>
      <vt:lpstr>electromagnetic spectrum</vt:lpstr>
      <vt:lpstr>Emmision spectrum </vt:lpstr>
      <vt:lpstr>Bohr model </vt:lpstr>
      <vt:lpstr>Atomic emission spectra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Michelle Stover</dc:creator>
  <cp:lastModifiedBy/>
  <cp:revision>1</cp:revision>
  <dcterms:created xsi:type="dcterms:W3CDTF">2020-05-12T18:13:56Z</dcterms:created>
  <dcterms:modified xsi:type="dcterms:W3CDTF">2020-07-22T19:55:44Z</dcterms:modified>
</cp:coreProperties>
</file>