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321" r:id="rId2"/>
    <p:sldId id="271" r:id="rId3"/>
    <p:sldId id="331" r:id="rId4"/>
    <p:sldId id="270" r:id="rId5"/>
    <p:sldId id="272" r:id="rId6"/>
    <p:sldId id="273" r:id="rId7"/>
    <p:sldId id="274" r:id="rId8"/>
    <p:sldId id="275" r:id="rId9"/>
    <p:sldId id="277" r:id="rId10"/>
    <p:sldId id="278" r:id="rId11"/>
    <p:sldId id="280" r:id="rId12"/>
    <p:sldId id="281" r:id="rId13"/>
    <p:sldId id="283" r:id="rId14"/>
    <p:sldId id="285" r:id="rId15"/>
    <p:sldId id="286" r:id="rId16"/>
    <p:sldId id="287" r:id="rId17"/>
    <p:sldId id="289" r:id="rId18"/>
    <p:sldId id="290" r:id="rId19"/>
    <p:sldId id="291" r:id="rId20"/>
    <p:sldId id="292" r:id="rId21"/>
    <p:sldId id="367" r:id="rId22"/>
    <p:sldId id="366" r:id="rId23"/>
    <p:sldId id="294" r:id="rId24"/>
    <p:sldId id="295" r:id="rId25"/>
    <p:sldId id="296" r:id="rId26"/>
    <p:sldId id="297" r:id="rId27"/>
    <p:sldId id="298" r:id="rId28"/>
    <p:sldId id="325" r:id="rId29"/>
    <p:sldId id="365" r:id="rId30"/>
    <p:sldId id="363" r:id="rId31"/>
    <p:sldId id="364" r:id="rId32"/>
    <p:sldId id="362" r:id="rId33"/>
    <p:sldId id="361" r:id="rId34"/>
    <p:sldId id="360" r:id="rId35"/>
    <p:sldId id="359" r:id="rId36"/>
    <p:sldId id="358" r:id="rId37"/>
    <p:sldId id="357" r:id="rId38"/>
    <p:sldId id="356" r:id="rId39"/>
    <p:sldId id="355" r:id="rId4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howGuides="1"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0" tIns="48326" rIns="96650" bIns="48326" rtlCol="0" anchor="b"/>
          <a:lstStyle>
            <a:lvl1pPr algn="r">
              <a:defRPr sz="1300"/>
            </a:lvl1pPr>
          </a:lstStyle>
          <a:p>
            <a:fld id="{1B6E4033-F3D0-41B7-BABE-D414A5B49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1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6" y="0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9"/>
            <a:ext cx="5851525" cy="431958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6" y="9120188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A0A3A03-F8C7-4145-8B86-461FD58AAD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395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B020C-EE78-428C-BFF6-F0EB653543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2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75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9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9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5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37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6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8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8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1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7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9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05D336B-20D6-4D55-AF9F-C74C9BE984B0}" type="datetimeFigureOut">
              <a:rPr lang="en-US" smtClean="0"/>
              <a:pPr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813D75A-F2B8-423D-A57E-E58EF1593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2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9154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1910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                    T = Take Notes</a:t>
            </a:r>
          </a:p>
          <a:p>
            <a:r>
              <a:rPr lang="en-US" sz="2400" b="1" dirty="0"/>
              <a:t>                                         I = Interact with your notes</a:t>
            </a:r>
          </a:p>
          <a:p>
            <a:r>
              <a:rPr lang="en-US" sz="2400" b="1" dirty="0"/>
              <a:t>                                        P = Practice with plenty of repetition</a:t>
            </a:r>
          </a:p>
          <a:p>
            <a:r>
              <a:rPr lang="en-US" sz="2400" b="1" dirty="0"/>
              <a:t>                                        S = Self=test</a:t>
            </a:r>
          </a:p>
        </p:txBody>
      </p:sp>
    </p:spTree>
    <p:extLst>
      <p:ext uri="{BB962C8B-B14F-4D97-AF65-F5344CB8AC3E}">
        <p14:creationId xmlns:p14="http://schemas.microsoft.com/office/powerpoint/2010/main" val="1873065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Wave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952999"/>
          </a:xfrm>
        </p:spPr>
        <p:txBody>
          <a:bodyPr>
            <a:normAutofit/>
          </a:bodyPr>
          <a:lstStyle/>
          <a:p>
            <a:r>
              <a:rPr lang="en-US" dirty="0"/>
              <a:t>The relationship between wavelength and frequency is illustrated by the equation;</a:t>
            </a:r>
          </a:p>
          <a:p>
            <a:pPr marL="0" indent="0">
              <a:buNone/>
            </a:pPr>
            <a:r>
              <a:rPr lang="en-US" dirty="0"/>
              <a:t>				c = </a:t>
            </a:r>
            <a:r>
              <a:rPr lang="en-US" dirty="0" err="1"/>
              <a:t>λν</a:t>
            </a:r>
            <a:r>
              <a:rPr lang="en-US" dirty="0"/>
              <a:t> </a:t>
            </a:r>
          </a:p>
          <a:p>
            <a:r>
              <a:rPr lang="en-US" dirty="0"/>
              <a:t>Wavelength is the Greek letter lambda, λ and frequency is the letter nu, ν. </a:t>
            </a:r>
          </a:p>
          <a:p>
            <a:r>
              <a:rPr lang="en-US" dirty="0"/>
              <a:t>The energy of a wave (E) is calculated by multiplying the frequency of the wave by a constant called Plank’s constant (h). </a:t>
            </a:r>
          </a:p>
          <a:p>
            <a:pPr marL="0" indent="0">
              <a:buNone/>
            </a:pPr>
            <a:r>
              <a:rPr lang="en-US" dirty="0"/>
              <a:t>				E = </a:t>
            </a:r>
            <a:r>
              <a:rPr lang="en-US" dirty="0" err="1"/>
              <a:t>hν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7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33"/>
            <a:ext cx="8229600" cy="1143000"/>
          </a:xfrm>
        </p:spPr>
        <p:txBody>
          <a:bodyPr/>
          <a:lstStyle/>
          <a:p>
            <a:r>
              <a:rPr lang="en-US" dirty="0"/>
              <a:t>Solved problem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389345"/>
              </p:ext>
            </p:extLst>
          </p:nvPr>
        </p:nvGraphicFramePr>
        <p:xfrm>
          <a:off x="0" y="990600"/>
          <a:ext cx="9144000" cy="94488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energy of an orange light that has a wavelength of 640. nm? </a:t>
                      </a:r>
                      <a:endParaRPr lang="en-US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06510"/>
              </p:ext>
            </p:extLst>
          </p:nvPr>
        </p:nvGraphicFramePr>
        <p:xfrm>
          <a:off x="0" y="2005749"/>
          <a:ext cx="9144000" cy="475257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Given</a:t>
                      </a:r>
                    </a:p>
                  </a:txBody>
                  <a:tcPr marL="74196" marR="74196" marT="37098" marB="370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 = 640. nm or 6.40 x 10</a:t>
                      </a:r>
                      <a:r>
                        <a:rPr lang="en-US" sz="24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</a:t>
                      </a:r>
                      <a:endParaRPr lang="en-US" sz="2400" dirty="0">
                        <a:effectLst/>
                      </a:endParaRPr>
                    </a:p>
                  </a:txBody>
                  <a:tcPr marL="61830" marR="74196" marT="37098" marB="370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851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Relationships</a:t>
                      </a:r>
                    </a:p>
                  </a:txBody>
                  <a:tcPr marL="74196" marR="74196" marT="37098" marB="370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 = </a:t>
                      </a: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λν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 E = </a:t>
                      </a: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hν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; c = </a:t>
                      </a:r>
                      <a:r>
                        <a:rPr lang="en-US" sz="2400" dirty="0">
                          <a:effectLst/>
                        </a:rPr>
                        <a:t>2.998 x 10</a:t>
                      </a:r>
                      <a:r>
                        <a:rPr lang="en-US" sz="2400" baseline="30000" dirty="0">
                          <a:effectLst/>
                        </a:rPr>
                        <a:t>8  </a:t>
                      </a:r>
                      <a:r>
                        <a:rPr lang="en-US" sz="2400" dirty="0">
                          <a:effectLst/>
                        </a:rPr>
                        <a:t>m/s;</a:t>
                      </a:r>
                      <a:r>
                        <a:rPr lang="en-US" sz="2400" baseline="0" dirty="0">
                          <a:effectLst/>
                        </a:rPr>
                        <a:t> h = 6.626 x 10</a:t>
                      </a:r>
                      <a:r>
                        <a:rPr lang="en-US" sz="2400" baseline="30000" dirty="0">
                          <a:effectLst/>
                        </a:rPr>
                        <a:t>-34 </a:t>
                      </a:r>
                      <a:r>
                        <a:rPr lang="en-US" sz="2400" baseline="0" dirty="0">
                          <a:effectLst/>
                        </a:rPr>
                        <a:t>J</a:t>
                      </a:r>
                      <a:r>
                        <a:rPr lang="en-US" sz="2400" baseline="0" dirty="0">
                          <a:effectLst/>
                          <a:latin typeface="Calibri"/>
                        </a:rPr>
                        <a:t>·</a:t>
                      </a:r>
                      <a:r>
                        <a:rPr lang="en-US" sz="2400" baseline="0" dirty="0">
                          <a:effectLst/>
                        </a:rPr>
                        <a:t>s</a:t>
                      </a:r>
                      <a:endParaRPr lang="en-US" sz="2400" dirty="0">
                        <a:effectLst/>
                      </a:endParaRPr>
                    </a:p>
                  </a:txBody>
                  <a:tcPr marL="61830" marR="74196" marT="37098" marB="370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Solve </a:t>
                      </a:r>
                    </a:p>
                  </a:txBody>
                  <a:tcPr marL="74196" marR="74196" marT="37098" marB="370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First use the equation c = λ</a:t>
                      </a:r>
                      <a:r>
                        <a:rPr lang="el-GR" sz="2400" dirty="0">
                          <a:effectLst/>
                        </a:rPr>
                        <a:t>ν</a:t>
                      </a:r>
                      <a:r>
                        <a:rPr lang="en-US" sz="2400" dirty="0">
                          <a:effectLst/>
                        </a:rPr>
                        <a:t>  to find frequency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2.998 x 10</a:t>
                      </a:r>
                      <a:r>
                        <a:rPr lang="en-US" sz="2400" baseline="30000" dirty="0">
                          <a:effectLst/>
                        </a:rPr>
                        <a:t>8  </a:t>
                      </a:r>
                      <a:r>
                        <a:rPr lang="en-US" sz="2400" dirty="0">
                          <a:effectLst/>
                        </a:rPr>
                        <a:t>m/s = 6.40 x 10</a:t>
                      </a:r>
                      <a:r>
                        <a:rPr lang="en-US" sz="2400" baseline="30000" dirty="0">
                          <a:effectLst/>
                        </a:rPr>
                        <a:t>-7</a:t>
                      </a:r>
                      <a:r>
                        <a:rPr lang="en-US" sz="2400" dirty="0">
                          <a:effectLst/>
                        </a:rPr>
                        <a:t>m  ×  </a:t>
                      </a:r>
                      <a:r>
                        <a:rPr lang="el-GR" sz="2400" dirty="0">
                          <a:effectLst/>
                        </a:rPr>
                        <a:t>ν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Then use the equation E = h</a:t>
                      </a:r>
                      <a:r>
                        <a:rPr lang="el-GR" sz="2400" dirty="0">
                          <a:effectLst/>
                        </a:rPr>
                        <a:t>ν</a:t>
                      </a:r>
                      <a:r>
                        <a:rPr lang="en-US" sz="2400" dirty="0">
                          <a:effectLst/>
                        </a:rPr>
                        <a:t> to find energy.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effectLst/>
                      </a:endParaRPr>
                    </a:p>
                  </a:txBody>
                  <a:tcPr marL="61830" marR="74196" marT="37098" marB="370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28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Answer</a:t>
                      </a:r>
                    </a:p>
                  </a:txBody>
                  <a:tcPr marL="74196" marR="38644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orange light has 3.10 x 10</a:t>
                      </a:r>
                      <a:r>
                        <a:rPr lang="en-US" sz="24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 of energy. </a:t>
                      </a:r>
                      <a:endParaRPr lang="en-US" sz="2400" dirty="0">
                        <a:effectLst/>
                      </a:endParaRPr>
                    </a:p>
                  </a:txBody>
                  <a:tcPr marL="61830" marR="74196" marT="37098" marB="370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6019800" y="2514600"/>
            <a:ext cx="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2F535F9-CC41-4D12-BBCA-C2CDB5D4F9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1125" y="5328241"/>
            <a:ext cx="7762875" cy="514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F25298-F50F-4B62-8B6F-90E901C06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945877"/>
            <a:ext cx="6398636" cy="100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16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Light and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70" y="12192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/>
              <a:t>Virtually all visible light comes from the oscillations of electrons in atoms.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06D273-9234-491B-8728-9DE2247848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7777" y="4676268"/>
            <a:ext cx="4468443" cy="19250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42E024-6924-40E0-A8AF-7E15C4D21EB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6118" y="2343593"/>
            <a:ext cx="6031762" cy="217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53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26"/>
            <a:ext cx="8229600" cy="1143000"/>
          </a:xfrm>
        </p:spPr>
        <p:txBody>
          <a:bodyPr/>
          <a:lstStyle/>
          <a:p>
            <a:r>
              <a:rPr lang="en-US" dirty="0"/>
              <a:t>The puzzle of spectral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2567781"/>
          </a:xfrm>
        </p:spPr>
        <p:txBody>
          <a:bodyPr>
            <a:normAutofit/>
          </a:bodyPr>
          <a:lstStyle/>
          <a:p>
            <a:r>
              <a:rPr lang="en-US" dirty="0"/>
              <a:t>When electricity is passed through hydrogen gas, the gas glows and gives off very specific colors and nothing in between. </a:t>
            </a:r>
          </a:p>
          <a:p>
            <a:r>
              <a:rPr lang="en-US" dirty="0"/>
              <a:t>Johann Balmer discovered that the colors of light in the obeyed a precise mathematical relationship, named Balmer’s formula in his honor.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277547-D197-4FB9-A2EB-267E699AE3E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997" y="2971800"/>
            <a:ext cx="8596005" cy="256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363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The Bohr model of the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296" y="1524000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/>
              <a:t>Danish physicist Niels Bohr deduced a brilliant explanation for </a:t>
            </a:r>
            <a:r>
              <a:rPr lang="en-US" dirty="0" err="1"/>
              <a:t>Balmer’s</a:t>
            </a:r>
            <a:r>
              <a:rPr lang="en-US" dirty="0"/>
              <a:t> formula.</a:t>
            </a:r>
          </a:p>
          <a:p>
            <a:r>
              <a:rPr lang="en-US" dirty="0"/>
              <a:t>Bohr proposed that the electron makes circular orbits around the nucleus.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C314C-D34C-431E-9B41-EF927E5145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99" y="3429000"/>
            <a:ext cx="785404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12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uncertainty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2262982"/>
          </a:xfrm>
        </p:spPr>
        <p:txBody>
          <a:bodyPr/>
          <a:lstStyle/>
          <a:p>
            <a:r>
              <a:rPr lang="en-US" b="1" dirty="0"/>
              <a:t>Heisenberg's uncertainty principle</a:t>
            </a:r>
            <a:r>
              <a:rPr lang="en-US" dirty="0"/>
              <a:t> says that there is a limit to how accurately you can either know where an electron is, or its direction and velocity.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F42D1E-E418-4728-B7C6-596676C0FD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362200"/>
            <a:ext cx="8608786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66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BDADC2-7564-4605-817C-B524EEEC46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936" y="2944124"/>
            <a:ext cx="8098917" cy="2762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26"/>
            <a:ext cx="8229600" cy="1143000"/>
          </a:xfrm>
        </p:spPr>
        <p:txBody>
          <a:bodyPr/>
          <a:lstStyle/>
          <a:p>
            <a:r>
              <a:rPr lang="en-US" dirty="0"/>
              <a:t>The wave/particle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51626"/>
            <a:ext cx="8610600" cy="3048000"/>
          </a:xfrm>
        </p:spPr>
        <p:txBody>
          <a:bodyPr>
            <a:normAutofit/>
          </a:bodyPr>
          <a:lstStyle/>
          <a:p>
            <a:r>
              <a:rPr lang="en-US" dirty="0"/>
              <a:t>The word "quanta" means a discrete unit that cannot be subdivided.</a:t>
            </a:r>
          </a:p>
          <a:p>
            <a:r>
              <a:rPr lang="en-US" dirty="0"/>
              <a:t>The quantum theory of light states that light is a stream of tiny discrete energy bundles.</a:t>
            </a:r>
          </a:p>
          <a:p>
            <a:r>
              <a:rPr lang="en-US" dirty="0"/>
              <a:t> Each energy bundle is one </a:t>
            </a:r>
            <a:r>
              <a:rPr lang="en-US" b="1" dirty="0"/>
              <a:t>photon</a:t>
            </a:r>
            <a:r>
              <a:rPr lang="en-US" dirty="0"/>
              <a:t>. </a:t>
            </a:r>
          </a:p>
          <a:p>
            <a:r>
              <a:rPr lang="en-US" dirty="0"/>
              <a:t>The quantum theory of light is very different from the wave theory. </a:t>
            </a:r>
          </a:p>
        </p:txBody>
      </p:sp>
    </p:spTree>
    <p:extLst>
      <p:ext uri="{BB962C8B-B14F-4D97-AF65-F5344CB8AC3E}">
        <p14:creationId xmlns:p14="http://schemas.microsoft.com/office/powerpoint/2010/main" val="2455205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Electron waves in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When Schrödinger's equation was applied to an electron bound to a proton, an amazing discovery was made.</a:t>
            </a:r>
          </a:p>
          <a:p>
            <a:pPr marL="1028700" indent="-514350">
              <a:buFont typeface="+mj-lt"/>
              <a:buAutoNum type="arabicPeriod"/>
            </a:pPr>
            <a:r>
              <a:rPr lang="en-US" dirty="0"/>
              <a:t>The electron wave forms a sequence of three-dimensional "standing wave</a:t>
            </a:r>
            <a:r>
              <a:rPr lang="en-US"/>
              <a:t>" patterns</a:t>
            </a:r>
            <a:endParaRPr lang="en-US" dirty="0"/>
          </a:p>
          <a:p>
            <a:pPr marL="1028700" indent="-514350">
              <a:buFont typeface="+mj-lt"/>
              <a:buAutoNum type="arabicPeriod"/>
            </a:pPr>
            <a:r>
              <a:rPr lang="en-US" dirty="0"/>
              <a:t>Each pattern corresponded to a specific energy for </a:t>
            </a:r>
            <a:r>
              <a:rPr lang="en-US"/>
              <a:t>an electron</a:t>
            </a:r>
            <a:endParaRPr lang="en-US" dirty="0"/>
          </a:p>
          <a:p>
            <a:pPr marL="1028700" indent="-514350">
              <a:buFont typeface="+mj-lt"/>
              <a:buAutoNum type="arabicPeriod"/>
            </a:pPr>
            <a:r>
              <a:rPr lang="en-US" dirty="0"/>
              <a:t>The differences in energy between one pattern and another were exactly equal to the photon energies of the spectral lines </a:t>
            </a:r>
            <a:r>
              <a:rPr lang="en-US"/>
              <a:t>in hydrogen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87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Quantum states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2824"/>
            <a:ext cx="9144000" cy="4525963"/>
          </a:xfrm>
        </p:spPr>
        <p:txBody>
          <a:bodyPr/>
          <a:lstStyle/>
          <a:p>
            <a:r>
              <a:rPr lang="en-US" dirty="0"/>
              <a:t>Each unique standing wave pattern is called a </a:t>
            </a:r>
            <a:r>
              <a:rPr lang="en-US" b="1" dirty="0"/>
              <a:t>quantum state</a:t>
            </a:r>
            <a:r>
              <a:rPr lang="en-US" dirty="0"/>
              <a:t>. </a:t>
            </a:r>
          </a:p>
          <a:p>
            <a:r>
              <a:rPr lang="en-US" dirty="0"/>
              <a:t>The probability of finding an electron in a quantum state is virtually 100%. </a:t>
            </a:r>
          </a:p>
          <a:p>
            <a:r>
              <a:rPr lang="en-US" dirty="0"/>
              <a:t>Electrons in atoms are either in a quantum state or moving from one state to another.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998AC4-B175-42C3-90A2-27D6F55C9C4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4331" y="2971800"/>
            <a:ext cx="7935338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92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809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dirty="0"/>
              <a:t>The s, p, d, and f orbitals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267200"/>
          </a:xfrm>
        </p:spPr>
        <p:txBody>
          <a:bodyPr>
            <a:normAutofit/>
          </a:bodyPr>
          <a:lstStyle/>
          <a:p>
            <a:r>
              <a:rPr lang="en-US" sz="2800" dirty="0"/>
              <a:t>The wave patterns or </a:t>
            </a:r>
            <a:r>
              <a:rPr lang="en-US" sz="2800" i="1" dirty="0"/>
              <a:t>orbitals</a:t>
            </a:r>
            <a:r>
              <a:rPr lang="en-US" sz="2800" dirty="0"/>
              <a:t> are named s, p, d, and f. </a:t>
            </a:r>
          </a:p>
          <a:p>
            <a:r>
              <a:rPr lang="en-US" sz="2800" dirty="0"/>
              <a:t>The "s" orbital is spherically symmetric around the nucleus and can hold 2 electrons. </a:t>
            </a:r>
          </a:p>
          <a:p>
            <a:r>
              <a:rPr lang="en-US" sz="2800" dirty="0"/>
              <a:t>The "p" orbital has 3 sub-orbitals aligned with 3 coordinate axes. Each suborbital can hold 2 electrons for a total of 6. </a:t>
            </a:r>
          </a:p>
          <a:p>
            <a:r>
              <a:rPr lang="en-US" sz="2800" dirty="0"/>
              <a:t>The "d" orbital has a more complex shape and can hold a maximum of 10 electrons. The "f" orbitals can hold 14 electrons.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9432E8-307A-4722-AC39-622482A391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08" y="4607442"/>
            <a:ext cx="9111384" cy="20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9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00150" y="2386744"/>
            <a:ext cx="6743700" cy="1645920"/>
          </a:xfr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Chapter 4</a:t>
            </a:r>
            <a:br>
              <a:rPr lang="en-US" sz="3000">
                <a:solidFill>
                  <a:srgbClr val="FFFFFF"/>
                </a:solidFill>
              </a:rPr>
            </a:br>
            <a:r>
              <a:rPr lang="en-US" sz="3000">
                <a:solidFill>
                  <a:srgbClr val="FFFFFF"/>
                </a:solidFill>
              </a:rPr>
              <a:t> Section 2:  The Quantum Model of the Atom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21395" y="4352544"/>
            <a:ext cx="5101209" cy="123989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72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Energy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/>
              <a:t>An </a:t>
            </a:r>
            <a:r>
              <a:rPr lang="en-US" b="1" dirty="0"/>
              <a:t>energy level</a:t>
            </a:r>
            <a:r>
              <a:rPr lang="en-US" dirty="0"/>
              <a:t> is a group of orbitals that have similar energy. </a:t>
            </a:r>
          </a:p>
          <a:p>
            <a:r>
              <a:rPr lang="en-US" dirty="0"/>
              <a:t>The </a:t>
            </a:r>
            <a:r>
              <a:rPr lang="en-US" b="1" dirty="0"/>
              <a:t>Aufbau principle</a:t>
            </a:r>
            <a:r>
              <a:rPr lang="en-US" dirty="0"/>
              <a:t> states that electrons fill the lowest energy orbitals before higher energy orbitals.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34600F-D62D-4161-96B7-2A34F7E7C47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35" y="3457353"/>
            <a:ext cx="8602930" cy="285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03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Rules for writing electron configuration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812AF01-FAC3-A147-8F24-1702DB93AD2D}"/>
              </a:ext>
            </a:extLst>
          </p:cNvPr>
          <p:cNvSpPr txBox="1">
            <a:spLocks noChangeArrowheads="1"/>
          </p:cNvSpPr>
          <p:nvPr/>
        </p:nvSpPr>
        <p:spPr>
          <a:xfrm>
            <a:off x="273050" y="1905000"/>
            <a:ext cx="8413750" cy="4848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en-US" sz="2000" dirty="0"/>
              <a:t>The ways in which electrons are arranged in various orbitals around the nuclei of atoms are called </a:t>
            </a:r>
            <a:r>
              <a:rPr lang="en-US" altLang="en-US" sz="2000" b="1" dirty="0"/>
              <a:t>electron configurations.</a:t>
            </a:r>
            <a:endParaRPr lang="en-US" altLang="en-US" sz="2000" dirty="0"/>
          </a:p>
          <a:p>
            <a:pPr lvl="3"/>
            <a:r>
              <a:rPr lang="en-US" altLang="en-US" sz="2000" dirty="0"/>
              <a:t>Three rule:</a:t>
            </a:r>
          </a:p>
          <a:p>
            <a:pPr lvl="3"/>
            <a:r>
              <a:rPr lang="en-US" altLang="en-US" sz="2000" dirty="0"/>
              <a:t>The </a:t>
            </a:r>
            <a:r>
              <a:rPr lang="en-US" altLang="en-US" sz="2000" dirty="0" err="1"/>
              <a:t>aufbau</a:t>
            </a:r>
            <a:r>
              <a:rPr lang="en-US" altLang="en-US" sz="2000" dirty="0"/>
              <a:t> principle</a:t>
            </a:r>
          </a:p>
          <a:p>
            <a:pPr lvl="3"/>
            <a:r>
              <a:rPr lang="en-US" altLang="en-US" sz="2000" dirty="0"/>
              <a:t>The Pauli exclusion principle </a:t>
            </a:r>
          </a:p>
          <a:p>
            <a:pPr lvl="3"/>
            <a:r>
              <a:rPr lang="en-US" altLang="en-US" sz="2000" dirty="0" err="1"/>
              <a:t>TheHund’s</a:t>
            </a:r>
            <a:r>
              <a:rPr lang="en-US" altLang="en-US" sz="2000" dirty="0"/>
              <a:t> rule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458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BDE67-6DDD-1640-901E-4E98DE08B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853" y="381000"/>
            <a:ext cx="5937755" cy="1188720"/>
          </a:xfrm>
        </p:spPr>
        <p:txBody>
          <a:bodyPr/>
          <a:lstStyle/>
          <a:p>
            <a:r>
              <a:rPr lang="en-US" dirty="0"/>
              <a:t>Aufbau principle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91C5CBA-BEE8-3543-AF64-11F518170993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828800"/>
            <a:ext cx="8413750" cy="477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>
              <a:buNone/>
            </a:pPr>
            <a:endParaRPr lang="en-US" altLang="en-US" dirty="0"/>
          </a:p>
          <a:p>
            <a:pPr lvl="2"/>
            <a:r>
              <a:rPr lang="en-US" altLang="en-US" sz="2000" dirty="0"/>
              <a:t>According to the </a:t>
            </a:r>
            <a:r>
              <a:rPr lang="en-US" altLang="en-US" sz="2000" b="1" dirty="0" err="1"/>
              <a:t>aufbau</a:t>
            </a:r>
            <a:r>
              <a:rPr lang="en-US" altLang="en-US" sz="2000" b="1" dirty="0"/>
              <a:t> principle</a:t>
            </a:r>
            <a:r>
              <a:rPr lang="en-US" altLang="en-US" sz="2000" dirty="0"/>
              <a:t>, electrons occupy the orbitals of lowest energy first. In the </a:t>
            </a:r>
            <a:r>
              <a:rPr lang="en-US" altLang="en-US" sz="2000" dirty="0" err="1"/>
              <a:t>aufbau</a:t>
            </a:r>
            <a:r>
              <a:rPr lang="en-US" altLang="en-US" sz="2000" dirty="0"/>
              <a:t> diagram below, each box represents an atomic orbital.</a:t>
            </a:r>
          </a:p>
          <a:p>
            <a:pPr lvl="1"/>
            <a:endParaRPr lang="en-US" altLang="en-US" sz="2000" dirty="0"/>
          </a:p>
          <a:p>
            <a:endParaRPr lang="en-US" altLang="en-US" dirty="0"/>
          </a:p>
        </p:txBody>
      </p:sp>
      <p:pic>
        <p:nvPicPr>
          <p:cNvPr id="5" name="Picture 8" descr="002">
            <a:extLst>
              <a:ext uri="{FF2B5EF4-FFF2-40B4-BE49-F238E27FC236}">
                <a16:creationId xmlns:a16="http://schemas.microsoft.com/office/drawing/2014/main" id="{87F75F0B-A1AF-5B49-97B1-0105AD134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76600"/>
            <a:ext cx="44926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6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Pauli exclusion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6482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Pauli exclusion principle </a:t>
            </a:r>
            <a:r>
              <a:rPr lang="en-US" dirty="0"/>
              <a:t>states that no two electrons in the same atom can be in the same quantum state at the same time.</a:t>
            </a:r>
          </a:p>
          <a:p>
            <a:r>
              <a:rPr lang="en-US" b="1" dirty="0"/>
              <a:t>Spin</a:t>
            </a:r>
            <a:r>
              <a:rPr lang="en-US" dirty="0"/>
              <a:t> is a quantum property than can have only two values: +1/2 and -1/2. </a:t>
            </a:r>
          </a:p>
          <a:p>
            <a:pPr lvl="1"/>
            <a:r>
              <a:rPr lang="en-US" dirty="0"/>
              <a:t>Each orbital (or sub-orbital) can hold two electrons </a:t>
            </a:r>
          </a:p>
          <a:p>
            <a:pPr lvl="1"/>
            <a:r>
              <a:rPr lang="en-US" dirty="0"/>
              <a:t> They do </a:t>
            </a:r>
            <a:r>
              <a:rPr lang="en-US" i="1" dirty="0"/>
              <a:t>not</a:t>
            </a:r>
            <a:r>
              <a:rPr lang="en-US" dirty="0"/>
              <a:t> have the exact same quantum state: one electron is spin +1/2 and the other is spin -1/2.</a:t>
            </a:r>
          </a:p>
        </p:txBody>
      </p:sp>
    </p:spTree>
    <p:extLst>
      <p:ext uri="{BB962C8B-B14F-4D97-AF65-F5344CB8AC3E}">
        <p14:creationId xmlns:p14="http://schemas.microsoft.com/office/powerpoint/2010/main" val="537597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Hund’s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300"/>
            <a:ext cx="8229600" cy="1295400"/>
          </a:xfrm>
        </p:spPr>
        <p:txBody>
          <a:bodyPr/>
          <a:lstStyle/>
          <a:p>
            <a:r>
              <a:rPr lang="en-US" b="1" dirty="0"/>
              <a:t>Hund's Rule </a:t>
            </a:r>
            <a:r>
              <a:rPr lang="en-US" dirty="0"/>
              <a:t>states that electrons fill orbitals separately before doubling up.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80A4E1-A4AE-4260-8611-90D700F05E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687" y="3429000"/>
            <a:ext cx="855662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80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1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Ground and excited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95400"/>
            <a:ext cx="8458200" cy="2819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ground state </a:t>
            </a:r>
            <a:r>
              <a:rPr lang="en-US" dirty="0"/>
              <a:t>is the lowest energy configuration of an atoms. </a:t>
            </a:r>
          </a:p>
          <a:p>
            <a:r>
              <a:rPr lang="en-US" dirty="0"/>
              <a:t> An </a:t>
            </a:r>
            <a:r>
              <a:rPr lang="en-US" b="1" dirty="0"/>
              <a:t>excited state</a:t>
            </a:r>
            <a:r>
              <a:rPr lang="en-US" dirty="0"/>
              <a:t> occurs when one or more electrons occupies an orbital higher than the ground state.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4C2CF-D88E-470B-9E73-4BECFB5D22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196" y="3962400"/>
            <a:ext cx="8216957" cy="259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31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Emission and absorption of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Any atom may go from the ground state to an excited state by absorbing energy. </a:t>
            </a:r>
          </a:p>
          <a:p>
            <a:r>
              <a:rPr lang="en-US" dirty="0"/>
              <a:t>An atom may ONLY absorb a photon of light IF the photon matches the energy difference between two energy levels AND the higher energy level is unoccupied.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758D8E-752C-4551-9FCF-502D349EEE4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838" y="3048000"/>
            <a:ext cx="8848324" cy="257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88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Spectroscopy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3024982"/>
          </a:xfrm>
        </p:spPr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/>
              <a:t>spectrum</a:t>
            </a:r>
            <a:r>
              <a:rPr lang="en-US" dirty="0"/>
              <a:t> shows the individual colors that correspond to the energy transitions between energy levels. </a:t>
            </a:r>
          </a:p>
          <a:p>
            <a:r>
              <a:rPr lang="en-US" b="1" dirty="0"/>
              <a:t>Spectroscopy</a:t>
            </a:r>
            <a:r>
              <a:rPr lang="en-US" dirty="0"/>
              <a:t> is the study of spectra for research and technology.</a:t>
            </a:r>
          </a:p>
          <a:p>
            <a:r>
              <a:rPr lang="en-US" dirty="0"/>
              <a:t>An instrument that disperses light into its constituent wavelengths is called a </a:t>
            </a:r>
            <a:r>
              <a:rPr lang="en-US" b="1" dirty="0"/>
              <a:t>spectrometer</a:t>
            </a:r>
            <a:r>
              <a:rPr lang="en-US" dirty="0"/>
              <a:t>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58FE8F-959A-4513-8FE8-FA27D993FA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038600"/>
            <a:ext cx="8472237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12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522" y="411480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a “quantum” of energy?</a:t>
            </a:r>
          </a:p>
        </p:txBody>
      </p:sp>
    </p:spTree>
    <p:extLst>
      <p:ext uri="{BB962C8B-B14F-4D97-AF65-F5344CB8AC3E}">
        <p14:creationId xmlns:p14="http://schemas.microsoft.com/office/powerpoint/2010/main" val="2717526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a “quantum” of energy?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quantum is the smallest "bit" or amount of energy possible.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a “quantum” of energy?</a:t>
            </a:r>
          </a:p>
          <a:p>
            <a:r>
              <a:rPr lang="en-US"/>
              <a:t>What is a photon?</a:t>
            </a:r>
          </a:p>
          <a:p>
            <a:r>
              <a:rPr lang="en-US"/>
              <a:t>How is an electron related to a photon?</a:t>
            </a:r>
          </a:p>
          <a:p>
            <a:r>
              <a:rPr lang="en-US"/>
              <a:t>What are some examples of energy rules electrons within electron clouds obey?</a:t>
            </a:r>
          </a:p>
          <a:p>
            <a:r>
              <a:rPr lang="en-US"/>
              <a:t>What causes spectral lines?</a:t>
            </a:r>
          </a:p>
          <a:p>
            <a:r>
              <a:rPr lang="en-US"/>
              <a:t>Why are spectral lines considered evidence of energy levels within an atom’s electron cloud?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8622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a photon?</a:t>
            </a:r>
          </a:p>
        </p:txBody>
      </p:sp>
    </p:spTree>
    <p:extLst>
      <p:ext uri="{BB962C8B-B14F-4D97-AF65-F5344CB8AC3E}">
        <p14:creationId xmlns:p14="http://schemas.microsoft.com/office/powerpoint/2010/main" val="3951356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522" y="304800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a photon?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photon is a quantum of light.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59305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522" y="228600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is an electron related to a photon?</a:t>
            </a:r>
          </a:p>
        </p:txBody>
      </p:sp>
    </p:spTree>
    <p:extLst>
      <p:ext uri="{BB962C8B-B14F-4D97-AF65-F5344CB8AC3E}">
        <p14:creationId xmlns:p14="http://schemas.microsoft.com/office/powerpoint/2010/main" val="21632750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522" y="304800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is an electron related to a photon?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Both are particles, both act like waves. Electrons can emit photons when they return from excited state to ground state, but photons cannot emit electrons.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49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522" y="137477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are some examples of energy rules electrons within electron clouds obey?</a:t>
            </a:r>
          </a:p>
        </p:txBody>
      </p:sp>
    </p:spTree>
    <p:extLst>
      <p:ext uri="{BB962C8B-B14F-4D97-AF65-F5344CB8AC3E}">
        <p14:creationId xmlns:p14="http://schemas.microsoft.com/office/powerpoint/2010/main" val="4079501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522" y="413004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are some examples of energy rules electrons within electron clouds obey?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Electrons fill the lowest energy level first; no 2 electrons can be in the same place at the same time; orbitals can only hold 2 electrons but electrons fill orbitals singly before they pair up.</a:t>
            </a:r>
          </a:p>
        </p:txBody>
      </p:sp>
    </p:spTree>
    <p:extLst>
      <p:ext uri="{BB962C8B-B14F-4D97-AF65-F5344CB8AC3E}">
        <p14:creationId xmlns:p14="http://schemas.microsoft.com/office/powerpoint/2010/main" val="16190291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522" y="411480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causes spectral lines?</a:t>
            </a:r>
          </a:p>
        </p:txBody>
      </p:sp>
    </p:spTree>
    <p:extLst>
      <p:ext uri="{BB962C8B-B14F-4D97-AF65-F5344CB8AC3E}">
        <p14:creationId xmlns:p14="http://schemas.microsoft.com/office/powerpoint/2010/main" val="40664555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causes spectral lines?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When an electron absorbs enough energy to go to an excited state, the electron releases a photon of light when it returns to ground state. Spectral lines are the visible energies of released photons.</a:t>
            </a:r>
          </a:p>
        </p:txBody>
      </p:sp>
    </p:spTree>
    <p:extLst>
      <p:ext uri="{BB962C8B-B14F-4D97-AF65-F5344CB8AC3E}">
        <p14:creationId xmlns:p14="http://schemas.microsoft.com/office/powerpoint/2010/main" val="26073505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7477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are spectral lines considered evidence of energy levels within an atom’s electron cloud?</a:t>
            </a:r>
          </a:p>
        </p:txBody>
      </p:sp>
    </p:spTree>
    <p:extLst>
      <p:ext uri="{BB962C8B-B14F-4D97-AF65-F5344CB8AC3E}">
        <p14:creationId xmlns:p14="http://schemas.microsoft.com/office/powerpoint/2010/main" val="29495277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937755" cy="1188720"/>
          </a:xfrm>
        </p:spPr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are spectral lines considered evidence of energy levels within an atom’s electron cloud?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Spectral lines only appear if the minimum energy is absorbed by electrons, and the released photons themselves have specific energy that relates to the quantum structure.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2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Quantum theory and chemistry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3810000"/>
          </a:xfrm>
        </p:spPr>
        <p:txBody>
          <a:bodyPr>
            <a:normAutofit/>
          </a:bodyPr>
          <a:lstStyle/>
          <a:p>
            <a:r>
              <a:rPr lang="en-US" dirty="0"/>
              <a:t>Atoms interact with other atoms through electrons. Interactions such as forming chemical bonds occur through electrons.</a:t>
            </a:r>
          </a:p>
          <a:p>
            <a:r>
              <a:rPr lang="en-US" dirty="0"/>
              <a:t>When electrons are </a:t>
            </a:r>
            <a:r>
              <a:rPr lang="en-US" sz="2800" dirty="0"/>
              <a:t>confined</a:t>
            </a:r>
            <a:r>
              <a:rPr lang="en-US" dirty="0"/>
              <a:t> in an atom, their wave properties force them into specific patterns called quantum states that minimize the total energy of the atom.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F5D11-77CC-4D1F-BA73-51EE388C4BB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150" y="3284220"/>
            <a:ext cx="7429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early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676400"/>
          </a:xfrm>
        </p:spPr>
        <p:txBody>
          <a:bodyPr>
            <a:normAutofit/>
          </a:bodyPr>
          <a:lstStyle/>
          <a:p>
            <a:r>
              <a:rPr lang="en-US" sz="2800" dirty="0"/>
              <a:t>In 1870, English scientist William Crookes created a sealed glass tube and pumped out virtually all of the air inside.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332" y="4606446"/>
            <a:ext cx="84582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Englishman, J.J. Thomson, devised a series of experiments that showed cathode rays were deflected by magnets and were also deflected toward a positively charged plate, and away from a negative plate.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A88F21-F5A6-44A0-A42A-8FA0D891CEF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00" y="2590800"/>
            <a:ext cx="7391400" cy="189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33"/>
            <a:ext cx="8229600" cy="1143000"/>
          </a:xfrm>
        </p:spPr>
        <p:txBody>
          <a:bodyPr/>
          <a:lstStyle/>
          <a:p>
            <a:r>
              <a:rPr lang="en-US" dirty="0"/>
              <a:t>Interactive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2057400"/>
          </a:xfrm>
        </p:spPr>
        <p:txBody>
          <a:bodyPr/>
          <a:lstStyle/>
          <a:p>
            <a:r>
              <a:rPr lang="en-US" dirty="0"/>
              <a:t>Re-create Thomson's experiment in the interactive simulation titled Thomson's Discovery. Experiment with different atoms and plate charges.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314427-CF1F-4AB5-82D0-6D6AAE4A865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14600"/>
            <a:ext cx="5181600" cy="248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0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Radioactivity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872831"/>
          </a:xfrm>
        </p:spPr>
        <p:txBody>
          <a:bodyPr/>
          <a:lstStyle/>
          <a:p>
            <a:r>
              <a:rPr lang="en-US" sz="2800" dirty="0"/>
              <a:t>In 1898, French scientists Marie and Pierre Curie discovered that uranium spontaneously emitted some form of energy that they named </a:t>
            </a:r>
            <a:r>
              <a:rPr lang="en-US" sz="2800" i="1" dirty="0"/>
              <a:t>radioactivity</a:t>
            </a:r>
            <a:r>
              <a:rPr lang="en-US" sz="2800" dirty="0"/>
              <a:t>. </a:t>
            </a:r>
          </a:p>
          <a:p>
            <a:r>
              <a:rPr lang="en-US" sz="2800" dirty="0"/>
              <a:t>In 1899, Ernest Rutherford's team identified two forms of energy emitted by uranium, which he named alpha and beta.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75FB15-EA92-4442-B098-EF1B36FF50D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962400"/>
            <a:ext cx="7429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7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gold foil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10600" cy="3810000"/>
          </a:xfrm>
        </p:spPr>
        <p:txBody>
          <a:bodyPr>
            <a:normAutofit/>
          </a:bodyPr>
          <a:lstStyle/>
          <a:p>
            <a:r>
              <a:rPr lang="en-US" dirty="0"/>
              <a:t>A stream of high speed alpha particles was shot at a thin gold foil.</a:t>
            </a:r>
          </a:p>
          <a:p>
            <a:r>
              <a:rPr lang="en-US" dirty="0"/>
              <a:t>Alpha particles were detected at different angles after passing through the foil.</a:t>
            </a:r>
          </a:p>
          <a:p>
            <a:r>
              <a:rPr lang="en-US" dirty="0"/>
              <a:t>Most of the alpha particles passed through completely unaffected, as if they had somehow completely missed every atom.</a:t>
            </a:r>
          </a:p>
          <a:p>
            <a:r>
              <a:rPr lang="en-US" dirty="0"/>
              <a:t>Very few alpha particles bounced off at large angles and about 1 in 20,000 even bounced backward!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367EBF-FF5F-4732-9F57-86E32BE5447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50" y="3581400"/>
            <a:ext cx="7429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7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7"/>
            <a:ext cx="8229600" cy="1143000"/>
          </a:xfrm>
        </p:spPr>
        <p:txBody>
          <a:bodyPr/>
          <a:lstStyle/>
          <a:p>
            <a:r>
              <a:rPr lang="en-US" dirty="0"/>
              <a:t>What is a wave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/>
              <a:t>The highest point of a wave is called the </a:t>
            </a:r>
            <a:r>
              <a:rPr lang="en-US" b="1" dirty="0"/>
              <a:t>crest</a:t>
            </a:r>
            <a:r>
              <a:rPr lang="en-US" dirty="0"/>
              <a:t> and the lowest is called the </a:t>
            </a:r>
            <a:r>
              <a:rPr lang="en-US" b="1" dirty="0"/>
              <a:t>trough</a:t>
            </a:r>
            <a:r>
              <a:rPr lang="en-US" dirty="0"/>
              <a:t>.</a:t>
            </a:r>
          </a:p>
          <a:p>
            <a:r>
              <a:rPr lang="en-US" dirty="0"/>
              <a:t>The distance from one crest to another is called the </a:t>
            </a:r>
            <a:r>
              <a:rPr lang="en-US" b="1" dirty="0"/>
              <a:t>wavelength</a:t>
            </a:r>
            <a:r>
              <a:rPr lang="en-US" dirty="0"/>
              <a:t>. </a:t>
            </a:r>
          </a:p>
          <a:p>
            <a:r>
              <a:rPr lang="en-US" dirty="0"/>
              <a:t>The </a:t>
            </a:r>
            <a:r>
              <a:rPr lang="en-US" b="1" dirty="0"/>
              <a:t>amplitude</a:t>
            </a:r>
            <a:r>
              <a:rPr lang="en-US" dirty="0"/>
              <a:t> of a wave is measured as half the distance from the crest to the trough.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F6A080-FAA8-4EE4-ADE6-15B6E93C376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023" y="3581400"/>
            <a:ext cx="74295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5454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1567</Words>
  <Application>Microsoft Macintosh PowerPoint</Application>
  <PresentationFormat>On-screen Show (4:3)</PresentationFormat>
  <Paragraphs>144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Gill Sans MT</vt:lpstr>
      <vt:lpstr>Parcel</vt:lpstr>
      <vt:lpstr>PowerPoint Presentation</vt:lpstr>
      <vt:lpstr>Chapter 4  Section 2:  The Quantum Model of the Atom</vt:lpstr>
      <vt:lpstr>ESSENTIAL QUESTIONS</vt:lpstr>
      <vt:lpstr>Quantum theory and chemistry</vt:lpstr>
      <vt:lpstr>The early evidence</vt:lpstr>
      <vt:lpstr>Interactive </vt:lpstr>
      <vt:lpstr>Radioactivity</vt:lpstr>
      <vt:lpstr>The gold foil experiment</vt:lpstr>
      <vt:lpstr>What is a wave</vt:lpstr>
      <vt:lpstr>Wave equations</vt:lpstr>
      <vt:lpstr>Solved problem</vt:lpstr>
      <vt:lpstr>Light and atoms</vt:lpstr>
      <vt:lpstr>The puzzle of spectral lines</vt:lpstr>
      <vt:lpstr>The Bohr model of the atom</vt:lpstr>
      <vt:lpstr>The uncertainty principle</vt:lpstr>
      <vt:lpstr>The wave/particle model</vt:lpstr>
      <vt:lpstr>Electron waves in atoms</vt:lpstr>
      <vt:lpstr>Quantum states </vt:lpstr>
      <vt:lpstr>The s, p, d, and f orbitals </vt:lpstr>
      <vt:lpstr>Energy levels</vt:lpstr>
      <vt:lpstr>Rules for writing electron configuration</vt:lpstr>
      <vt:lpstr>Aufbau principle</vt:lpstr>
      <vt:lpstr>Pauli exclusion principle</vt:lpstr>
      <vt:lpstr>Hund’s rule</vt:lpstr>
      <vt:lpstr>Ground and excited states</vt:lpstr>
      <vt:lpstr>Emission and absorption of light</vt:lpstr>
      <vt:lpstr>Spectroscopy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Michelle Stover</dc:creator>
  <cp:lastModifiedBy/>
  <cp:revision>1</cp:revision>
  <dcterms:created xsi:type="dcterms:W3CDTF">2020-05-12T18:01:43Z</dcterms:created>
  <dcterms:modified xsi:type="dcterms:W3CDTF">2020-07-22T19:56:52Z</dcterms:modified>
</cp:coreProperties>
</file>