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21" r:id="rId2"/>
    <p:sldId id="256" r:id="rId3"/>
    <p:sldId id="257" r:id="rId4"/>
    <p:sldId id="258" r:id="rId5"/>
    <p:sldId id="259" r:id="rId6"/>
    <p:sldId id="262" r:id="rId7"/>
    <p:sldId id="312" r:id="rId8"/>
    <p:sldId id="263" r:id="rId9"/>
    <p:sldId id="311" r:id="rId10"/>
    <p:sldId id="314" r:id="rId11"/>
    <p:sldId id="315" r:id="rId12"/>
    <p:sldId id="317" r:id="rId13"/>
    <p:sldId id="316" r:id="rId14"/>
    <p:sldId id="299" r:id="rId15"/>
    <p:sldId id="292" r:id="rId16"/>
    <p:sldId id="300" r:id="rId17"/>
    <p:sldId id="301" r:id="rId18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2"/>
    <p:restoredTop sz="94660"/>
  </p:normalViewPr>
  <p:slideViewPr>
    <p:cSldViewPr showGuides="1">
      <p:cViewPr varScale="1">
        <p:scale>
          <a:sx n="112" d="100"/>
          <a:sy n="112" d="100"/>
        </p:scale>
        <p:origin x="17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DD4A8-054F-4A7C-9994-C0FE1FF12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95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45A7B-12FA-41F7-8581-A32F8724D0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B020C-EE78-428C-BFF6-F0EB6535436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4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45A7B-12FA-41F7-8581-A32F8724D07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11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6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2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2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60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7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6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5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4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8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6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2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915400" cy="320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" y="41910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                             T = Take Notes</a:t>
            </a:r>
          </a:p>
          <a:p>
            <a:r>
              <a:rPr lang="en-US" sz="2400" b="1" dirty="0"/>
              <a:t>                              I = Interact with your notes</a:t>
            </a:r>
          </a:p>
          <a:p>
            <a:r>
              <a:rPr lang="en-US" sz="2400" b="1" dirty="0"/>
              <a:t>                              P = Practice with plenty of repetition</a:t>
            </a:r>
          </a:p>
          <a:p>
            <a:r>
              <a:rPr lang="en-US" sz="2400" b="1" dirty="0"/>
              <a:t>                              S = Self-test</a:t>
            </a:r>
          </a:p>
        </p:txBody>
      </p:sp>
    </p:spTree>
    <p:extLst>
      <p:ext uri="{BB962C8B-B14F-4D97-AF65-F5344CB8AC3E}">
        <p14:creationId xmlns:p14="http://schemas.microsoft.com/office/powerpoint/2010/main" val="39459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(3)</a:t>
            </a: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B4230B69-C5E9-FE47-92A2-CE01CA65F84C}"/>
              </a:ext>
            </a:extLst>
          </p:cNvPr>
          <p:cNvSpPr txBox="1">
            <a:spLocks noChangeArrowheads="1"/>
          </p:cNvSpPr>
          <p:nvPr/>
        </p:nvSpPr>
        <p:spPr>
          <a:xfrm>
            <a:off x="273050" y="1200150"/>
            <a:ext cx="8413750" cy="477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altLang="en-US" sz="2000" dirty="0"/>
              <a:t>3.  Atoms of different elements can physically mix together or can chemically combine in simple whole-number ratios to form compounds.</a:t>
            </a:r>
          </a:p>
          <a:p>
            <a:pPr lvl="2"/>
            <a:endParaRPr lang="en-US" altLang="en-US" dirty="0"/>
          </a:p>
          <a:p>
            <a:pPr lvl="2"/>
            <a:endParaRPr lang="en-US" altLang="en-US" dirty="0"/>
          </a:p>
          <a:p>
            <a:pPr lvl="2"/>
            <a:endParaRPr lang="en-US" altLang="en-US" dirty="0"/>
          </a:p>
          <a:p>
            <a:pPr lvl="2"/>
            <a:endParaRPr lang="en-US" altLang="en-US" dirty="0"/>
          </a:p>
          <a:p>
            <a:pPr marL="0" indent="0"/>
            <a:endParaRPr lang="en-US" altLang="en-US" dirty="0"/>
          </a:p>
        </p:txBody>
      </p:sp>
      <p:pic>
        <p:nvPicPr>
          <p:cNvPr id="6" name="Picture 16">
            <a:extLst>
              <a:ext uri="{FF2B5EF4-FFF2-40B4-BE49-F238E27FC236}">
                <a16:creationId xmlns:a16="http://schemas.microsoft.com/office/drawing/2014/main" id="{D2CAF61A-E9FC-DB40-AAF9-5E087E6FA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62200"/>
            <a:ext cx="5330825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115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(4)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A3F3342E-9C69-9747-B009-BE37D24C19F8}"/>
              </a:ext>
            </a:extLst>
          </p:cNvPr>
          <p:cNvSpPr txBox="1">
            <a:spLocks noChangeArrowheads="1"/>
          </p:cNvSpPr>
          <p:nvPr/>
        </p:nvSpPr>
        <p:spPr>
          <a:xfrm>
            <a:off x="273050" y="1095375"/>
            <a:ext cx="8413750" cy="477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altLang="en-US" sz="2000" dirty="0"/>
              <a:t>4.  Chemical reactions occur when atoms are separated, joined, or rearranged. Atoms of one element are never changed into atoms of another element in a chemical reaction.</a:t>
            </a:r>
          </a:p>
          <a:p>
            <a:pPr lvl="2"/>
            <a:endParaRPr lang="en-US" altLang="en-US" sz="2000" dirty="0"/>
          </a:p>
          <a:p>
            <a:pPr lvl="2"/>
            <a:endParaRPr lang="en-US" altLang="en-US" dirty="0"/>
          </a:p>
          <a:p>
            <a:pPr marL="0" indent="0"/>
            <a:endParaRPr lang="en-US" alt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9D28A303-74EE-D449-A898-54DE3EFFF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8400"/>
            <a:ext cx="47244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197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Solved problem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A3F3342E-9C69-9747-B009-BE37D24C19F8}"/>
              </a:ext>
            </a:extLst>
          </p:cNvPr>
          <p:cNvSpPr txBox="1">
            <a:spLocks noChangeArrowheads="1"/>
          </p:cNvSpPr>
          <p:nvPr/>
        </p:nvSpPr>
        <p:spPr>
          <a:xfrm>
            <a:off x="273050" y="1095375"/>
            <a:ext cx="8413750" cy="477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altLang="en-US" sz="2000" dirty="0"/>
              <a:t>4.  Chemical reactions occur when atoms are separated, joined, or rearranged. Atoms of one element are never changed into atoms of another element in a chemical reaction.</a:t>
            </a:r>
          </a:p>
          <a:p>
            <a:pPr lvl="2"/>
            <a:endParaRPr lang="en-US" altLang="en-US" sz="2000" dirty="0"/>
          </a:p>
          <a:p>
            <a:pPr lvl="2"/>
            <a:endParaRPr lang="en-US" altLang="en-US" dirty="0"/>
          </a:p>
          <a:p>
            <a:pPr marL="0" indent="0"/>
            <a:endParaRPr lang="en-US" alt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9D28A303-74EE-D449-A898-54DE3EFFF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8400"/>
            <a:ext cx="47244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689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65125" y="0"/>
            <a:ext cx="8229600" cy="1143000"/>
          </a:xfrm>
        </p:spPr>
        <p:txBody>
          <a:bodyPr/>
          <a:lstStyle/>
          <a:p>
            <a:r>
              <a:rPr lang="en-US" dirty="0"/>
              <a:t>Scanning tunneling microscope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7313C02-67F1-B44E-BAE6-958EDEC1E8FA}"/>
              </a:ext>
            </a:extLst>
          </p:cNvPr>
          <p:cNvSpPr txBox="1">
            <a:spLocks noChangeArrowheads="1"/>
          </p:cNvSpPr>
          <p:nvPr/>
        </p:nvSpPr>
        <p:spPr>
          <a:xfrm>
            <a:off x="342106" y="1524000"/>
            <a:ext cx="8459787" cy="4421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>
              <a:spcBef>
                <a:spcPct val="50000"/>
              </a:spcBef>
            </a:pPr>
            <a:r>
              <a:rPr lang="en-US" altLang="en-US" sz="2000" dirty="0"/>
              <a:t>Despite their small size, individual atoms are observable with instruments such as scanning tunneling microscopes.</a:t>
            </a:r>
          </a:p>
          <a:p>
            <a:pPr indent="0"/>
            <a:endParaRPr lang="en-US" altLang="en-US" dirty="0"/>
          </a:p>
        </p:txBody>
      </p:sp>
      <p:pic>
        <p:nvPicPr>
          <p:cNvPr id="9" name="Picture 20">
            <a:extLst>
              <a:ext uri="{FF2B5EF4-FFF2-40B4-BE49-F238E27FC236}">
                <a16:creationId xmlns:a16="http://schemas.microsoft.com/office/drawing/2014/main" id="{CC664727-098A-F447-8AF6-54091E32D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438400"/>
            <a:ext cx="50292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132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4633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is the difference between the macro and micro scale?</a:t>
            </a:r>
          </a:p>
        </p:txBody>
      </p:sp>
    </p:spTree>
    <p:extLst>
      <p:ext uri="{BB962C8B-B14F-4D97-AF65-F5344CB8AC3E}">
        <p14:creationId xmlns:p14="http://schemas.microsoft.com/office/powerpoint/2010/main" val="3252814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4633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is the difference between the macro and micro scale?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The macroscopic scale is visible without any special tools needed. The microscopic scale is too small to see. </a:t>
            </a:r>
          </a:p>
        </p:txBody>
      </p:sp>
    </p:spTree>
    <p:extLst>
      <p:ext uri="{BB962C8B-B14F-4D97-AF65-F5344CB8AC3E}">
        <p14:creationId xmlns:p14="http://schemas.microsoft.com/office/powerpoint/2010/main" val="3951273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4633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How big is an atom?</a:t>
            </a:r>
          </a:p>
        </p:txBody>
      </p:sp>
    </p:spTree>
    <p:extLst>
      <p:ext uri="{BB962C8B-B14F-4D97-AF65-F5344CB8AC3E}">
        <p14:creationId xmlns:p14="http://schemas.microsoft.com/office/powerpoint/2010/main" val="3823975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4633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How big is an atom?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Atoms are on the microscopic scale, but far smaller than microorganisms like bacteria. </a:t>
            </a:r>
          </a:p>
        </p:txBody>
      </p:sp>
    </p:spTree>
    <p:extLst>
      <p:ext uri="{BB962C8B-B14F-4D97-AF65-F5344CB8AC3E}">
        <p14:creationId xmlns:p14="http://schemas.microsoft.com/office/powerpoint/2010/main" val="136859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C9F4F8-1CA1-4169-A513-5E15F4D91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00150" y="2386744"/>
            <a:ext cx="6743700" cy="1645920"/>
          </a:xfrm>
          <a:prstGeom prst="rect">
            <a:avLst/>
          </a:prstGeom>
          <a:solidFill>
            <a:schemeClr val="accent1"/>
          </a:solidFill>
          <a:ln w="190500" cmpd="thinThick">
            <a:solidFill>
              <a:schemeClr val="accent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pPr marL="0" marR="0" lvl="0" indent="0" algn="ctr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800" b="0" i="0" u="none" strike="noStrike" kern="1200" cap="all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Chapter 3:</a:t>
            </a:r>
            <a:br>
              <a:rPr kumimoji="0" lang="en-US" sz="3800" b="0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800" b="0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Section 1:</a:t>
            </a:r>
            <a:r>
              <a:rPr lang="en-US" sz="38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Atom</a:t>
            </a:r>
            <a:endParaRPr kumimoji="0" lang="en-US" sz="3800" b="0" i="0" u="none" strike="noStrike" kern="1200" cap="all" spc="2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2593975"/>
            <a:ext cx="9162144" cy="758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636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Essential questions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463381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000" dirty="0"/>
              <a:t>How big is an atom?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What are some ways elements are organized on the periodic table?</a:t>
            </a:r>
          </a:p>
        </p:txBody>
      </p:sp>
    </p:spTree>
    <p:extLst>
      <p:ext uri="{BB962C8B-B14F-4D97-AF65-F5344CB8AC3E}">
        <p14:creationId xmlns:p14="http://schemas.microsoft.com/office/powerpoint/2010/main" val="248272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The question of scale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463381"/>
          </a:xfrm>
        </p:spPr>
        <p:txBody>
          <a:bodyPr>
            <a:normAutofit/>
          </a:bodyPr>
          <a:lstStyle/>
          <a:p>
            <a:r>
              <a:rPr lang="en-US" dirty="0"/>
              <a:t>In the scientific context, </a:t>
            </a:r>
            <a:r>
              <a:rPr lang="en-US" b="1" dirty="0"/>
              <a:t>scale</a:t>
            </a:r>
            <a:r>
              <a:rPr lang="en-US" dirty="0"/>
              <a:t> means a typical level or unit of measure that shows a particular amount of detail.</a:t>
            </a:r>
          </a:p>
          <a:p>
            <a:r>
              <a:rPr lang="en-US" dirty="0"/>
              <a:t>Observations are on the </a:t>
            </a:r>
            <a:r>
              <a:rPr lang="en-US" b="1" dirty="0"/>
              <a:t>macroscopic scale </a:t>
            </a:r>
            <a:r>
              <a:rPr lang="en-US" dirty="0"/>
              <a:t>when they are large enough for us to see or directly measure in an experiment.</a:t>
            </a:r>
          </a:p>
          <a:p>
            <a:r>
              <a:rPr lang="en-US" dirty="0"/>
              <a:t>Matter as small as atoms is at the atomic scale. In chemistry we traditionally will refer to the atomic scale as the </a:t>
            </a:r>
            <a:r>
              <a:rPr lang="en-US" b="1" dirty="0"/>
              <a:t>microscopic scale </a:t>
            </a:r>
            <a:r>
              <a:rPr lang="en-US" dirty="0"/>
              <a:t>even though this differs from how biologists would use the term.</a:t>
            </a:r>
          </a:p>
        </p:txBody>
      </p:sp>
    </p:spTree>
    <p:extLst>
      <p:ext uri="{BB962C8B-B14F-4D97-AF65-F5344CB8AC3E}">
        <p14:creationId xmlns:p14="http://schemas.microsoft.com/office/powerpoint/2010/main" val="100824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Early models of the atom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9E976-5A02-2748-A769-D45CE212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8954D4F-5C2D-8745-88DD-5A124A330012}"/>
              </a:ext>
            </a:extLst>
          </p:cNvPr>
          <p:cNvSpPr txBox="1">
            <a:spLocks noChangeArrowheads="1"/>
          </p:cNvSpPr>
          <p:nvPr/>
        </p:nvSpPr>
        <p:spPr>
          <a:xfrm>
            <a:off x="273050" y="1095375"/>
            <a:ext cx="8413750" cy="477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en-US" sz="2000" dirty="0"/>
          </a:p>
          <a:p>
            <a:pPr lvl="3"/>
            <a:r>
              <a:rPr lang="en-US" altLang="en-US" sz="2000" dirty="0"/>
              <a:t>An </a:t>
            </a:r>
            <a:r>
              <a:rPr lang="en-US" altLang="en-US" sz="2000" b="1" dirty="0"/>
              <a:t>atom</a:t>
            </a:r>
            <a:r>
              <a:rPr lang="en-US" altLang="en-US" sz="2000" dirty="0"/>
              <a:t> is the smallest particle of an element that retains its identity in a chemical reaction.</a:t>
            </a:r>
          </a:p>
          <a:p>
            <a:pPr lvl="3"/>
            <a:r>
              <a:rPr lang="en-US" altLang="en-US" sz="2000" dirty="0"/>
              <a:t>Philosophers and scientists have proposed many ideas on the structure of atoms.</a:t>
            </a:r>
          </a:p>
          <a:p>
            <a:pPr marL="0" indent="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063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Atomic theories</a:t>
            </a:r>
          </a:p>
        </p:txBody>
      </p:sp>
      <p:sp>
        <p:nvSpPr>
          <p:cNvPr id="5" name="Rectangle 1034">
            <a:extLst>
              <a:ext uri="{FF2B5EF4-FFF2-40B4-BE49-F238E27FC236}">
                <a16:creationId xmlns:a16="http://schemas.microsoft.com/office/drawing/2014/main" id="{1B417AEB-A258-CB4F-BE0E-DC2F41E1E496}"/>
              </a:ext>
            </a:extLst>
          </p:cNvPr>
          <p:cNvSpPr txBox="1">
            <a:spLocks noChangeArrowheads="1"/>
          </p:cNvSpPr>
          <p:nvPr/>
        </p:nvSpPr>
        <p:spPr>
          <a:xfrm>
            <a:off x="273050" y="1095375"/>
            <a:ext cx="8642350" cy="4421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altLang="en-US" dirty="0">
                <a:solidFill>
                  <a:srgbClr val="1198F5"/>
                </a:solidFill>
              </a:rPr>
              <a:t>Democritus’s Atomic Philosophy</a:t>
            </a:r>
          </a:p>
          <a:p>
            <a:pPr lvl="1"/>
            <a:r>
              <a:rPr lang="en-US" altLang="en-US" dirty="0"/>
              <a:t>How did Democritus describe atoms?</a:t>
            </a:r>
          </a:p>
          <a:p>
            <a:pPr marL="0" indent="0"/>
            <a:endParaRPr lang="en-US" altLang="en-US" dirty="0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7213DB8-5172-534F-9DBD-EA1DC1BC467E}"/>
              </a:ext>
            </a:extLst>
          </p:cNvPr>
          <p:cNvSpPr txBox="1">
            <a:spLocks noChangeArrowheads="1"/>
          </p:cNvSpPr>
          <p:nvPr/>
        </p:nvSpPr>
        <p:spPr>
          <a:xfrm>
            <a:off x="688023" y="4800600"/>
            <a:ext cx="8459787" cy="4421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/>
            <a:r>
              <a:rPr lang="en-US" altLang="en-US"/>
              <a:t>Democritus believed that atoms were indivisible and indestructible.</a:t>
            </a:r>
          </a:p>
          <a:p>
            <a:pPr lvl="1" indent="0"/>
            <a:r>
              <a:rPr lang="en-US" altLang="en-US"/>
              <a:t>Democritus’s ideas were limited because they didn’t explain chemical behavior and they lacked experimental support.</a:t>
            </a:r>
            <a:endParaRPr lang="en-US" altLang="en-US" dirty="0"/>
          </a:p>
        </p:txBody>
      </p:sp>
      <p:pic>
        <p:nvPicPr>
          <p:cNvPr id="9" name="Picture 1037">
            <a:extLst>
              <a:ext uri="{FF2B5EF4-FFF2-40B4-BE49-F238E27FC236}">
                <a16:creationId xmlns:a16="http://schemas.microsoft.com/office/drawing/2014/main" id="{9214EB8C-161B-AC4F-A6D6-4D4F8BC47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2" y="2057400"/>
            <a:ext cx="3121025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45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9715F-009E-BE4A-B36C-BB4F7B50D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095" y="533400"/>
            <a:ext cx="5937755" cy="940308"/>
          </a:xfrm>
        </p:spPr>
        <p:txBody>
          <a:bodyPr/>
          <a:lstStyle/>
          <a:p>
            <a:r>
              <a:rPr lang="en-US" dirty="0"/>
              <a:t>Atomic theories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25D3092-DC2B-844C-9A32-547944F15D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5937755" cy="3101983"/>
          </a:xfrm>
        </p:spPr>
        <p:txBody>
          <a:bodyPr/>
          <a:lstStyle/>
          <a:p>
            <a:pPr lvl="1" indent="0" eaLnBrk="1" hangingPunct="1"/>
            <a:r>
              <a:rPr lang="en-US" altLang="en-US" sz="2000" dirty="0"/>
              <a:t>Dalton’s Atomic Theory</a:t>
            </a:r>
          </a:p>
          <a:p>
            <a:pPr lvl="2" indent="0" eaLnBrk="1" hangingPunct="1"/>
            <a:r>
              <a:rPr lang="en-US" altLang="en-US" sz="2000" dirty="0"/>
              <a:t>How did John Dalton further Democritus’s ideas on atoms?</a:t>
            </a:r>
          </a:p>
          <a:p>
            <a:pPr marL="0" indent="0" eaLnBrk="1" hangingPunct="1"/>
            <a:endParaRPr lang="en-US" altLang="en-US" sz="2000" dirty="0"/>
          </a:p>
          <a:p>
            <a:pPr marL="0" indent="0" eaLnBrk="1" hangingPunct="1"/>
            <a:endParaRPr lang="en-US" altLang="en-US" dirty="0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A625C85-F4EF-2748-B402-5C140393135E}"/>
              </a:ext>
            </a:extLst>
          </p:cNvPr>
          <p:cNvSpPr txBox="1">
            <a:spLocks noChangeArrowheads="1"/>
          </p:cNvSpPr>
          <p:nvPr/>
        </p:nvSpPr>
        <p:spPr>
          <a:xfrm>
            <a:off x="598170" y="2514600"/>
            <a:ext cx="8413750" cy="4695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indent="0"/>
            <a:endParaRPr lang="en-US" altLang="en-US" dirty="0"/>
          </a:p>
          <a:p>
            <a:pPr lvl="2" indent="0"/>
            <a:r>
              <a:rPr lang="en-US" altLang="en-US" sz="2000" dirty="0"/>
              <a:t>By using experimental methods, Dalton transformed Democritus’s ideas on atoms into a scientific theory.</a:t>
            </a:r>
          </a:p>
          <a:p>
            <a:pPr lvl="3" indent="0"/>
            <a:r>
              <a:rPr lang="en-US" altLang="en-US" sz="2000" dirty="0"/>
              <a:t>The result was </a:t>
            </a:r>
            <a:r>
              <a:rPr lang="en-US" altLang="en-US" sz="2000" b="1" dirty="0"/>
              <a:t>Dalton’s atomic theory</a:t>
            </a:r>
            <a:r>
              <a:rPr lang="en-US" altLang="en-US" sz="2000" dirty="0"/>
              <a:t>.</a:t>
            </a:r>
          </a:p>
          <a:p>
            <a:pPr marL="0" indent="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805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Dalton’s atomic theories (1)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4306AA1-D3B0-1E44-BC6D-FAAA2EEE9497}"/>
              </a:ext>
            </a:extLst>
          </p:cNvPr>
          <p:cNvSpPr txBox="1">
            <a:spLocks noChangeArrowheads="1"/>
          </p:cNvSpPr>
          <p:nvPr/>
        </p:nvSpPr>
        <p:spPr>
          <a:xfrm>
            <a:off x="273050" y="1447800"/>
            <a:ext cx="8413750" cy="477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Clr>
                <a:schemeClr val="tx2"/>
              </a:buClr>
              <a:buSzPct val="65000"/>
              <a:buFont typeface="Wingdings" pitchFamily="2" charset="2"/>
              <a:buNone/>
            </a:pPr>
            <a:r>
              <a:rPr lang="en-US" altLang="en-US" sz="2000" dirty="0"/>
              <a:t>1.  All elements are composed of tiny indivisible particles called atoms.</a:t>
            </a:r>
          </a:p>
          <a:p>
            <a:pPr lvl="2">
              <a:buClr>
                <a:schemeClr val="tx2"/>
              </a:buClr>
              <a:buSzPct val="65000"/>
              <a:buFont typeface="Wingdings" pitchFamily="2" charset="2"/>
              <a:buNone/>
            </a:pPr>
            <a:endParaRPr lang="en-US" altLang="en-US" dirty="0"/>
          </a:p>
          <a:p>
            <a:pPr marL="0" indent="0"/>
            <a:endParaRPr lang="en-US" altLang="en-US" dirty="0"/>
          </a:p>
        </p:txBody>
      </p:sp>
      <p:pic>
        <p:nvPicPr>
          <p:cNvPr id="8" name="Picture 17">
            <a:extLst>
              <a:ext uri="{FF2B5EF4-FFF2-40B4-BE49-F238E27FC236}">
                <a16:creationId xmlns:a16="http://schemas.microsoft.com/office/drawing/2014/main" id="{D66FE212-04BE-B144-9BF5-CE1982355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09800"/>
            <a:ext cx="46482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83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(2)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ECDE57DB-EE68-034D-A615-102456EA89A1}"/>
              </a:ext>
            </a:extLst>
          </p:cNvPr>
          <p:cNvSpPr txBox="1">
            <a:spLocks noChangeArrowheads="1"/>
          </p:cNvSpPr>
          <p:nvPr/>
        </p:nvSpPr>
        <p:spPr>
          <a:xfrm>
            <a:off x="261620" y="1295400"/>
            <a:ext cx="8413750" cy="477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altLang="en-US" sz="2000" dirty="0"/>
              <a:t>2.  Atoms of the same element are identical. The atoms of any one element are different from those of any other element.</a:t>
            </a:r>
          </a:p>
          <a:p>
            <a:pPr lvl="2"/>
            <a:endParaRPr lang="en-US" altLang="en-US" dirty="0"/>
          </a:p>
          <a:p>
            <a:pPr lvl="2"/>
            <a:endParaRPr lang="en-US" altLang="en-US" dirty="0"/>
          </a:p>
          <a:p>
            <a:pPr marL="0" indent="0"/>
            <a:endParaRPr lang="en-US" altLang="en-US" dirty="0"/>
          </a:p>
        </p:txBody>
      </p:sp>
      <p:pic>
        <p:nvPicPr>
          <p:cNvPr id="8" name="Picture 19">
            <a:extLst>
              <a:ext uri="{FF2B5EF4-FFF2-40B4-BE49-F238E27FC236}">
                <a16:creationId xmlns:a16="http://schemas.microsoft.com/office/drawing/2014/main" id="{C3313E4E-AE39-6343-9AC8-53F31C05A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807" y="2514600"/>
            <a:ext cx="5413375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74933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484</Words>
  <Application>Microsoft Macintosh PowerPoint</Application>
  <PresentationFormat>On-screen Show (4:3)</PresentationFormat>
  <Paragraphs>58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Gill Sans MT</vt:lpstr>
      <vt:lpstr>Wingdings</vt:lpstr>
      <vt:lpstr>Parcel</vt:lpstr>
      <vt:lpstr>PowerPoint Presentation</vt:lpstr>
      <vt:lpstr>PowerPoint Presentation</vt:lpstr>
      <vt:lpstr>Essential questions</vt:lpstr>
      <vt:lpstr>The question of scale</vt:lpstr>
      <vt:lpstr>Early models of the atom</vt:lpstr>
      <vt:lpstr>Atomic theories</vt:lpstr>
      <vt:lpstr>Atomic theories</vt:lpstr>
      <vt:lpstr>Dalton’s atomic theories (1)</vt:lpstr>
      <vt:lpstr>(2)</vt:lpstr>
      <vt:lpstr>(3)</vt:lpstr>
      <vt:lpstr>(4)</vt:lpstr>
      <vt:lpstr>Solved problem</vt:lpstr>
      <vt:lpstr>Scanning tunneling microscope</vt:lpstr>
      <vt:lpstr>Post-assessment</vt:lpstr>
      <vt:lpstr>Post-assessment</vt:lpstr>
      <vt:lpstr>Post-assessment</vt:lpstr>
      <vt:lpstr>Post-assessment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Stover</dc:creator>
  <cp:lastModifiedBy>Michelle Stover</cp:lastModifiedBy>
  <cp:revision>5</cp:revision>
  <dcterms:created xsi:type="dcterms:W3CDTF">2020-05-12T16:48:04Z</dcterms:created>
  <dcterms:modified xsi:type="dcterms:W3CDTF">2020-07-22T19:54:22Z</dcterms:modified>
</cp:coreProperties>
</file>