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handoutMasterIdLst>
    <p:handoutMasterId r:id="rId21"/>
  </p:handoutMasterIdLst>
  <p:sldIdLst>
    <p:sldId id="321" r:id="rId2"/>
    <p:sldId id="279" r:id="rId3"/>
    <p:sldId id="283" r:id="rId4"/>
    <p:sldId id="273" r:id="rId5"/>
    <p:sldId id="274" r:id="rId6"/>
    <p:sldId id="275" r:id="rId7"/>
    <p:sldId id="276" r:id="rId8"/>
    <p:sldId id="285" r:id="rId9"/>
    <p:sldId id="286" r:id="rId10"/>
    <p:sldId id="287" r:id="rId11"/>
    <p:sldId id="288" r:id="rId12"/>
    <p:sldId id="294" r:id="rId13"/>
    <p:sldId id="295" r:id="rId14"/>
    <p:sldId id="296" r:id="rId15"/>
    <p:sldId id="297" r:id="rId16"/>
    <p:sldId id="298" r:id="rId17"/>
    <p:sldId id="299" r:id="rId18"/>
    <p:sldId id="300" r:id="rId1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0"/>
    <p:restoredTop sz="94761"/>
  </p:normalViewPr>
  <p:slideViewPr>
    <p:cSldViewPr showGuides="1">
      <p:cViewPr varScale="1">
        <p:scale>
          <a:sx n="106" d="100"/>
          <a:sy n="106" d="100"/>
        </p:scale>
        <p:origin x="1928"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BC7D5F19-C987-42A8-B291-B4DB52F75E42}" type="slidenum">
              <a:rPr lang="en-US" smtClean="0"/>
              <a:pPr/>
              <a:t>‹#›</a:t>
            </a:fld>
            <a:endParaRPr lang="en-US"/>
          </a:p>
        </p:txBody>
      </p:sp>
    </p:spTree>
    <p:extLst>
      <p:ext uri="{BB962C8B-B14F-4D97-AF65-F5344CB8AC3E}">
        <p14:creationId xmlns:p14="http://schemas.microsoft.com/office/powerpoint/2010/main" val="39435019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F3AB020C-EE78-428C-BFF6-F0EB65354368}" type="slidenum">
              <a:rPr lang="en-US" smtClean="0"/>
              <a:pPr/>
              <a:t>‹#›</a:t>
            </a:fld>
            <a:endParaRPr lang="en-US"/>
          </a:p>
        </p:txBody>
      </p:sp>
    </p:spTree>
    <p:extLst>
      <p:ext uri="{BB962C8B-B14F-4D97-AF65-F5344CB8AC3E}">
        <p14:creationId xmlns:p14="http://schemas.microsoft.com/office/powerpoint/2010/main" val="338112826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B020C-EE78-428C-BFF6-F0EB65354368}"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05418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4DFCF-E25C-4064-B7EE-EC5BBD332620}" type="slidenum">
              <a:rPr lang="en-US" smtClean="0"/>
              <a:pPr/>
              <a:t>‹#›</a:t>
            </a:fld>
            <a:endParaRPr lang="en-US"/>
          </a:p>
        </p:txBody>
      </p:sp>
    </p:spTree>
    <p:extLst>
      <p:ext uri="{BB962C8B-B14F-4D97-AF65-F5344CB8AC3E}">
        <p14:creationId xmlns:p14="http://schemas.microsoft.com/office/powerpoint/2010/main" val="207041817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4DFCF-E25C-4064-B7EE-EC5BBD332620}" type="slidenum">
              <a:rPr lang="en-US" smtClean="0"/>
              <a:pPr/>
              <a:t>‹#›</a:t>
            </a:fld>
            <a:endParaRPr lang="en-US"/>
          </a:p>
        </p:txBody>
      </p:sp>
    </p:spTree>
    <p:extLst>
      <p:ext uri="{BB962C8B-B14F-4D97-AF65-F5344CB8AC3E}">
        <p14:creationId xmlns:p14="http://schemas.microsoft.com/office/powerpoint/2010/main" val="247852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4DFCF-E25C-4064-B7EE-EC5BBD332620}" type="slidenum">
              <a:rPr lang="en-US" smtClean="0"/>
              <a:pPr/>
              <a:t>‹#›</a:t>
            </a:fld>
            <a:endParaRPr lang="en-US"/>
          </a:p>
        </p:txBody>
      </p:sp>
    </p:spTree>
    <p:extLst>
      <p:ext uri="{BB962C8B-B14F-4D97-AF65-F5344CB8AC3E}">
        <p14:creationId xmlns:p14="http://schemas.microsoft.com/office/powerpoint/2010/main" val="1424435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4DFCF-E25C-4064-B7EE-EC5BBD332620}" type="slidenum">
              <a:rPr lang="en-US" smtClean="0"/>
              <a:pPr/>
              <a:t>‹#›</a:t>
            </a:fld>
            <a:endParaRPr lang="en-US"/>
          </a:p>
        </p:txBody>
      </p:sp>
    </p:spTree>
    <p:extLst>
      <p:ext uri="{BB962C8B-B14F-4D97-AF65-F5344CB8AC3E}">
        <p14:creationId xmlns:p14="http://schemas.microsoft.com/office/powerpoint/2010/main" val="234713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4DFCF-E25C-4064-B7EE-EC5BBD332620}" type="slidenum">
              <a:rPr lang="en-US" smtClean="0"/>
              <a:pPr/>
              <a:t>‹#›</a:t>
            </a:fld>
            <a:endParaRPr lang="en-US"/>
          </a:p>
        </p:txBody>
      </p:sp>
    </p:spTree>
    <p:extLst>
      <p:ext uri="{BB962C8B-B14F-4D97-AF65-F5344CB8AC3E}">
        <p14:creationId xmlns:p14="http://schemas.microsoft.com/office/powerpoint/2010/main" val="32795285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E04DFCF-E25C-4064-B7EE-EC5BBD332620}" type="slidenum">
              <a:rPr lang="en-US" smtClean="0"/>
              <a:pPr/>
              <a:t>‹#›</a:t>
            </a:fld>
            <a:endParaRPr lang="en-US"/>
          </a:p>
        </p:txBody>
      </p:sp>
    </p:spTree>
    <p:extLst>
      <p:ext uri="{BB962C8B-B14F-4D97-AF65-F5344CB8AC3E}">
        <p14:creationId xmlns:p14="http://schemas.microsoft.com/office/powerpoint/2010/main" val="290034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4DFCF-E25C-4064-B7EE-EC5BBD332620}"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25539987"/>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04DFCF-E25C-4064-B7EE-EC5BBD332620}" type="slidenum">
              <a:rPr lang="en-US" smtClean="0"/>
              <a:pPr/>
              <a:t>‹#›</a:t>
            </a:fld>
            <a:endParaRPr lang="en-US"/>
          </a:p>
        </p:txBody>
      </p:sp>
    </p:spTree>
    <p:extLst>
      <p:ext uri="{BB962C8B-B14F-4D97-AF65-F5344CB8AC3E}">
        <p14:creationId xmlns:p14="http://schemas.microsoft.com/office/powerpoint/2010/main" val="247219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04DFCF-E25C-4064-B7EE-EC5BBD332620}" type="slidenum">
              <a:rPr lang="en-US" smtClean="0"/>
              <a:pPr/>
              <a:t>‹#›</a:t>
            </a:fld>
            <a:endParaRPr lang="en-US"/>
          </a:p>
        </p:txBody>
      </p:sp>
    </p:spTree>
    <p:extLst>
      <p:ext uri="{BB962C8B-B14F-4D97-AF65-F5344CB8AC3E}">
        <p14:creationId xmlns:p14="http://schemas.microsoft.com/office/powerpoint/2010/main" val="595291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1E04DFCF-E25C-4064-B7EE-EC5BBD332620}" type="slidenum">
              <a:rPr lang="en-US" smtClean="0"/>
              <a:pPr/>
              <a:t>‹#›</a:t>
            </a:fld>
            <a:endParaRPr lang="en-US"/>
          </a:p>
        </p:txBody>
      </p:sp>
    </p:spTree>
    <p:extLst>
      <p:ext uri="{BB962C8B-B14F-4D97-AF65-F5344CB8AC3E}">
        <p14:creationId xmlns:p14="http://schemas.microsoft.com/office/powerpoint/2010/main" val="1844689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1E04DFCF-E25C-4064-B7EE-EC5BBD332620}" type="slidenum">
              <a:rPr lang="en-US" smtClean="0"/>
              <a:pPr/>
              <a:t>‹#›</a:t>
            </a:fld>
            <a:endParaRPr lang="en-US"/>
          </a:p>
        </p:txBody>
      </p:sp>
    </p:spTree>
    <p:extLst>
      <p:ext uri="{BB962C8B-B14F-4D97-AF65-F5344CB8AC3E}">
        <p14:creationId xmlns:p14="http://schemas.microsoft.com/office/powerpoint/2010/main" val="327404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1E04DFCF-E25C-4064-B7EE-EC5BBD332620}" type="slidenum">
              <a:rPr lang="en-US" smtClean="0"/>
              <a:pPr/>
              <a:t>‹#›</a:t>
            </a:fld>
            <a:endParaRPr lang="en-US"/>
          </a:p>
        </p:txBody>
      </p:sp>
    </p:spTree>
    <p:extLst>
      <p:ext uri="{BB962C8B-B14F-4D97-AF65-F5344CB8AC3E}">
        <p14:creationId xmlns:p14="http://schemas.microsoft.com/office/powerpoint/2010/main" val="17557183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33400"/>
            <a:ext cx="8915400" cy="3200400"/>
          </a:xfrm>
          <a:prstGeom prst="rect">
            <a:avLst/>
          </a:prstGeom>
        </p:spPr>
      </p:pic>
      <p:sp>
        <p:nvSpPr>
          <p:cNvPr id="11" name="TextBox 10"/>
          <p:cNvSpPr txBox="1"/>
          <p:nvPr/>
        </p:nvSpPr>
        <p:spPr>
          <a:xfrm>
            <a:off x="533400" y="4191000"/>
            <a:ext cx="8382000" cy="1569660"/>
          </a:xfrm>
          <a:prstGeom prst="rect">
            <a:avLst/>
          </a:prstGeom>
          <a:noFill/>
        </p:spPr>
        <p:txBody>
          <a:bodyPr wrap="square" rtlCol="0">
            <a:spAutoFit/>
          </a:bodyPr>
          <a:lstStyle/>
          <a:p>
            <a:r>
              <a:rPr lang="en-US" sz="2400" b="1" dirty="0"/>
              <a:t>                              T = Take Notes</a:t>
            </a:r>
          </a:p>
          <a:p>
            <a:r>
              <a:rPr lang="en-US" sz="2400" b="1" dirty="0"/>
              <a:t>                              I = Interact with your notes</a:t>
            </a:r>
          </a:p>
          <a:p>
            <a:r>
              <a:rPr lang="en-US" sz="2400" b="1" dirty="0"/>
              <a:t>                              P = Practice with plenty of repetition</a:t>
            </a:r>
          </a:p>
          <a:p>
            <a:r>
              <a:rPr lang="en-US" sz="2400" b="1" dirty="0"/>
              <a:t>                              S = Self-test</a:t>
            </a:r>
          </a:p>
        </p:txBody>
      </p:sp>
    </p:spTree>
    <p:extLst>
      <p:ext uri="{BB962C8B-B14F-4D97-AF65-F5344CB8AC3E}">
        <p14:creationId xmlns:p14="http://schemas.microsoft.com/office/powerpoint/2010/main" val="1048597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Conserving energy</a:t>
            </a:r>
          </a:p>
        </p:txBody>
      </p:sp>
      <p:sp>
        <p:nvSpPr>
          <p:cNvPr id="3" name="Content Placeholder 2"/>
          <p:cNvSpPr>
            <a:spLocks noGrp="1"/>
          </p:cNvSpPr>
          <p:nvPr>
            <p:ph idx="1"/>
          </p:nvPr>
        </p:nvSpPr>
        <p:spPr>
          <a:xfrm>
            <a:off x="457200" y="1066801"/>
            <a:ext cx="8229600" cy="1600200"/>
          </a:xfrm>
        </p:spPr>
        <p:txBody>
          <a:bodyPr>
            <a:normAutofit/>
          </a:bodyPr>
          <a:lstStyle/>
          <a:p>
            <a:r>
              <a:rPr lang="en-US" sz="2800" dirty="0"/>
              <a:t>In scientific context when a quantity is </a:t>
            </a:r>
            <a:r>
              <a:rPr lang="en-US" sz="2800" i="1" dirty="0"/>
              <a:t>conserved</a:t>
            </a:r>
            <a:r>
              <a:rPr lang="en-US" sz="2800" dirty="0"/>
              <a:t> that means the total amount of the quantity does not change over time.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4" name="Content Placeholder 2"/>
          <p:cNvSpPr txBox="1">
            <a:spLocks/>
          </p:cNvSpPr>
          <p:nvPr/>
        </p:nvSpPr>
        <p:spPr>
          <a:xfrm>
            <a:off x="470770" y="5257800"/>
            <a:ext cx="8229600" cy="14029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An electric light bulb converts electrical energy to light. The bulb doesn't really "use-up" energy. Every joule of electrical energy becomes light or heat. </a:t>
            </a:r>
          </a:p>
        </p:txBody>
      </p:sp>
      <p:pic>
        <p:nvPicPr>
          <p:cNvPr id="6" name="Picture 5">
            <a:extLst>
              <a:ext uri="{FF2B5EF4-FFF2-40B4-BE49-F238E27FC236}">
                <a16:creationId xmlns:a16="http://schemas.microsoft.com/office/drawing/2014/main" id="{D5806B3F-ABB3-E34A-B39B-C7EAC59C9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6120" y="2356306"/>
            <a:ext cx="6438900" cy="2874861"/>
          </a:xfrm>
          <a:prstGeom prst="rect">
            <a:avLst/>
          </a:prstGeom>
        </p:spPr>
      </p:pic>
    </p:spTree>
    <p:extLst>
      <p:ext uri="{BB962C8B-B14F-4D97-AF65-F5344CB8AC3E}">
        <p14:creationId xmlns:p14="http://schemas.microsoft.com/office/powerpoint/2010/main" val="373530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Post-assessment</a:t>
            </a:r>
          </a:p>
        </p:txBody>
      </p:sp>
      <p:sp>
        <p:nvSpPr>
          <p:cNvPr id="3" name="Content Placeholder 2"/>
          <p:cNvSpPr>
            <a:spLocks noGrp="1"/>
          </p:cNvSpPr>
          <p:nvPr>
            <p:ph idx="1"/>
          </p:nvPr>
        </p:nvSpPr>
        <p:spPr>
          <a:xfrm>
            <a:off x="457200" y="1166018"/>
            <a:ext cx="8229600" cy="5463381"/>
          </a:xfrm>
        </p:spPr>
        <p:txBody>
          <a:bodyPr>
            <a:normAutofit/>
          </a:bodyPr>
          <a:lstStyle/>
          <a:p>
            <a:r>
              <a:rPr lang="en-US" dirty="0"/>
              <a:t>Why do we use SI units to measure matter and energy?</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77657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Post-assessment</a:t>
            </a:r>
          </a:p>
        </p:txBody>
      </p:sp>
      <p:sp>
        <p:nvSpPr>
          <p:cNvPr id="3" name="Content Placeholder 2"/>
          <p:cNvSpPr>
            <a:spLocks noGrp="1"/>
          </p:cNvSpPr>
          <p:nvPr>
            <p:ph idx="1"/>
          </p:nvPr>
        </p:nvSpPr>
        <p:spPr>
          <a:xfrm>
            <a:off x="457200" y="1166018"/>
            <a:ext cx="8229600" cy="5463381"/>
          </a:xfrm>
        </p:spPr>
        <p:txBody>
          <a:bodyPr>
            <a:normAutofit/>
          </a:bodyPr>
          <a:lstStyle/>
          <a:p>
            <a:r>
              <a:rPr lang="en-US" dirty="0"/>
              <a:t>Why do we use SI units to measure matter and energy?</a:t>
            </a:r>
          </a:p>
          <a:p>
            <a:pPr lvl="1"/>
            <a:r>
              <a:rPr lang="en-US" dirty="0">
                <a:solidFill>
                  <a:srgbClr val="FF0000"/>
                </a:solidFill>
              </a:rPr>
              <a:t>SI units are easy to convert and easier to communicate if everyone uses the same measurement system.</a:t>
            </a:r>
          </a:p>
          <a:p>
            <a:pPr lvl="1"/>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4765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Post-assessment</a:t>
            </a:r>
          </a:p>
        </p:txBody>
      </p:sp>
      <p:sp>
        <p:nvSpPr>
          <p:cNvPr id="3" name="Content Placeholder 2"/>
          <p:cNvSpPr>
            <a:spLocks noGrp="1"/>
          </p:cNvSpPr>
          <p:nvPr>
            <p:ph idx="1"/>
          </p:nvPr>
        </p:nvSpPr>
        <p:spPr>
          <a:xfrm>
            <a:off x="457200" y="1166018"/>
            <a:ext cx="8229600" cy="5463381"/>
          </a:xfrm>
        </p:spPr>
        <p:txBody>
          <a:bodyPr>
            <a:normAutofit/>
          </a:bodyPr>
          <a:lstStyle/>
          <a:p>
            <a:r>
              <a:rPr lang="en-US" dirty="0"/>
              <a:t>How do changes in mass and volume affect density?</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89027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Post-assessment</a:t>
            </a:r>
          </a:p>
        </p:txBody>
      </p:sp>
      <p:sp>
        <p:nvSpPr>
          <p:cNvPr id="3" name="Content Placeholder 2"/>
          <p:cNvSpPr>
            <a:spLocks noGrp="1"/>
          </p:cNvSpPr>
          <p:nvPr>
            <p:ph idx="1"/>
          </p:nvPr>
        </p:nvSpPr>
        <p:spPr>
          <a:xfrm>
            <a:off x="457200" y="1166018"/>
            <a:ext cx="8229600" cy="5463381"/>
          </a:xfrm>
        </p:spPr>
        <p:txBody>
          <a:bodyPr>
            <a:normAutofit/>
          </a:bodyPr>
          <a:lstStyle/>
          <a:p>
            <a:r>
              <a:rPr lang="en-US" dirty="0"/>
              <a:t>How do changes in mass and volume affect density?</a:t>
            </a:r>
          </a:p>
          <a:p>
            <a:pPr lvl="1"/>
            <a:r>
              <a:rPr lang="en-US" dirty="0">
                <a:solidFill>
                  <a:srgbClr val="FF0000"/>
                </a:solidFill>
              </a:rPr>
              <a:t>If either mass or volume changes, the density will change, unless mass and volume both change in way that does not affect the ratio of one quantity to the other. For example if both mass and volume double, density won't change because the ratio remains the same but if only volume doubles and mass does not, then the mass-to-volume ratio and thus density will change.</a:t>
            </a:r>
          </a:p>
          <a:p>
            <a:pPr lvl="1"/>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89635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Post-assessment</a:t>
            </a:r>
          </a:p>
        </p:txBody>
      </p:sp>
      <p:sp>
        <p:nvSpPr>
          <p:cNvPr id="3" name="Content Placeholder 2"/>
          <p:cNvSpPr>
            <a:spLocks noGrp="1"/>
          </p:cNvSpPr>
          <p:nvPr>
            <p:ph idx="1"/>
          </p:nvPr>
        </p:nvSpPr>
        <p:spPr>
          <a:xfrm>
            <a:off x="457200" y="1166018"/>
            <a:ext cx="8229600" cy="5463381"/>
          </a:xfrm>
        </p:spPr>
        <p:txBody>
          <a:bodyPr>
            <a:normAutofit/>
          </a:bodyPr>
          <a:lstStyle/>
          <a:p>
            <a:r>
              <a:rPr lang="en-US" dirty="0"/>
              <a:t>What does it mean to be “conserved”?</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01292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Post-assessment</a:t>
            </a:r>
          </a:p>
        </p:txBody>
      </p:sp>
      <p:sp>
        <p:nvSpPr>
          <p:cNvPr id="3" name="Content Placeholder 2"/>
          <p:cNvSpPr>
            <a:spLocks noGrp="1"/>
          </p:cNvSpPr>
          <p:nvPr>
            <p:ph idx="1"/>
          </p:nvPr>
        </p:nvSpPr>
        <p:spPr>
          <a:xfrm>
            <a:off x="457200" y="1166018"/>
            <a:ext cx="8229600" cy="5463381"/>
          </a:xfrm>
        </p:spPr>
        <p:txBody>
          <a:bodyPr>
            <a:normAutofit/>
          </a:bodyPr>
          <a:lstStyle/>
          <a:p>
            <a:r>
              <a:rPr lang="en-US" dirty="0"/>
              <a:t>What does it mean to be “conserved”?</a:t>
            </a:r>
          </a:p>
          <a:p>
            <a:pPr lvl="1"/>
            <a:r>
              <a:rPr lang="en-US" dirty="0">
                <a:solidFill>
                  <a:srgbClr val="FF0000"/>
                </a:solidFill>
              </a:rPr>
              <a:t>If something is conserved that means the total amount remains the same.</a:t>
            </a:r>
          </a:p>
          <a:p>
            <a:pPr lvl="1"/>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5082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Post-assessment</a:t>
            </a:r>
          </a:p>
        </p:txBody>
      </p:sp>
      <p:sp>
        <p:nvSpPr>
          <p:cNvPr id="3" name="Content Placeholder 2"/>
          <p:cNvSpPr>
            <a:spLocks noGrp="1"/>
          </p:cNvSpPr>
          <p:nvPr>
            <p:ph idx="1"/>
          </p:nvPr>
        </p:nvSpPr>
        <p:spPr>
          <a:xfrm>
            <a:off x="457200" y="1166018"/>
            <a:ext cx="8229600" cy="5463381"/>
          </a:xfrm>
        </p:spPr>
        <p:txBody>
          <a:bodyPr>
            <a:normAutofit/>
          </a:bodyPr>
          <a:lstStyle/>
          <a:p>
            <a:r>
              <a:rPr lang="en-US" dirty="0"/>
              <a:t>Why is it important be aware of the law of conservation of energy when studying chemistry? </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5763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Post-assessment</a:t>
            </a:r>
          </a:p>
        </p:txBody>
      </p:sp>
      <p:sp>
        <p:nvSpPr>
          <p:cNvPr id="3" name="Content Placeholder 2"/>
          <p:cNvSpPr>
            <a:spLocks noGrp="1"/>
          </p:cNvSpPr>
          <p:nvPr>
            <p:ph idx="1"/>
          </p:nvPr>
        </p:nvSpPr>
        <p:spPr>
          <a:xfrm>
            <a:off x="457200" y="1166018"/>
            <a:ext cx="8229600" cy="5463381"/>
          </a:xfrm>
        </p:spPr>
        <p:txBody>
          <a:bodyPr>
            <a:normAutofit/>
          </a:bodyPr>
          <a:lstStyle/>
          <a:p>
            <a:r>
              <a:rPr lang="en-US" dirty="0"/>
              <a:t>Why is it important be aware of the law of conservation of energy when studying chemistry?</a:t>
            </a:r>
          </a:p>
          <a:p>
            <a:pPr lvl="1"/>
            <a:r>
              <a:rPr lang="en-US" dirty="0">
                <a:solidFill>
                  <a:srgbClr val="FF0000"/>
                </a:solidFill>
              </a:rPr>
              <a:t>An important part of chemistry is the study of changes in matter. We need to keep track of how energy changes when matter changes.</a:t>
            </a:r>
          </a:p>
          <a:p>
            <a:pPr lvl="1"/>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75486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1C9F4F8-1CA1-4169-A513-5E15F4D91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00150" y="2386744"/>
            <a:ext cx="6743700" cy="1645920"/>
          </a:xfrm>
          <a:solidFill>
            <a:schemeClr val="accent1"/>
          </a:solidFill>
          <a:ln w="190500" cmpd="thinThick">
            <a:solidFill>
              <a:schemeClr val="accent1"/>
            </a:solidFill>
          </a:ln>
        </p:spPr>
        <p:txBody>
          <a:bodyPr>
            <a:normAutofit/>
          </a:bodyPr>
          <a:lstStyle/>
          <a:p>
            <a:r>
              <a:rPr lang="en-US" sz="2200" dirty="0">
                <a:solidFill>
                  <a:srgbClr val="FFFFFF"/>
                </a:solidFill>
              </a:rPr>
              <a:t>Chapter 2:</a:t>
            </a:r>
            <a:br>
              <a:rPr lang="en-US" sz="2200" dirty="0">
                <a:solidFill>
                  <a:srgbClr val="FFFFFF"/>
                </a:solidFill>
              </a:rPr>
            </a:br>
            <a:r>
              <a:rPr lang="en-US" sz="2200" dirty="0">
                <a:solidFill>
                  <a:srgbClr val="FFFFFF"/>
                </a:solidFill>
              </a:rPr>
              <a:t>Section 2:  Density</a:t>
            </a:r>
            <a:br>
              <a:rPr lang="en-US" sz="2200" dirty="0">
                <a:solidFill>
                  <a:srgbClr val="FFFFFF"/>
                </a:solidFill>
              </a:rPr>
            </a:br>
            <a:endParaRPr lang="en-US" sz="2200" dirty="0">
              <a:solidFill>
                <a:srgbClr val="FFFFFF"/>
              </a:solidFill>
            </a:endParaRPr>
          </a:p>
        </p:txBody>
      </p:sp>
      <p:sp>
        <p:nvSpPr>
          <p:cNvPr id="8" name="Subtitle 7">
            <a:extLst>
              <a:ext uri="{FF2B5EF4-FFF2-40B4-BE49-F238E27FC236}">
                <a16:creationId xmlns:a16="http://schemas.microsoft.com/office/drawing/2014/main" id="{2C299D89-2E4D-B640-B8DC-F015DEDCC43E}"/>
              </a:ext>
            </a:extLst>
          </p:cNvPr>
          <p:cNvSpPr>
            <a:spLocks noGrp="1"/>
          </p:cNvSpPr>
          <p:nvPr>
            <p:ph type="subTitle" idx="1"/>
          </p:nvPr>
        </p:nvSpPr>
        <p:spPr>
          <a:xfrm>
            <a:off x="2021395" y="4352544"/>
            <a:ext cx="5101209" cy="1239894"/>
          </a:xfrm>
        </p:spPr>
        <p:txBody>
          <a:bodyPr>
            <a:normAutofit/>
          </a:bodyPr>
          <a:lstStyle/>
          <a:p>
            <a:endParaRPr lang="en-US" dirty="0"/>
          </a:p>
        </p:txBody>
      </p:sp>
      <p:sp>
        <p:nvSpPr>
          <p:cNvPr id="6" name="Footer Placeholder 5"/>
          <p:cNvSpPr>
            <a:spLocks noGrp="1"/>
          </p:cNvSpPr>
          <p:nvPr>
            <p:ph type="ftr" sz="quarter" idx="11"/>
          </p:nvPr>
        </p:nvSpPr>
        <p:spPr>
          <a:xfrm>
            <a:off x="1200150" y="6236208"/>
            <a:ext cx="4425891" cy="320040"/>
          </a:xfrm>
        </p:spPr>
        <p:txBody>
          <a:bodyPr>
            <a:normAutofit/>
          </a:bodyPr>
          <a:lstStyle/>
          <a:p>
            <a:endParaRPr lang="en-US"/>
          </a:p>
        </p:txBody>
      </p:sp>
      <p:sp>
        <p:nvSpPr>
          <p:cNvPr id="5" name="Date Placeholder 4"/>
          <p:cNvSpPr>
            <a:spLocks noGrp="1"/>
          </p:cNvSpPr>
          <p:nvPr>
            <p:ph type="dt" sz="half" idx="10"/>
          </p:nvPr>
        </p:nvSpPr>
        <p:spPr>
          <a:xfrm>
            <a:off x="5866071" y="6238816"/>
            <a:ext cx="2065310" cy="323968"/>
          </a:xfrm>
        </p:spPr>
        <p:txBody>
          <a:bodyPr>
            <a:normAutofit/>
          </a:bodyPr>
          <a:lstStyle/>
          <a:p>
            <a:endParaRPr lang="en-US"/>
          </a:p>
        </p:txBody>
      </p:sp>
    </p:spTree>
    <p:extLst>
      <p:ext uri="{BB962C8B-B14F-4D97-AF65-F5344CB8AC3E}">
        <p14:creationId xmlns:p14="http://schemas.microsoft.com/office/powerpoint/2010/main" val="194593717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t>Essential questions</a:t>
            </a:r>
            <a:endParaRPr lang="en-US" dirty="0"/>
          </a:p>
        </p:txBody>
      </p:sp>
      <p:sp>
        <p:nvSpPr>
          <p:cNvPr id="3" name="Content Placeholder 2"/>
          <p:cNvSpPr>
            <a:spLocks noGrp="1"/>
          </p:cNvSpPr>
          <p:nvPr>
            <p:ph idx="1"/>
          </p:nvPr>
        </p:nvSpPr>
        <p:spPr>
          <a:xfrm>
            <a:off x="457200" y="1166018"/>
            <a:ext cx="8229600" cy="5463381"/>
          </a:xfrm>
        </p:spPr>
        <p:txBody>
          <a:bodyPr>
            <a:normAutofit/>
          </a:bodyPr>
          <a:lstStyle/>
          <a:p>
            <a:pPr marL="0" indent="0">
              <a:buNone/>
            </a:pPr>
            <a:endParaRPr lang="en-US" dirty="0"/>
          </a:p>
          <a:p>
            <a:r>
              <a:rPr lang="en-US" dirty="0"/>
              <a:t>How do changes in mass and volume affect density?</a:t>
            </a:r>
          </a:p>
          <a:p>
            <a:r>
              <a:rPr lang="en-US" dirty="0"/>
              <a:t>What does it mean to be “conserved”?</a:t>
            </a:r>
          </a:p>
          <a:p>
            <a:r>
              <a:rPr lang="en-US" dirty="0"/>
              <a:t>Why is it important be aware of the law of conservation of energy when studying chemistry? </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76272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15"/>
            <a:ext cx="8229600" cy="1143000"/>
          </a:xfrm>
        </p:spPr>
        <p:txBody>
          <a:bodyPr/>
          <a:lstStyle/>
          <a:p>
            <a:r>
              <a:rPr lang="en-US" dirty="0"/>
              <a:t>Mass and weight</a:t>
            </a:r>
          </a:p>
        </p:txBody>
      </p:sp>
      <p:sp>
        <p:nvSpPr>
          <p:cNvPr id="3" name="Content Placeholder 2"/>
          <p:cNvSpPr>
            <a:spLocks noGrp="1"/>
          </p:cNvSpPr>
          <p:nvPr>
            <p:ph idx="1"/>
          </p:nvPr>
        </p:nvSpPr>
        <p:spPr>
          <a:xfrm>
            <a:off x="228600" y="1496151"/>
            <a:ext cx="8686800" cy="3276600"/>
          </a:xfrm>
        </p:spPr>
        <p:txBody>
          <a:bodyPr/>
          <a:lstStyle/>
          <a:p>
            <a:r>
              <a:rPr lang="en-US" b="1" dirty="0"/>
              <a:t>Mass</a:t>
            </a:r>
            <a:r>
              <a:rPr lang="en-US" dirty="0"/>
              <a:t> is a measure of how much matter is in an object.</a:t>
            </a:r>
          </a:p>
          <a:p>
            <a:r>
              <a:rPr lang="en-US" dirty="0"/>
              <a:t>Mass uses the units, </a:t>
            </a:r>
            <a:r>
              <a:rPr lang="en-US" b="1" dirty="0"/>
              <a:t>kilogram</a:t>
            </a:r>
            <a:r>
              <a:rPr lang="en-US" dirty="0"/>
              <a:t> (kg) and </a:t>
            </a:r>
            <a:r>
              <a:rPr lang="en-US" b="1" dirty="0"/>
              <a:t>gram</a:t>
            </a:r>
            <a:r>
              <a:rPr lang="en-US" dirty="0"/>
              <a:t> (g).</a:t>
            </a:r>
          </a:p>
          <a:p>
            <a:r>
              <a:rPr lang="en-US" dirty="0"/>
              <a:t>Mass is acted upon by gravity and it is convenient to use an object's </a:t>
            </a:r>
            <a:r>
              <a:rPr lang="en-US" b="1" dirty="0"/>
              <a:t>weight</a:t>
            </a:r>
            <a:r>
              <a:rPr lang="en-US" dirty="0"/>
              <a:t> to measure mass. Weight is the force of gravity acting on mass.  </a:t>
            </a:r>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4F010C9A-6A99-114F-8315-341C061886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3520763"/>
            <a:ext cx="6201943" cy="2715445"/>
          </a:xfrm>
          <a:prstGeom prst="rect">
            <a:avLst/>
          </a:prstGeom>
        </p:spPr>
      </p:pic>
    </p:spTree>
    <p:extLst>
      <p:ext uri="{BB962C8B-B14F-4D97-AF65-F5344CB8AC3E}">
        <p14:creationId xmlns:p14="http://schemas.microsoft.com/office/powerpoint/2010/main" val="550026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89"/>
            <a:ext cx="8229600" cy="1143000"/>
          </a:xfrm>
        </p:spPr>
        <p:txBody>
          <a:bodyPr/>
          <a:lstStyle/>
          <a:p>
            <a:r>
              <a:rPr lang="en-US" dirty="0"/>
              <a:t>Volume</a:t>
            </a:r>
          </a:p>
        </p:txBody>
      </p:sp>
      <p:sp>
        <p:nvSpPr>
          <p:cNvPr id="3" name="Content Placeholder 2"/>
          <p:cNvSpPr>
            <a:spLocks noGrp="1"/>
          </p:cNvSpPr>
          <p:nvPr>
            <p:ph idx="1"/>
          </p:nvPr>
        </p:nvSpPr>
        <p:spPr>
          <a:xfrm>
            <a:off x="457200" y="1392906"/>
            <a:ext cx="8229600" cy="2286000"/>
          </a:xfrm>
        </p:spPr>
        <p:txBody>
          <a:bodyPr/>
          <a:lstStyle/>
          <a:p>
            <a:r>
              <a:rPr lang="en-US" b="1" dirty="0"/>
              <a:t>Volume</a:t>
            </a:r>
            <a:r>
              <a:rPr lang="en-US" dirty="0"/>
              <a:t> is an amount of space having length, width and height.</a:t>
            </a:r>
          </a:p>
          <a:p>
            <a:r>
              <a:rPr lang="en-US" dirty="0"/>
              <a:t>Measurements of volume are in the </a:t>
            </a:r>
            <a:r>
              <a:rPr lang="en-US" b="1" dirty="0"/>
              <a:t>liter</a:t>
            </a:r>
            <a:r>
              <a:rPr lang="en-US" dirty="0"/>
              <a:t> (L) or </a:t>
            </a:r>
            <a:r>
              <a:rPr lang="en-US" b="1" dirty="0"/>
              <a:t>milliliter</a:t>
            </a:r>
            <a:r>
              <a:rPr lang="en-US" dirty="0"/>
              <a:t> (mL).</a:t>
            </a:r>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8FF87F8A-A6CD-1C48-883D-A025014FE7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4000" y="2595608"/>
            <a:ext cx="3556000" cy="3467100"/>
          </a:xfrm>
          <a:prstGeom prst="rect">
            <a:avLst/>
          </a:prstGeom>
        </p:spPr>
      </p:pic>
    </p:spTree>
    <p:extLst>
      <p:ext uri="{BB962C8B-B14F-4D97-AF65-F5344CB8AC3E}">
        <p14:creationId xmlns:p14="http://schemas.microsoft.com/office/powerpoint/2010/main" val="1005231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Measuring volume with a graduated cylinder </a:t>
            </a:r>
          </a:p>
        </p:txBody>
      </p:sp>
      <p:sp>
        <p:nvSpPr>
          <p:cNvPr id="3" name="Content Placeholder 2"/>
          <p:cNvSpPr>
            <a:spLocks noGrp="1"/>
          </p:cNvSpPr>
          <p:nvPr>
            <p:ph idx="1"/>
          </p:nvPr>
        </p:nvSpPr>
        <p:spPr>
          <a:xfrm>
            <a:off x="304800" y="1236945"/>
            <a:ext cx="8382000" cy="1066800"/>
          </a:xfrm>
        </p:spPr>
        <p:txBody>
          <a:bodyPr/>
          <a:lstStyle/>
          <a:p>
            <a:r>
              <a:rPr lang="en-US" dirty="0"/>
              <a:t>The </a:t>
            </a:r>
            <a:r>
              <a:rPr lang="en-US" b="1" dirty="0"/>
              <a:t>graduated cylinder</a:t>
            </a:r>
            <a:r>
              <a:rPr lang="en-US" dirty="0"/>
              <a:t> is a tool for measuring the volume of liquids.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5" name="Content Placeholder 2"/>
          <p:cNvSpPr txBox="1">
            <a:spLocks/>
          </p:cNvSpPr>
          <p:nvPr/>
        </p:nvSpPr>
        <p:spPr>
          <a:xfrm>
            <a:off x="262002" y="2303745"/>
            <a:ext cx="4572000" cy="3581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Water adheres slightly to glass and plastic, so the surface creeps up around the edges. This shape is called a </a:t>
            </a:r>
            <a:r>
              <a:rPr lang="en-US" b="1" dirty="0"/>
              <a:t>meniscus</a:t>
            </a:r>
            <a:r>
              <a:rPr lang="en-US" dirty="0"/>
              <a:t>. Graduated cylinders are read from the lowest point of the meniscus.</a:t>
            </a:r>
          </a:p>
        </p:txBody>
      </p:sp>
      <p:pic>
        <p:nvPicPr>
          <p:cNvPr id="6" name="Picture 5">
            <a:extLst>
              <a:ext uri="{FF2B5EF4-FFF2-40B4-BE49-F238E27FC236}">
                <a16:creationId xmlns:a16="http://schemas.microsoft.com/office/drawing/2014/main" id="{AF5245DA-40BF-9B4D-A98E-3EB5F0F0BD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2098" y="1752600"/>
            <a:ext cx="3253702" cy="4952999"/>
          </a:xfrm>
          <a:prstGeom prst="rect">
            <a:avLst/>
          </a:prstGeom>
        </p:spPr>
      </p:pic>
    </p:spTree>
    <p:extLst>
      <p:ext uri="{BB962C8B-B14F-4D97-AF65-F5344CB8AC3E}">
        <p14:creationId xmlns:p14="http://schemas.microsoft.com/office/powerpoint/2010/main" val="10903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Density </a:t>
            </a:r>
          </a:p>
        </p:txBody>
      </p:sp>
      <p:sp>
        <p:nvSpPr>
          <p:cNvPr id="3" name="Content Placeholder 2"/>
          <p:cNvSpPr>
            <a:spLocks noGrp="1"/>
          </p:cNvSpPr>
          <p:nvPr>
            <p:ph idx="1"/>
          </p:nvPr>
        </p:nvSpPr>
        <p:spPr>
          <a:xfrm>
            <a:off x="228600" y="1166019"/>
            <a:ext cx="8686800" cy="2567782"/>
          </a:xfrm>
        </p:spPr>
        <p:txBody>
          <a:bodyPr/>
          <a:lstStyle/>
          <a:p>
            <a:r>
              <a:rPr lang="en-US" sz="2000" b="1" dirty="0"/>
              <a:t>Density</a:t>
            </a:r>
            <a:r>
              <a:rPr lang="en-US" sz="2000" dirty="0"/>
              <a:t> describes how much mass is in a given volume of a material.</a:t>
            </a:r>
          </a:p>
          <a:p>
            <a:pPr lvl="1"/>
            <a:r>
              <a:rPr lang="en-US" sz="2000" dirty="0"/>
              <a:t>Density is a property of matter, independent of size or shape.</a:t>
            </a:r>
          </a:p>
          <a:p>
            <a:pPr lvl="1"/>
            <a:r>
              <a:rPr lang="en-US" sz="2000" dirty="0"/>
              <a:t>Density is mass per unit volume.</a:t>
            </a:r>
          </a:p>
          <a:p>
            <a:endParaRPr lang="en-US" dirty="0"/>
          </a:p>
        </p:txBody>
      </p:sp>
      <p:sp>
        <p:nvSpPr>
          <p:cNvPr id="6" name="Date Placeholder 5"/>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200D1FD3-3734-2147-A2EB-4E00C322FC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79" y="3048000"/>
            <a:ext cx="4076700" cy="2324100"/>
          </a:xfrm>
          <a:prstGeom prst="rect">
            <a:avLst/>
          </a:prstGeom>
        </p:spPr>
      </p:pic>
      <p:pic>
        <p:nvPicPr>
          <p:cNvPr id="9" name="Picture 8">
            <a:extLst>
              <a:ext uri="{FF2B5EF4-FFF2-40B4-BE49-F238E27FC236}">
                <a16:creationId xmlns:a16="http://schemas.microsoft.com/office/drawing/2014/main" id="{4F9BF683-56E6-D047-BA4D-74422A7AB4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870454"/>
            <a:ext cx="3962400" cy="2933700"/>
          </a:xfrm>
          <a:prstGeom prst="rect">
            <a:avLst/>
          </a:prstGeom>
        </p:spPr>
      </p:pic>
    </p:spTree>
    <p:extLst>
      <p:ext uri="{BB962C8B-B14F-4D97-AF65-F5344CB8AC3E}">
        <p14:creationId xmlns:p14="http://schemas.microsoft.com/office/powerpoint/2010/main" val="257465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63"/>
            <a:ext cx="8229600" cy="1143000"/>
          </a:xfrm>
        </p:spPr>
        <p:txBody>
          <a:bodyPr/>
          <a:lstStyle/>
          <a:p>
            <a:r>
              <a:rPr lang="en-US"/>
              <a:t>Forms of Energy</a:t>
            </a:r>
            <a:endParaRPr lang="en-US" dirty="0"/>
          </a:p>
        </p:txBody>
      </p:sp>
      <p:sp>
        <p:nvSpPr>
          <p:cNvPr id="3" name="Content Placeholder 2"/>
          <p:cNvSpPr>
            <a:spLocks noGrp="1"/>
          </p:cNvSpPr>
          <p:nvPr>
            <p:ph idx="1"/>
          </p:nvPr>
        </p:nvSpPr>
        <p:spPr>
          <a:xfrm>
            <a:off x="457200" y="1371600"/>
            <a:ext cx="8686800" cy="5867399"/>
          </a:xfrm>
        </p:spPr>
        <p:txBody>
          <a:bodyPr>
            <a:normAutofit/>
          </a:bodyPr>
          <a:lstStyle/>
          <a:p>
            <a:r>
              <a:rPr lang="en-US" b="1" dirty="0"/>
              <a:t>Energy</a:t>
            </a:r>
            <a:r>
              <a:rPr lang="en-US" dirty="0"/>
              <a:t> measures the capacity for change.</a:t>
            </a:r>
          </a:p>
          <a:p>
            <a:r>
              <a:rPr lang="en-US" b="1" dirty="0"/>
              <a:t>Mechanical energy</a:t>
            </a:r>
            <a:r>
              <a:rPr lang="en-US" dirty="0"/>
              <a:t> comes from position or motion.</a:t>
            </a:r>
          </a:p>
          <a:p>
            <a:pPr lvl="1"/>
            <a:r>
              <a:rPr lang="en-US" b="1" dirty="0"/>
              <a:t>Pressure</a:t>
            </a:r>
            <a:r>
              <a:rPr lang="en-US" dirty="0"/>
              <a:t> is a form of mechanical energy</a:t>
            </a:r>
          </a:p>
          <a:p>
            <a:r>
              <a:rPr lang="en-US" b="1" dirty="0"/>
              <a:t>Radiant energy</a:t>
            </a:r>
            <a:r>
              <a:rPr lang="en-US" dirty="0"/>
              <a:t> comes from electromagnetic waves such as visible light, microwaves, radio waves, x-rays. </a:t>
            </a:r>
          </a:p>
          <a:p>
            <a:r>
              <a:rPr lang="en-US" b="1" dirty="0"/>
              <a:t>Nuclear energy </a:t>
            </a:r>
            <a:r>
              <a:rPr lang="en-US" dirty="0"/>
              <a:t>comes from within atoms.</a:t>
            </a:r>
          </a:p>
          <a:p>
            <a:r>
              <a:rPr lang="en-US" b="1" dirty="0"/>
              <a:t>Electrical energy </a:t>
            </a:r>
            <a:r>
              <a:rPr lang="en-US" dirty="0"/>
              <a:t>comes from a flowing electric current</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51203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63"/>
            <a:ext cx="8229600" cy="1143000"/>
          </a:xfrm>
        </p:spPr>
        <p:txBody>
          <a:bodyPr/>
          <a:lstStyle/>
          <a:p>
            <a:r>
              <a:rPr lang="en-US" dirty="0"/>
              <a:t>Energy</a:t>
            </a:r>
          </a:p>
        </p:txBody>
      </p:sp>
      <p:sp>
        <p:nvSpPr>
          <p:cNvPr id="3" name="Content Placeholder 2"/>
          <p:cNvSpPr>
            <a:spLocks noGrp="1"/>
          </p:cNvSpPr>
          <p:nvPr>
            <p:ph idx="1"/>
          </p:nvPr>
        </p:nvSpPr>
        <p:spPr>
          <a:xfrm>
            <a:off x="457200" y="1371600"/>
            <a:ext cx="8229600" cy="1981200"/>
          </a:xfrm>
        </p:spPr>
        <p:txBody>
          <a:bodyPr/>
          <a:lstStyle/>
          <a:p>
            <a:r>
              <a:rPr lang="en-US" dirty="0"/>
              <a:t>The fundamental unit of energy is the </a:t>
            </a:r>
            <a:r>
              <a:rPr lang="en-US" b="1" dirty="0"/>
              <a:t>joule</a:t>
            </a:r>
            <a:r>
              <a:rPr lang="en-US" dirty="0"/>
              <a:t>.</a:t>
            </a:r>
          </a:p>
          <a:p>
            <a:r>
              <a:rPr lang="en-US" dirty="0"/>
              <a:t>Energy can change from one form to another. </a:t>
            </a:r>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D72B1D8E-094D-FC48-8394-3FF7CC3C63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442" y="2743200"/>
            <a:ext cx="8255358" cy="2743200"/>
          </a:xfrm>
          <a:prstGeom prst="rect">
            <a:avLst/>
          </a:prstGeom>
        </p:spPr>
      </p:pic>
    </p:spTree>
    <p:extLst>
      <p:ext uri="{BB962C8B-B14F-4D97-AF65-F5344CB8AC3E}">
        <p14:creationId xmlns:p14="http://schemas.microsoft.com/office/powerpoint/2010/main" val="131144458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612</Words>
  <Application>Microsoft Macintosh PowerPoint</Application>
  <PresentationFormat>On-screen Show (4:3)</PresentationFormat>
  <Paragraphs>58</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Gill Sans MT</vt:lpstr>
      <vt:lpstr>Parcel</vt:lpstr>
      <vt:lpstr>PowerPoint Presentation</vt:lpstr>
      <vt:lpstr>Chapter 2: Section 2:  Density </vt:lpstr>
      <vt:lpstr>Essential questions</vt:lpstr>
      <vt:lpstr>Mass and weight</vt:lpstr>
      <vt:lpstr>Volume</vt:lpstr>
      <vt:lpstr>Measuring volume with a graduated cylinder </vt:lpstr>
      <vt:lpstr>Density </vt:lpstr>
      <vt:lpstr>Forms of Energy</vt:lpstr>
      <vt:lpstr>Energy</vt:lpstr>
      <vt:lpstr>Conserving energy</vt:lpstr>
      <vt:lpstr>Post-assessment</vt:lpstr>
      <vt:lpstr>Post-assessment</vt:lpstr>
      <vt:lpstr>Post-assessment</vt:lpstr>
      <vt:lpstr>Post-assessment</vt:lpstr>
      <vt:lpstr>Post-assessment</vt:lpstr>
      <vt:lpstr>Post-assessment</vt:lpstr>
      <vt:lpstr>Post-assessment</vt:lpstr>
      <vt:lpstr>Post-assessment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Stover</dc:creator>
  <cp:lastModifiedBy>Michelle Stover</cp:lastModifiedBy>
  <cp:revision>4</cp:revision>
  <dcterms:created xsi:type="dcterms:W3CDTF">2020-05-12T14:53:47Z</dcterms:created>
  <dcterms:modified xsi:type="dcterms:W3CDTF">2020-07-22T19:52:16Z</dcterms:modified>
</cp:coreProperties>
</file>