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21" r:id="rId2"/>
    <p:sldId id="272" r:id="rId3"/>
    <p:sldId id="300" r:id="rId4"/>
    <p:sldId id="257" r:id="rId5"/>
    <p:sldId id="260" r:id="rId6"/>
    <p:sldId id="261" r:id="rId7"/>
    <p:sldId id="301" r:id="rId8"/>
    <p:sldId id="262" r:id="rId9"/>
    <p:sldId id="264" r:id="rId10"/>
    <p:sldId id="269" r:id="rId11"/>
    <p:sldId id="267" r:id="rId12"/>
    <p:sldId id="268" r:id="rId13"/>
    <p:sldId id="322" r:id="rId14"/>
    <p:sldId id="302" r:id="rId15"/>
    <p:sldId id="327" r:id="rId16"/>
    <p:sldId id="326" r:id="rId17"/>
    <p:sldId id="328" r:id="rId18"/>
    <p:sldId id="325" r:id="rId19"/>
    <p:sldId id="329" r:id="rId20"/>
    <p:sldId id="324" r:id="rId21"/>
    <p:sldId id="330" r:id="rId22"/>
    <p:sldId id="304" r:id="rId23"/>
    <p:sldId id="332" r:id="rId24"/>
    <p:sldId id="331" r:id="rId25"/>
    <p:sldId id="33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6159" autoAdjust="0"/>
  </p:normalViewPr>
  <p:slideViewPr>
    <p:cSldViewPr>
      <p:cViewPr varScale="1">
        <p:scale>
          <a:sx n="122" d="100"/>
          <a:sy n="122" d="100"/>
        </p:scale>
        <p:origin x="140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5259-E6D4-438A-8C89-38BE612ED3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1CAA3-0DA1-42A6-8892-BBAC6C675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43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8BDFE-5985-428A-9B8D-C1D09A91B1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8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7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0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0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0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1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D1B44-3931-4E0A-A634-DCA196CBBB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147778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4B43E9-2414-4BFB-9B60-10278CC39E6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25" y="4572000"/>
            <a:ext cx="3714750" cy="191490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294697"/>
              </p:ext>
            </p:extLst>
          </p:nvPr>
        </p:nvGraphicFramePr>
        <p:xfrm>
          <a:off x="0" y="1834243"/>
          <a:ext cx="9144000" cy="5023757"/>
        </p:xfrm>
        <a:graphic>
          <a:graphicData uri="http://schemas.openxmlformats.org/drawingml/2006/table">
            <a:tbl>
              <a:tblPr/>
              <a:tblGrid>
                <a:gridCol w="2039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4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795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Given: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= 50.0 at 450 °C, and [H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= [I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 = 0.22 M</a:t>
                      </a:r>
                      <a:endParaRPr lang="da-DK" sz="32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314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Relationships: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Equilibrium expression: </a:t>
                      </a:r>
                    </a:p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known quantities are placed into the expression they do not have to be multiplied by the coefficient because they are at equilibrium and in the correct ratio.</a:t>
                      </a:r>
                      <a:endParaRPr lang="en-US" sz="24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6916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Solve: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400" dirty="0">
                          <a:effectLst/>
                        </a:rPr>
                        <a:t>Substitute given values into the expression and solve for x:</a:t>
                      </a: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2">
                <a:tc>
                  <a:txBody>
                    <a:bodyPr/>
                    <a:lstStyle/>
                    <a:p>
                      <a:pPr algn="r">
                        <a:spcAft>
                          <a:spcPts val="1200"/>
                        </a:spcAft>
                      </a:pPr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Answer: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equilibrium concentration of [HI] = 1.6 M</a:t>
                      </a:r>
                      <a:endParaRPr lang="en-US" sz="32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34249"/>
            <a:ext cx="1562100" cy="59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522"/>
            <a:ext cx="8229600" cy="894567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400793"/>
              </p:ext>
            </p:extLst>
          </p:nvPr>
        </p:nvGraphicFramePr>
        <p:xfrm>
          <a:off x="0" y="736963"/>
          <a:ext cx="9144000" cy="10972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200" dirty="0">
                          <a:effectLst/>
                        </a:rPr>
                        <a:t>Calculate the equilibrium concentration of [HI] given the following information. H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(g) + I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(g) </a:t>
                      </a:r>
                      <a:r>
                        <a:rPr lang="en-US" sz="2200" dirty="0"/>
                        <a:t>⇌ </a:t>
                      </a:r>
                      <a:r>
                        <a:rPr lang="en-US" sz="2200" dirty="0">
                          <a:effectLst/>
                        </a:rPr>
                        <a:t>2HI(g), K = 50.0 at 450 °C. The equilibrium concentrations of the reactants are [H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] = 0.22 M and [I</a:t>
                      </a:r>
                      <a:r>
                        <a:rPr lang="en-US" sz="2200" baseline="-25000" dirty="0">
                          <a:effectLst/>
                        </a:rPr>
                        <a:t>2</a:t>
                      </a:r>
                      <a:r>
                        <a:rPr lang="en-US" sz="2200" dirty="0">
                          <a:effectLst/>
                        </a:rPr>
                        <a:t>]= 0.22 M.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557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699"/>
            <a:ext cx="8229600" cy="774699"/>
          </a:xfrm>
        </p:spPr>
        <p:txBody>
          <a:bodyPr/>
          <a:lstStyle/>
          <a:p>
            <a:r>
              <a:rPr lang="en-US" dirty="0" err="1"/>
              <a:t>K</a:t>
            </a:r>
            <a:r>
              <a:rPr lang="en-US" baseline="-25000" dirty="0" err="1"/>
              <a:t>eq</a:t>
            </a:r>
            <a:r>
              <a:rPr lang="en-US" dirty="0"/>
              <a:t> is constant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" y="48006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When the measured equilibrium concentrations are plugged into the equilibrium expression, the calculated </a:t>
            </a:r>
            <a:r>
              <a:rPr lang="en-US" sz="2800" dirty="0" err="1"/>
              <a:t>K</a:t>
            </a:r>
            <a:r>
              <a:rPr lang="en-US" sz="2800" baseline="-25000" dirty="0" err="1"/>
              <a:t>eq</a:t>
            </a:r>
            <a:r>
              <a:rPr lang="en-US" sz="2800" dirty="0"/>
              <a:t> is the same for all trials.</a:t>
            </a:r>
            <a:endParaRPr lang="en-US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13DC92-1E2A-41D7-B874-78A26EC220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95400"/>
            <a:ext cx="7209832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0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Using the equilibrium constant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/>
              <a:t>Using the simple reaction A(g) ⇌ B(g) the equilibrium expression is: 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26797"/>
            <a:ext cx="8458200" cy="3531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When </a:t>
            </a:r>
            <a:r>
              <a:rPr lang="en-US" dirty="0" err="1"/>
              <a:t>K</a:t>
            </a:r>
            <a:r>
              <a:rPr lang="en-US" baseline="-25000" dirty="0" err="1"/>
              <a:t>eq</a:t>
            </a:r>
            <a:r>
              <a:rPr lang="en-US" dirty="0"/>
              <a:t> is very large (</a:t>
            </a:r>
            <a:r>
              <a:rPr lang="en-US" dirty="0" err="1"/>
              <a:t>K</a:t>
            </a:r>
            <a:r>
              <a:rPr lang="en-US" baseline="-25000" dirty="0" err="1"/>
              <a:t>eq</a:t>
            </a:r>
            <a:r>
              <a:rPr lang="en-US" dirty="0"/>
              <a:t> &gt; 10</a:t>
            </a:r>
            <a:r>
              <a:rPr lang="en-US" baseline="30000" dirty="0"/>
              <a:t>4</a:t>
            </a:r>
            <a:r>
              <a:rPr lang="en-US" dirty="0"/>
              <a:t>), [B] must be much larger than [A] and the products are favored for this reaction.</a:t>
            </a:r>
          </a:p>
          <a:p>
            <a:pPr algn="just"/>
            <a:r>
              <a:rPr lang="en-US" dirty="0"/>
              <a:t>When </a:t>
            </a:r>
            <a:r>
              <a:rPr lang="en-US" dirty="0" err="1"/>
              <a:t>K</a:t>
            </a:r>
            <a:r>
              <a:rPr lang="en-US" baseline="-25000" dirty="0" err="1"/>
              <a:t>eq</a:t>
            </a:r>
            <a:r>
              <a:rPr lang="en-US" dirty="0"/>
              <a:t> is very small (</a:t>
            </a:r>
            <a:r>
              <a:rPr lang="en-US" dirty="0" err="1"/>
              <a:t>K</a:t>
            </a:r>
            <a:r>
              <a:rPr lang="en-US" baseline="-25000" dirty="0" err="1"/>
              <a:t>eq</a:t>
            </a:r>
            <a:r>
              <a:rPr lang="en-US" dirty="0"/>
              <a:t> &lt; 10</a:t>
            </a:r>
            <a:r>
              <a:rPr lang="en-US" baseline="30000" dirty="0"/>
              <a:t>-4</a:t>
            </a:r>
            <a:r>
              <a:rPr lang="en-US" dirty="0"/>
              <a:t>), [A] must be much larger than [B] and the reactants are favored for this reaction.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E3FAAD-91AD-40CA-BF7F-A944F46153D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425399"/>
            <a:ext cx="1709738" cy="9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88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33"/>
            <a:ext cx="8229600" cy="1143000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30464"/>
              </p:ext>
            </p:extLst>
          </p:nvPr>
        </p:nvGraphicFramePr>
        <p:xfrm>
          <a:off x="0" y="1752600"/>
          <a:ext cx="9144000" cy="5105400"/>
        </p:xfrm>
        <a:graphic>
          <a:graphicData uri="http://schemas.openxmlformats.org/drawingml/2006/table">
            <a:tbl>
              <a:tblPr/>
              <a:tblGrid>
                <a:gridCol w="2122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182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Given: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dirty="0">
                          <a:effectLst/>
                        </a:rPr>
                        <a:t>3.55 x 10</a:t>
                      </a:r>
                      <a:r>
                        <a:rPr lang="da-DK" sz="2400" baseline="30000" dirty="0">
                          <a:effectLst/>
                        </a:rPr>
                        <a:t>-2</a:t>
                      </a:r>
                      <a:r>
                        <a:rPr lang="da-DK" sz="2400" dirty="0">
                          <a:effectLst/>
                        </a:rPr>
                        <a:t> at 500 K and  7.76 x 10</a:t>
                      </a:r>
                      <a:r>
                        <a:rPr lang="da-DK" sz="2400" baseline="30000" dirty="0">
                          <a:effectLst/>
                        </a:rPr>
                        <a:t>-5</a:t>
                      </a:r>
                      <a:r>
                        <a:rPr lang="da-DK" sz="2400" dirty="0">
                          <a:effectLst/>
                        </a:rPr>
                        <a:t> at 700 K </a:t>
                      </a: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2510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Relationships: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7387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Solve: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Since the equilibrium expression is a ratio of products to reactants, the largest 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2400" b="0" i="0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will produce the most products. 3.55 x 10</a:t>
                      </a:r>
                      <a:r>
                        <a:rPr lang="en-US" sz="24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larger than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7.76 x 10</a:t>
                      </a:r>
                      <a:r>
                        <a:rPr lang="en-US" sz="24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will make more products.  </a:t>
                      </a:r>
                      <a:endParaRPr lang="en-US" sz="24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321">
                <a:tc>
                  <a:txBody>
                    <a:bodyPr/>
                    <a:lstStyle/>
                    <a:p>
                      <a:pPr algn="r"/>
                      <a:r>
                        <a:rPr lang="en-US" sz="2400" i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Answer: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</a:rPr>
                        <a:t>500 K will make more products. </a:t>
                      </a: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872004"/>
              </p:ext>
            </p:extLst>
          </p:nvPr>
        </p:nvGraphicFramePr>
        <p:xfrm>
          <a:off x="0" y="914400"/>
          <a:ext cx="9144000" cy="82296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The reaction N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+3H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 ⇌ 2NH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 has a </a:t>
                      </a:r>
                      <a:r>
                        <a:rPr lang="en-US" sz="2400" dirty="0" err="1"/>
                        <a:t>K</a:t>
                      </a:r>
                      <a:r>
                        <a:rPr lang="en-US" sz="2400" baseline="-25000" dirty="0" err="1"/>
                        <a:t>eq</a:t>
                      </a:r>
                      <a:r>
                        <a:rPr lang="en-US" sz="2400" dirty="0"/>
                        <a:t> of 3.55 x 10</a:t>
                      </a:r>
                      <a:r>
                        <a:rPr lang="en-US" sz="2400" baseline="30000" dirty="0"/>
                        <a:t>-2</a:t>
                      </a:r>
                      <a:r>
                        <a:rPr lang="en-US" sz="2400" dirty="0"/>
                        <a:t> at 500 K and 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7.76 x 10</a:t>
                      </a:r>
                      <a:r>
                        <a:rPr lang="en-US" sz="2400" baseline="30000" dirty="0"/>
                        <a:t>-5</a:t>
                      </a:r>
                      <a:r>
                        <a:rPr lang="en-US" sz="2400" dirty="0"/>
                        <a:t> at 700K.  Which  temperature will make the most products?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D66DC96-30A2-4D6B-9B48-C8B6439728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2362200"/>
            <a:ext cx="48006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9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stays the same during chemical equilibrium?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6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stays the same during chemical equilibrium?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rate at which reactants form products and products form reactants stays the same during equilibrium.</a:t>
            </a:r>
          </a:p>
        </p:txBody>
      </p:sp>
    </p:spTree>
    <p:extLst>
      <p:ext uri="{BB962C8B-B14F-4D97-AF65-F5344CB8AC3E}">
        <p14:creationId xmlns:p14="http://schemas.microsoft.com/office/powerpoint/2010/main" val="345224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changes during  chemical equilibrium?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9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changes during chemical equilibrium?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New products are formed from reactants and new reactants are formed from products during equilibrium.</a:t>
            </a:r>
          </a:p>
        </p:txBody>
      </p:sp>
    </p:spTree>
    <p:extLst>
      <p:ext uri="{BB962C8B-B14F-4D97-AF65-F5344CB8AC3E}">
        <p14:creationId xmlns:p14="http://schemas.microsoft.com/office/powerpoint/2010/main" val="537154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symbol is used to indicate a reaction is in chemical equilibrium?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0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symbol is used to indicate a reaction is in chemical equilibrium?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This is the symbol for chemical equilibrium: ⇌</a:t>
            </a:r>
          </a:p>
        </p:txBody>
      </p:sp>
    </p:spTree>
    <p:extLst>
      <p:ext uri="{BB962C8B-B14F-4D97-AF65-F5344CB8AC3E}">
        <p14:creationId xmlns:p14="http://schemas.microsoft.com/office/powerpoint/2010/main" val="421988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00150" y="2386744"/>
            <a:ext cx="6743700" cy="1645920"/>
          </a:xfrm>
          <a:prstGeom prst="rect">
            <a:avLst/>
          </a:prstGeo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 fontScale="92500" lnSpcReduction="20000"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800" kern="1200" cap="all" spc="200" baseline="0" dirty="0">
                <a:latin typeface="+mj-lt"/>
                <a:ea typeface="+mj-ea"/>
                <a:cs typeface="+mj-cs"/>
              </a:rPr>
              <a:t>Chapter 18:</a:t>
            </a:r>
          </a:p>
          <a:p>
            <a:pPr lvl="0"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3800" cap="all" spc="200" dirty="0">
                <a:latin typeface="+mj-lt"/>
                <a:ea typeface="+mj-ea"/>
                <a:cs typeface="+mj-cs"/>
              </a:rPr>
              <a:t>Equilibrium</a:t>
            </a:r>
            <a:br>
              <a:rPr lang="en-US" sz="3800" kern="1200" cap="all" spc="200" baseline="0" dirty="0">
                <a:latin typeface="+mj-lt"/>
                <a:ea typeface="+mj-ea"/>
                <a:cs typeface="+mj-cs"/>
              </a:rPr>
            </a:br>
            <a:endParaRPr lang="en-US" sz="3800" kern="1200" cap="all" spc="200" baseline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128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does the equilibrium position tell you about products?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85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Post-assessment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does the equilibrium position tell you about products?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equilibrium position tells you whether products will be favored or not.</a:t>
            </a:r>
          </a:p>
        </p:txBody>
      </p:sp>
    </p:spTree>
    <p:extLst>
      <p:ext uri="{BB962C8B-B14F-4D97-AF65-F5344CB8AC3E}">
        <p14:creationId xmlns:p14="http://schemas.microsoft.com/office/powerpoint/2010/main" val="2827380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is an equilibrium constant used for?</a:t>
            </a:r>
          </a:p>
        </p:txBody>
      </p:sp>
    </p:spTree>
    <p:extLst>
      <p:ext uri="{BB962C8B-B14F-4D97-AF65-F5344CB8AC3E}">
        <p14:creationId xmlns:p14="http://schemas.microsoft.com/office/powerpoint/2010/main" val="278969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What is an equilibrium constant used for?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equilibrium constant is used to help chemists predict ways to make a reversible reaction favor production of either a product or reactant of interest.</a:t>
            </a:r>
          </a:p>
        </p:txBody>
      </p:sp>
    </p:spTree>
    <p:extLst>
      <p:ext uri="{BB962C8B-B14F-4D97-AF65-F5344CB8AC3E}">
        <p14:creationId xmlns:p14="http://schemas.microsoft.com/office/powerpoint/2010/main" val="935497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How can you predict how much product will be formed for an equilibrium reaction?</a:t>
            </a:r>
          </a:p>
        </p:txBody>
      </p:sp>
    </p:spTree>
    <p:extLst>
      <p:ext uri="{BB962C8B-B14F-4D97-AF65-F5344CB8AC3E}">
        <p14:creationId xmlns:p14="http://schemas.microsoft.com/office/powerpoint/2010/main" val="661401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How can you predict how much product will be formed for an equilibrium reaction?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equilibrium expression can be used to predict the concentration of a substance of interest.</a:t>
            </a:r>
          </a:p>
        </p:txBody>
      </p:sp>
    </p:spTree>
    <p:extLst>
      <p:ext uri="{BB962C8B-B14F-4D97-AF65-F5344CB8AC3E}">
        <p14:creationId xmlns:p14="http://schemas.microsoft.com/office/powerpoint/2010/main" val="81533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46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stays the same during chemical equilibrium?</a:t>
            </a:r>
          </a:p>
          <a:p>
            <a:r>
              <a:rPr lang="en-US" dirty="0"/>
              <a:t>What changes during  chemical equilibrium?</a:t>
            </a:r>
          </a:p>
          <a:p>
            <a:r>
              <a:rPr lang="en-US" dirty="0"/>
              <a:t>What symbol is used to indicate a reaction is in chemical equilibrium?</a:t>
            </a:r>
          </a:p>
          <a:p>
            <a:r>
              <a:rPr lang="en-US" dirty="0"/>
              <a:t>What does the equilibrium position tell you about products?</a:t>
            </a:r>
          </a:p>
          <a:p>
            <a:r>
              <a:rPr lang="en-US" dirty="0"/>
              <a:t>What is an equilibrium constant used for?</a:t>
            </a:r>
          </a:p>
          <a:p>
            <a:r>
              <a:rPr lang="en-US" dirty="0"/>
              <a:t>How can you predict how much product will be formed in an equilibrium reaction?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6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Reversibility of 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469358" cy="5257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Reactions that are capable of going back and forth achieve a balance between the rate of the forward and reverse direction.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This balance is known as equilibrium.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100" dirty="0"/>
              <a:t>The amount of product and reactant remains constant over time, but the elements are continuously exchanged like the cars in and out of the city.</a:t>
            </a:r>
          </a:p>
        </p:txBody>
      </p:sp>
      <p:pic>
        <p:nvPicPr>
          <p:cNvPr id="1026" name="Picture 2" descr="A two way road">
            <a:extLst>
              <a:ext uri="{FF2B5EF4-FFF2-40B4-BE49-F238E27FC236}">
                <a16:creationId xmlns:a16="http://schemas.microsoft.com/office/drawing/2014/main" id="{3D204A83-CE5B-4C86-BD9A-2BB75A064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358" y="1752600"/>
            <a:ext cx="267464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34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lor change indicates a chemical change.">
            <a:extLst>
              <a:ext uri="{FF2B5EF4-FFF2-40B4-BE49-F238E27FC236}">
                <a16:creationId xmlns:a16="http://schemas.microsoft.com/office/drawing/2014/main" id="{C9FA0DFB-9865-4DA5-9144-828A01B5C5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48"/>
          <a:stretch/>
        </p:blipFill>
        <p:spPr bwMode="auto">
          <a:xfrm>
            <a:off x="523875" y="4724400"/>
            <a:ext cx="8115532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Chemical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8839200" cy="343852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two data lines indicate there are two different chemicals changing amounts then coming to some kind of balance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graph on the left shows concentrations are not equal, however, you can see concentration has leveled off and is not changing over time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graph on the right shows that although the rates of the two chemicals did not start out the same, they eventually found a rate equal to one another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6071" y="5895975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2986331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3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equilibrium in the 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dirty="0">
                <a:solidFill>
                  <a:srgbClr val="E37C00"/>
                </a:solidFill>
                <a:latin typeface="Arial Narrow" panose="020B0606020202030204" pitchFamily="34" charset="0"/>
              </a:rPr>
              <a:t>The N</a:t>
            </a:r>
            <a:r>
              <a:rPr lang="pt-BR" baseline="-25000" dirty="0">
                <a:solidFill>
                  <a:srgbClr val="E37C00"/>
                </a:solidFill>
                <a:latin typeface="Arial Narrow" panose="020B0606020202030204" pitchFamily="34" charset="0"/>
              </a:rPr>
              <a:t>2</a:t>
            </a:r>
            <a:r>
              <a:rPr lang="pt-BR" dirty="0">
                <a:solidFill>
                  <a:srgbClr val="E37C00"/>
                </a:solidFill>
                <a:latin typeface="Arial Narrow" panose="020B0606020202030204" pitchFamily="34" charset="0"/>
              </a:rPr>
              <a:t>O</a:t>
            </a:r>
            <a:r>
              <a:rPr lang="pt-BR" baseline="-25000" dirty="0">
                <a:solidFill>
                  <a:srgbClr val="E37C00"/>
                </a:solidFill>
                <a:latin typeface="Arial Narrow" panose="020B0606020202030204" pitchFamily="34" charset="0"/>
              </a:rPr>
              <a:t>4</a:t>
            </a:r>
            <a:r>
              <a:rPr lang="pt-BR" dirty="0">
                <a:solidFill>
                  <a:srgbClr val="E37C00"/>
                </a:solidFill>
                <a:latin typeface="Arial Narrow" panose="020B0606020202030204" pitchFamily="34" charset="0"/>
              </a:rPr>
              <a:t>(g) ⇌ 2NO</a:t>
            </a:r>
            <a:r>
              <a:rPr lang="pt-BR" baseline="-25000" dirty="0">
                <a:solidFill>
                  <a:srgbClr val="E37C00"/>
                </a:solidFill>
                <a:latin typeface="Arial Narrow" panose="020B0606020202030204" pitchFamily="34" charset="0"/>
              </a:rPr>
              <a:t>2</a:t>
            </a:r>
            <a:r>
              <a:rPr lang="pt-BR" dirty="0">
                <a:solidFill>
                  <a:srgbClr val="E37C00"/>
                </a:solidFill>
                <a:latin typeface="Arial Narrow" panose="020B0606020202030204" pitchFamily="34" charset="0"/>
              </a:rPr>
              <a:t>(g) equilibrium reaction: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From the graph on the left, you can see that in the beginning there is only the product,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en-US" dirty="0"/>
              <a:t>. At equilibrium, the concentrations became steady and the rates of the forward and reverse reaction are equal. </a:t>
            </a:r>
          </a:p>
        </p:txBody>
      </p:sp>
      <p:pic>
        <p:nvPicPr>
          <p:cNvPr id="5122" name="Picture 2" descr="Equilibrium reactions are two way. For instance, the reaction of N&lt;sub&gt;2&lt;/sub&gt;O&lt;sub&gt;4&lt;/sub&gt;(g) to form NO&lt;sub&gt;2&lt;/sub&gt;(g) can be run in reverse in order to establish equilibrium. ">
            <a:extLst>
              <a:ext uri="{FF2B5EF4-FFF2-40B4-BE49-F238E27FC236}">
                <a16:creationId xmlns:a16="http://schemas.microsoft.com/office/drawing/2014/main" id="{A3F13A53-9479-4C99-B52E-1E793D671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" y="2514600"/>
            <a:ext cx="7419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4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Equilibrium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229600" cy="28495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equilibrium position </a:t>
            </a:r>
            <a:r>
              <a:rPr lang="en-US" dirty="0"/>
              <a:t>indicates whether the products or reactants are favored at equilibrium.</a:t>
            </a:r>
          </a:p>
          <a:p>
            <a:r>
              <a:rPr lang="en-US" dirty="0"/>
              <a:t>Once equilibrium is established, the side of the reaction with the highest concentration is favored</a:t>
            </a:r>
          </a:p>
        </p:txBody>
      </p:sp>
      <p:pic>
        <p:nvPicPr>
          <p:cNvPr id="6146" name="Picture 2" descr="Two graphs of Concentration vs. Time of the 2 NO&lt;sub&gt;2&lt;/sub&gt;(g) + O&lt;sub&gt;2&lt;/sub&gt;(g) â 2 NO&lt;sub&gt;3&lt;/sub&gt;(g) equilibrium system. ">
            <a:extLst>
              <a:ext uri="{FF2B5EF4-FFF2-40B4-BE49-F238E27FC236}">
                <a16:creationId xmlns:a16="http://schemas.microsoft.com/office/drawing/2014/main" id="{67F62191-6D6B-499D-9C89-A0AD71410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47" y="4449763"/>
            <a:ext cx="7829906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09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229600" cy="819150"/>
          </a:xfrm>
        </p:spPr>
        <p:txBody>
          <a:bodyPr/>
          <a:lstStyle/>
          <a:p>
            <a:r>
              <a:rPr lang="en-US" dirty="0"/>
              <a:t>What is an equilibrium expression?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equilibrium expression </a:t>
            </a:r>
            <a:r>
              <a:rPr lang="en-US" dirty="0"/>
              <a:t>is set up by dividing the concentration of the products by the concentration of the reactants. The coefficients of the balanced equation become exponents.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equilibrium is established, the products and reactants have a set ratio. This ratio is known as the </a:t>
            </a:r>
            <a:r>
              <a:rPr lang="en-US" b="1" dirty="0"/>
              <a:t>equilibrium constant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pic>
        <p:nvPicPr>
          <p:cNvPr id="7170" name="Picture 2" descr="Equilibrium expression.">
            <a:extLst>
              <a:ext uri="{FF2B5EF4-FFF2-40B4-BE49-F238E27FC236}">
                <a16:creationId xmlns:a16="http://schemas.microsoft.com/office/drawing/2014/main" id="{20B17072-E7F0-47FA-BE95-E6AF6563C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6" r="19717"/>
          <a:stretch/>
        </p:blipFill>
        <p:spPr bwMode="auto">
          <a:xfrm>
            <a:off x="1685981" y="3105150"/>
            <a:ext cx="5772037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33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the equilibrium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/>
              <a:t>The equation, A +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B ⇌ C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D can be written as A + B + B ⇌ C + D + D + D + D</a:t>
            </a:r>
          </a:p>
          <a:p>
            <a:r>
              <a:rPr lang="en-US" dirty="0"/>
              <a:t>The equilibrium expression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Notice how the expanded version and the simplified version of the expression are the same.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25CE1F-1502-469D-A967-B64E416F8E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200400"/>
            <a:ext cx="5791200" cy="92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6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1003</Words>
  <Application>Microsoft Macintosh PowerPoint</Application>
  <PresentationFormat>On-screen Show (4:3)</PresentationFormat>
  <Paragraphs>104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Pre-assessment</vt:lpstr>
      <vt:lpstr>Reversibility of chemical reactions</vt:lpstr>
      <vt:lpstr>Chemical equilibrium</vt:lpstr>
      <vt:lpstr>Chemical equilibrium in the air</vt:lpstr>
      <vt:lpstr>Equilibrium position</vt:lpstr>
      <vt:lpstr>What is an equilibrium expression?</vt:lpstr>
      <vt:lpstr>Creating the equilibrium expression</vt:lpstr>
      <vt:lpstr>Solved problem </vt:lpstr>
      <vt:lpstr>Keq is constant</vt:lpstr>
      <vt:lpstr>Using the equilibrium constant</vt:lpstr>
      <vt:lpstr>Solved problem 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  <vt:lpstr>Post-assessment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Ronn Fieldhouse</dc:creator>
  <cp:lastModifiedBy>Microsoft Office User</cp:lastModifiedBy>
  <cp:revision>114</cp:revision>
  <dcterms:created xsi:type="dcterms:W3CDTF">2017-07-18T17:33:54Z</dcterms:created>
  <dcterms:modified xsi:type="dcterms:W3CDTF">2021-04-27T01:56:22Z</dcterms:modified>
</cp:coreProperties>
</file>