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72" r:id="rId2"/>
    <p:sldId id="286" r:id="rId3"/>
    <p:sldId id="287" r:id="rId4"/>
    <p:sldId id="257" r:id="rId5"/>
    <p:sldId id="258" r:id="rId6"/>
    <p:sldId id="267" r:id="rId7"/>
    <p:sldId id="260" r:id="rId8"/>
    <p:sldId id="268" r:id="rId9"/>
    <p:sldId id="269" r:id="rId10"/>
    <p:sldId id="288" r:id="rId11"/>
    <p:sldId id="261" r:id="rId12"/>
    <p:sldId id="373" r:id="rId13"/>
    <p:sldId id="374" r:id="rId14"/>
    <p:sldId id="375" r:id="rId15"/>
    <p:sldId id="376" r:id="rId16"/>
    <p:sldId id="377" r:id="rId17"/>
    <p:sldId id="270" r:id="rId18"/>
    <p:sldId id="297" r:id="rId19"/>
    <p:sldId id="271" r:id="rId20"/>
    <p:sldId id="277" r:id="rId21"/>
    <p:sldId id="272" r:id="rId22"/>
    <p:sldId id="273" r:id="rId23"/>
    <p:sldId id="278" r:id="rId24"/>
    <p:sldId id="280" r:id="rId25"/>
    <p:sldId id="281" r:id="rId26"/>
    <p:sldId id="378" r:id="rId27"/>
    <p:sldId id="379" r:id="rId28"/>
    <p:sldId id="290" r:id="rId29"/>
    <p:sldId id="295" r:id="rId30"/>
    <p:sldId id="294" r:id="rId31"/>
    <p:sldId id="310" r:id="rId32"/>
    <p:sldId id="309" r:id="rId33"/>
    <p:sldId id="311" r:id="rId3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FC6596DF-BEE6-4FF6-829B-7124F6BE8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224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B80-E178-4DB9-90DC-ADBF4233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336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B020C-EE78-428C-BFF6-F0EB653543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5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483DD827-2F28-0E45-8CA7-135DE7658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096497-B1C1-FF49-B3EB-F31AC05C5CE4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AB6CBF5-25C1-A348-A9A1-140E9F54F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FE83D41-BC01-5F45-8021-54FE9755D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This graph shows how the volume changes as the temperature of a gas changes. </a:t>
            </a:r>
            <a:r>
              <a:rPr lang="en-US" altLang="en-US" b="1">
                <a:solidFill>
                  <a:srgbClr val="000000"/>
                </a:solidFill>
              </a:rPr>
              <a:t>INTERPRETING GRAPHS a. Observing</a:t>
            </a:r>
            <a:r>
              <a:rPr lang="en-US" altLang="en-US">
                <a:solidFill>
                  <a:srgbClr val="000000"/>
                </a:solidFill>
              </a:rPr>
              <a:t> What is the unit of temperature? </a:t>
            </a:r>
            <a:r>
              <a:rPr lang="en-US" altLang="en-US" b="1">
                <a:solidFill>
                  <a:srgbClr val="000000"/>
                </a:solidFill>
              </a:rPr>
              <a:t>b. Drawing Conclusions</a:t>
            </a:r>
            <a:r>
              <a:rPr lang="en-US" altLang="en-US">
                <a:solidFill>
                  <a:srgbClr val="000000"/>
                </a:solidFill>
              </a:rPr>
              <a:t> What happens to the volume as the temperature rises? </a:t>
            </a:r>
            <a:r>
              <a:rPr lang="en-US" altLang="en-US" b="1">
                <a:solidFill>
                  <a:srgbClr val="000000"/>
                </a:solidFill>
              </a:rPr>
              <a:t>c. Predicting</a:t>
            </a:r>
            <a:r>
              <a:rPr lang="en-US" altLang="en-US">
                <a:solidFill>
                  <a:srgbClr val="000000"/>
                </a:solidFill>
              </a:rPr>
              <a:t> If the temperature of a gas were 0 K, what would the volume of the gas be?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155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B3C6FE1C-1554-EC41-8D2C-B5EE49D2D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E6C791-7B65-0F4E-BF2C-96F094C8A9D2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7DA9036-7834-924B-9296-77DE1C428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22F38D23-D393-8D4A-82CB-ABECD1C50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663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5773744F-7DE5-1E4B-AE1F-F2362E34A4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FC9BA0-7D03-FB4B-A48B-4BE20322CAC6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A32DAE1-F34F-154F-8929-22DE8C9E55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5BC052BC-96C9-1A44-AF71-37A33180A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26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56AEE87C-2F7C-2B40-BBD4-515A4EC79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029800-A19D-1A4D-BB1A-C5FC70817D1A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9B40E15-65CB-2D4B-8B65-0BEB3C068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91DDC83-8464-E344-B598-267EE9D4A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157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B27E675D-FA1E-A241-9C2C-3BE01405D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E07D10-B756-4243-9161-D69D3607D6FA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1C7326B-B89F-A740-BB3A-8796892172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29C1D43-BCE7-3D4D-9E95-66F674C00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In a pressure cooker, food cooks faster than in an ordinary pot with a lid.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827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94F93418-E59E-E74C-8245-3EAE73CA3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08ED1E-D5FE-7847-8083-C92EFF6175EF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F3BB8CE1-43DA-1C4A-9ECA-4AC8A362C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50A083E2-401C-7E48-B4BE-512C051E2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357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4BF54684-7B82-0542-99C1-EC0D13BF6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41A92C-3738-2440-877E-41EB620A1C60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58298825-8B42-5A41-AC61-C42D283B8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724AB0EE-07B4-EF48-87C9-10DBA5F00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72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1EDA09A5-6FE4-EF46-BD30-07D9233F92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CEAAEC-68D9-2C43-9DFF-2F1D6C4340CC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3150A5F2-B768-CE49-83E2-32BCC5570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25664CEE-AFA1-BC41-99AE-32ADCD26A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843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A2609820-458F-D34B-998E-83D990648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C1B78B-58D2-5947-9A90-8CA741268338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AF4B7D8A-F609-F245-8808-3C42ADA99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7DBB48E9-4BDE-EF47-88E4-5C287DB70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84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4CF9B4A-FEC4-C545-9784-7095C3125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EC837B-5BCE-B649-9657-D63B5CD0E01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FED7B24-6767-D74F-9D1E-2F3DDA0005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C39F362-E84C-0141-9F39-AD98509B0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74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671ACD6-78A0-4640-9EF1-66BAE14EC8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F6C699-03FA-2E49-8396-E86B6523774F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E7C9EBC-AF0C-BE4A-BD19-D5231E91F3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15BADD8-9DFE-E540-81A3-6096A7C75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87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F4D5EEC-993E-104D-8432-87D2902A0E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D178CD-9C1F-BA4F-ADBF-57FDCF869B1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B8DDCCE-6F32-E146-87C7-CA218DB0D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07EA2A5-9CD1-2146-97C7-B411200D2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28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E89B8CC-CE0D-AE4C-8B39-A397D50C3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A40ABA-4ED6-7345-AED5-F27729C4F17D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0D04EC2-048E-4F46-95B2-8B2CD4847C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F6F8259-FA88-1C4F-AED0-E7C7A5B15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The pressure of a gas changes as the volume changes. </a:t>
            </a:r>
            <a:r>
              <a:rPr lang="en-US" altLang="en-US" b="1">
                <a:solidFill>
                  <a:srgbClr val="000000"/>
                </a:solidFill>
              </a:rPr>
              <a:t>INTERPRETING GRAPHS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a. Observing</a:t>
            </a:r>
            <a:r>
              <a:rPr lang="en-US" altLang="en-US">
                <a:solidFill>
                  <a:srgbClr val="000000"/>
                </a:solidFill>
              </a:rPr>
              <a:t> When the volume is 2.0 L, what is the pressure? </a:t>
            </a:r>
            <a:r>
              <a:rPr lang="en-US" altLang="en-US" b="1">
                <a:solidFill>
                  <a:srgbClr val="000000"/>
                </a:solidFill>
              </a:rPr>
              <a:t>b. Predicting</a:t>
            </a:r>
            <a:r>
              <a:rPr lang="en-US" altLang="en-US">
                <a:solidFill>
                  <a:srgbClr val="000000"/>
                </a:solidFill>
              </a:rPr>
              <a:t> What would the pressure be if the volume were increased to 3.0 L? </a:t>
            </a:r>
            <a:r>
              <a:rPr lang="en-US" altLang="en-US" b="1">
                <a:solidFill>
                  <a:srgbClr val="000000"/>
                </a:solidFill>
              </a:rPr>
              <a:t>c. Drawing Conclusions</a:t>
            </a:r>
            <a:r>
              <a:rPr lang="en-US" altLang="en-US">
                <a:solidFill>
                  <a:srgbClr val="000000"/>
                </a:solidFill>
              </a:rPr>
              <a:t> Based on the shape of the graph, describe the general pressure-volume relationship.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15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2178C57-D884-854E-A7D6-5DCBEC1AA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89695A-1D2F-3242-BD57-22A7B8D19381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30CA590-BABB-CD43-959E-C898E8D0A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8E512C3-683E-5045-9DE0-B51612834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055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E7CAA41-B49A-7547-B1B5-5C52302C7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FA204F-3B9B-5C4C-896B-17E1D69F167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DD80961-BF09-0D43-9C4E-BAA3B09BAF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F091C82-819C-4941-BC52-27D145DE1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281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200C218-0AB4-ED42-A452-D60DE12B8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602304-2DE8-CA45-A7E6-8CD20A54199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B0A4A21-76B3-F746-B095-04ED5527E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99283A4-C6E3-F640-91A1-8EAAEBA8A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When the gas in the blue balloon is cooled at constant pressure, the volume of the gas decreases. When the gas is heated at constant pressure, the volume increases. </a:t>
            </a:r>
            <a:r>
              <a:rPr lang="en-US" altLang="en-US" b="1">
                <a:solidFill>
                  <a:srgbClr val="000000"/>
                </a:solidFill>
              </a:rPr>
              <a:t>Calculating </a:t>
            </a:r>
            <a:r>
              <a:rPr lang="en-US" altLang="en-US" b="1" i="1">
                <a:solidFill>
                  <a:srgbClr val="000000"/>
                </a:solidFill>
              </a:rPr>
              <a:t>What is the ratio of volume to temperature for each set of conditions? Round your answer to two significant figures</a:t>
            </a:r>
            <a:r>
              <a:rPr lang="en-US" altLang="en-US" b="1">
                <a:solidFill>
                  <a:srgbClr val="000000"/>
                </a:solidFill>
              </a:rPr>
              <a:t>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022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25EEE2F-7AF6-7647-ADE3-E022DB6C2D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6ED64E-3D6A-F84F-8FA8-C80863D0BE45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2418995-3FDA-6F4B-BD39-CBD1D8B5F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9F908E0-F351-FF4E-BE32-C87925599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33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C508-B3DB-4FA9-BC9F-CBC36D5A7D34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AB21-9D3B-4F1C-AC83-C9740163D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4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C508-B3DB-4FA9-BC9F-CBC36D5A7D34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AB21-9D3B-4F1C-AC83-C9740163D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C508-B3DB-4FA9-BC9F-CBC36D5A7D34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AB21-9D3B-4F1C-AC83-C9740163D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8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C508-B3DB-4FA9-BC9F-CBC36D5A7D34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AB21-9D3B-4F1C-AC83-C9740163D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C508-B3DB-4FA9-BC9F-CBC36D5A7D34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AB21-9D3B-4F1C-AC83-C9740163D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27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C508-B3DB-4FA9-BC9F-CBC36D5A7D34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AB21-9D3B-4F1C-AC83-C9740163D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2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C508-B3DB-4FA9-BC9F-CBC36D5A7D34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AB21-9D3B-4F1C-AC83-C9740163DC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C508-B3DB-4FA9-BC9F-CBC36D5A7D34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AB21-9D3B-4F1C-AC83-C9740163D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8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C508-B3DB-4FA9-BC9F-CBC36D5A7D34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AB21-9D3B-4F1C-AC83-C9740163D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C508-B3DB-4FA9-BC9F-CBC36D5A7D34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AB21-9D3B-4F1C-AC83-C9740163D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E39C508-B3DB-4FA9-BC9F-CBC36D5A7D34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AB21-9D3B-4F1C-AC83-C9740163D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4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E39C508-B3DB-4FA9-BC9F-CBC36D5A7D34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482AB21-9D3B-4F1C-AC83-C9740163D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91540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4191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                T = Take Notes</a:t>
            </a:r>
          </a:p>
          <a:p>
            <a:r>
              <a:rPr lang="en-US" sz="2400" b="1" dirty="0"/>
              <a:t>                              I = Interact with your notes</a:t>
            </a:r>
          </a:p>
          <a:p>
            <a:r>
              <a:rPr lang="en-US" sz="2400" b="1" dirty="0"/>
              <a:t>                              P = Practice with plenty of repetition</a:t>
            </a:r>
          </a:p>
          <a:p>
            <a:r>
              <a:rPr lang="en-US" sz="2400" b="1" dirty="0"/>
              <a:t>                              S = Self-test</a:t>
            </a:r>
          </a:p>
        </p:txBody>
      </p:sp>
    </p:spTree>
    <p:extLst>
      <p:ext uri="{BB962C8B-B14F-4D97-AF65-F5344CB8AC3E}">
        <p14:creationId xmlns:p14="http://schemas.microsoft.com/office/powerpoint/2010/main" val="228823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5387"/>
          </a:xfrm>
        </p:spPr>
        <p:txBody>
          <a:bodyPr/>
          <a:lstStyle/>
          <a:p>
            <a:r>
              <a:rPr lang="en-US" dirty="0"/>
              <a:t>Pressure in daily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387"/>
            <a:ext cx="8686800" cy="333801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There is no such thing as “suction”</a:t>
            </a:r>
          </a:p>
          <a:p>
            <a:r>
              <a:rPr lang="en-US" dirty="0"/>
              <a:t>What seems like “suction” is not a pull force; it is an extra push force that is created when there is a pressure imbalance</a:t>
            </a:r>
          </a:p>
          <a:p>
            <a:r>
              <a:rPr lang="en-US" dirty="0"/>
              <a:t>“Suction” stops working when pressure is balanced… no imbalance, no extra push</a:t>
            </a:r>
          </a:p>
        </p:txBody>
      </p:sp>
      <p:pic>
        <p:nvPicPr>
          <p:cNvPr id="4" name="Picture 2" descr="Pressure-volume changes of breathing">
            <a:extLst>
              <a:ext uri="{FF2B5EF4-FFF2-40B4-BE49-F238E27FC236}">
                <a16:creationId xmlns:a16="http://schemas.microsoft.com/office/drawing/2014/main" id="{09B2126B-A6BF-4111-8611-42A93908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6534150" cy="260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0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5" descr="002">
            <a:extLst>
              <a:ext uri="{FF2B5EF4-FFF2-40B4-BE49-F238E27FC236}">
                <a16:creationId xmlns:a16="http://schemas.microsoft.com/office/drawing/2014/main" id="{8DE8DB81-F2ED-3D43-A272-0403D9EA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754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6" descr="0419s7">
            <a:extLst>
              <a:ext uri="{FF2B5EF4-FFF2-40B4-BE49-F238E27FC236}">
                <a16:creationId xmlns:a16="http://schemas.microsoft.com/office/drawing/2014/main" id="{6893B835-2475-E04A-979E-CA597E14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8580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2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4FA77610-C17C-2E47-B727-7B73D90D6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2621" y="304800"/>
            <a:ext cx="5937755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Charles’s Law: Temperature and Volume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F5600D31-A7F5-5345-B19E-A53AAEA1E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1019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Charles’s Law: Temperature and Volume</a:t>
            </a:r>
          </a:p>
          <a:p>
            <a:pPr lvl="3" eaLnBrk="1" hangingPunct="1"/>
            <a:r>
              <a:rPr lang="en-US" altLang="en-US" sz="2000" dirty="0"/>
              <a:t>As the temperature of an enclosed gas increases, the volume increases, if the pressure is constant.</a:t>
            </a:r>
          </a:p>
        </p:txBody>
      </p:sp>
    </p:spTree>
    <p:extLst>
      <p:ext uri="{BB962C8B-B14F-4D97-AF65-F5344CB8AC3E}">
        <p14:creationId xmlns:p14="http://schemas.microsoft.com/office/powerpoint/2010/main" val="169499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AA88016-E84E-9449-AC71-1083EF9B9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122" y="259080"/>
            <a:ext cx="5937755" cy="9236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Charles’s Law: Temperature and Volume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49CBE8A-5654-7849-AC68-429AC5BA3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13750" cy="4772025"/>
          </a:xfrm>
        </p:spPr>
        <p:txBody>
          <a:bodyPr/>
          <a:lstStyle/>
          <a:p>
            <a:pPr eaLnBrk="1" hangingPunct="1"/>
            <a:r>
              <a:rPr lang="en-US" altLang="en-US" b="0"/>
              <a:t>As the temperature of the water increases, the volume of the balloon increases.</a:t>
            </a:r>
            <a:endParaRPr lang="en-US" altLang="en-US"/>
          </a:p>
        </p:txBody>
      </p:sp>
      <p:pic>
        <p:nvPicPr>
          <p:cNvPr id="48132" name="Picture 5" descr="003">
            <a:extLst>
              <a:ext uri="{FF2B5EF4-FFF2-40B4-BE49-F238E27FC236}">
                <a16:creationId xmlns:a16="http://schemas.microsoft.com/office/drawing/2014/main" id="{B1AEF79C-AFB9-4849-ABF4-A2901F5E7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69619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11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>
            <a:extLst>
              <a:ext uri="{FF2B5EF4-FFF2-40B4-BE49-F238E27FC236}">
                <a16:creationId xmlns:a16="http://schemas.microsoft.com/office/drawing/2014/main" id="{2E076C1A-79A5-7248-ACEB-4AB8AFE8F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6045" y="441635"/>
            <a:ext cx="5937755" cy="1188720"/>
          </a:xfrm>
        </p:spPr>
        <p:txBody>
          <a:bodyPr/>
          <a:lstStyle/>
          <a:p>
            <a:pPr eaLnBrk="1" hangingPunct="1"/>
            <a:r>
              <a:rPr lang="en-US" altLang="en-US"/>
              <a:t>Charles’s Law: Temperature and Volume</a:t>
            </a:r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84F2E5C7-46D7-6B48-8939-246CCE17F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78008"/>
            <a:ext cx="8534400" cy="3101983"/>
          </a:xfrm>
        </p:spPr>
        <p:txBody>
          <a:bodyPr>
            <a:normAutofit/>
          </a:bodyPr>
          <a:lstStyle/>
          <a:p>
            <a:pPr lvl="2" eaLnBrk="1" hangingPunct="1"/>
            <a:r>
              <a:rPr lang="en-US" altLang="en-US" sz="2000" b="1" dirty="0"/>
              <a:t>Charles’s law</a:t>
            </a:r>
            <a:r>
              <a:rPr lang="en-US" altLang="en-US" sz="2000" dirty="0"/>
              <a:t> states that the volume of a fixed mass of gas is directly proportional to its Kelvin temperature if the pressure is kept constant.</a:t>
            </a:r>
          </a:p>
        </p:txBody>
      </p:sp>
      <p:pic>
        <p:nvPicPr>
          <p:cNvPr id="50180" name="Picture 4" descr="e0421-01">
            <a:extLst>
              <a:ext uri="{FF2B5EF4-FFF2-40B4-BE49-F238E27FC236}">
                <a16:creationId xmlns:a16="http://schemas.microsoft.com/office/drawing/2014/main" id="{2FABB369-1B13-9346-95BE-43114866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92605"/>
            <a:ext cx="3352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34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5" descr="004">
            <a:extLst>
              <a:ext uri="{FF2B5EF4-FFF2-40B4-BE49-F238E27FC236}">
                <a16:creationId xmlns:a16="http://schemas.microsoft.com/office/drawing/2014/main" id="{0859D85F-A9A0-5449-9DAC-02F6A3D17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6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19"/>
            <a:ext cx="8229600" cy="1143000"/>
          </a:xfrm>
        </p:spPr>
        <p:txBody>
          <a:bodyPr/>
          <a:lstStyle/>
          <a:p>
            <a:r>
              <a:rPr lang="en-US" dirty="0"/>
              <a:t>Creating a new temperature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42478"/>
            <a:ext cx="5410200" cy="5562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As temperature decreases, so does volume</a:t>
            </a:r>
          </a:p>
          <a:p>
            <a:pPr>
              <a:spcBef>
                <a:spcPts val="1200"/>
              </a:spcBef>
            </a:pPr>
            <a:r>
              <a:rPr lang="en-US" dirty="0"/>
              <a:t>Lord Kelvin realized that if you extend the line to zero volume, you would reach the lowest possible temperature</a:t>
            </a:r>
          </a:p>
          <a:p>
            <a:pPr>
              <a:spcBef>
                <a:spcPts val="1200"/>
              </a:spcBef>
            </a:pPr>
            <a:r>
              <a:rPr lang="en-US" dirty="0"/>
              <a:t>−273 °C is this lowest temperature, known as absolute zero</a:t>
            </a:r>
          </a:p>
          <a:p>
            <a:pPr>
              <a:spcBef>
                <a:spcPts val="1200"/>
              </a:spcBef>
            </a:pPr>
            <a:r>
              <a:rPr lang="en-US" dirty="0"/>
              <a:t>No negative temperatures are possible on the Kelvin scale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31" y="1589684"/>
            <a:ext cx="3562969" cy="40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6115050"/>
            <a:ext cx="2628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187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19"/>
            <a:ext cx="8229600" cy="1143000"/>
          </a:xfrm>
        </p:spPr>
        <p:txBody>
          <a:bodyPr/>
          <a:lstStyle/>
          <a:p>
            <a:r>
              <a:rPr lang="en-US" dirty="0"/>
              <a:t>Charles’ law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81" y="1600200"/>
            <a:ext cx="8686800" cy="1600200"/>
          </a:xfrm>
        </p:spPr>
        <p:txBody>
          <a:bodyPr>
            <a:normAutofit/>
          </a:bodyPr>
          <a:lstStyle/>
          <a:p>
            <a:r>
              <a:rPr lang="en-US" dirty="0"/>
              <a:t>Charles law states that at an unchanging pressure, volume is directly proportional to temperature, and can be expressed as V/T = </a:t>
            </a:r>
            <a:r>
              <a:rPr lang="en-US" i="1" dirty="0"/>
              <a:t>a constant</a:t>
            </a:r>
            <a:r>
              <a:rPr lang="en-US" dirty="0"/>
              <a:t>. </a:t>
            </a:r>
          </a:p>
        </p:txBody>
      </p:sp>
      <p:pic>
        <p:nvPicPr>
          <p:cNvPr id="5122" name="Picture 2" descr="Charles' Law">
            <a:extLst>
              <a:ext uri="{FF2B5EF4-FFF2-40B4-BE49-F238E27FC236}">
                <a16:creationId xmlns:a16="http://schemas.microsoft.com/office/drawing/2014/main" id="{11532802-CD85-40DF-A216-78E1B18B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9" y="3429000"/>
            <a:ext cx="8949162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08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315"/>
            <a:ext cx="8229600" cy="945715"/>
          </a:xfrm>
        </p:spPr>
        <p:txBody>
          <a:bodyPr/>
          <a:lstStyle/>
          <a:p>
            <a:r>
              <a:rPr lang="en-US" dirty="0"/>
              <a:t>Solved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2109569"/>
                  </p:ext>
                </p:extLst>
              </p:nvPr>
            </p:nvGraphicFramePr>
            <p:xfrm>
              <a:off x="-28656" y="2103120"/>
              <a:ext cx="9401256" cy="4922689"/>
            </p:xfrm>
            <a:graphic>
              <a:graphicData uri="http://schemas.openxmlformats.org/drawingml/2006/table">
                <a:tbl>
                  <a:tblPr/>
                  <a:tblGrid>
                    <a:gridCol w="18256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4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9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664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E37C00"/>
                              </a:solidFill>
                              <a:effectLst/>
                            </a:rPr>
                            <a:t>Asked</a:t>
                          </a:r>
                        </a:p>
                      </a:txBody>
                      <a:tcPr marL="39017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effectLst/>
                            </a:rPr>
                            <a:t>What is the new balloon volume (V</a:t>
                          </a:r>
                          <a:r>
                            <a:rPr lang="en-US" sz="2000" baseline="-25000" dirty="0">
                              <a:effectLst/>
                            </a:rPr>
                            <a:t>2</a:t>
                          </a:r>
                          <a:r>
                            <a:rPr lang="en-US" sz="2000" dirty="0">
                              <a:effectLst/>
                            </a:rPr>
                            <a:t>) when the temperature drops to </a:t>
                          </a:r>
                        </a:p>
                        <a:p>
                          <a:pPr algn="l"/>
                          <a:r>
                            <a:rPr lang="en-US" sz="2000" dirty="0">
                              <a:effectLst/>
                            </a:rPr>
                            <a:t>-18.0 °C?</a:t>
                          </a:r>
                        </a:p>
                      </a:txBody>
                      <a:tcPr marL="32514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rowSpan="5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effectLst/>
                          </a:endParaRPr>
                        </a:p>
                      </a:txBody>
                      <a:tcPr marL="39017" marR="39017" marT="19508" marB="19508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819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E37C00"/>
                              </a:solidFill>
                              <a:effectLst/>
                            </a:rPr>
                            <a:t>Given</a:t>
                          </a:r>
                        </a:p>
                      </a:txBody>
                      <a:tcPr marL="39017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lang="en-US" sz="2000" b="0" i="0" baseline="-25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1 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= 5.0 L, T</a:t>
                          </a:r>
                          <a:r>
                            <a:rPr lang="en-US" sz="2000" b="0" i="0" baseline="-25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1 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= 22.1 °C, T</a:t>
                          </a:r>
                          <a:r>
                            <a:rPr lang="en-US" sz="2000" b="0" i="0" baseline="-25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 = -18.0 °C</a:t>
                          </a:r>
                          <a:endParaRPr lang="en-US" sz="2000" dirty="0">
                            <a:effectLst/>
                            <a:latin typeface="+mn-lt"/>
                          </a:endParaRPr>
                        </a:p>
                      </a:txBody>
                      <a:tcPr marL="32514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8297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E37C00"/>
                              </a:solidFill>
                              <a:effectLst/>
                            </a:rPr>
                            <a:t>Relationships</a:t>
                          </a:r>
                        </a:p>
                      </a:txBody>
                      <a:tcPr marL="39017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2000" dirty="0">
                              <a:effectLst/>
                            </a:rPr>
                            <a:t>Kelvin temperature conversion, K =  °C + 273</a:t>
                          </a:r>
                          <a:endParaRPr lang="en-US" sz="2000" dirty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i="0" smtClean="0"/>
                                  <m:t>Charles</m:t>
                                </m:r>
                                <m:r>
                                  <m:rPr>
                                    <m:nor/>
                                  </m:rPr>
                                  <a:rPr lang="en-US" sz="2000" i="0" smtClean="0"/>
                                  <m:t>′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i="0" smtClean="0"/>
                                  <m:t>Law</m:t>
                                </m:r>
                                <m:r>
                                  <m:rPr>
                                    <m:nor/>
                                  </m:rPr>
                                  <a:rPr lang="en-US" sz="2000" i="0" smtClean="0"/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000" i="0"/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n-US" sz="2000" i="0"/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800" i="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n-US" sz="1800" i="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US" sz="1800" i="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800" i="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n-US" sz="1800" i="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800" i="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n-US" sz="1800" i="0" kern="1200">
                                            <a:solidFill>
                                              <a:schemeClr val="tx1"/>
                                            </a:solidFill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000" i="0" dirty="0">
                            <a:effectLst/>
                          </a:endParaRPr>
                        </a:p>
                      </a:txBody>
                      <a:tcPr marL="32514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91908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E37C00"/>
                              </a:solidFill>
                              <a:effectLst/>
                            </a:rPr>
                            <a:t>Solve</a:t>
                          </a:r>
                        </a:p>
                      </a:txBody>
                      <a:tcPr marL="39017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First, Convert temperatures from °C to K: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T</a:t>
                          </a:r>
                          <a:r>
                            <a:rPr lang="en-US" sz="2000" baseline="-25000" dirty="0">
                              <a:effectLst/>
                            </a:rPr>
                            <a:t>1</a:t>
                          </a:r>
                          <a:r>
                            <a:rPr lang="en-US" sz="2000" dirty="0">
                              <a:effectLst/>
                            </a:rPr>
                            <a:t> in Kelvin: 22.1 °C + 273=295.1 K   T</a:t>
                          </a:r>
                          <a:r>
                            <a:rPr lang="en-US" sz="2000" baseline="-25000" dirty="0">
                              <a:effectLst/>
                            </a:rPr>
                            <a:t>2 </a:t>
                          </a:r>
                          <a:r>
                            <a:rPr lang="en-US" sz="2000" dirty="0">
                              <a:effectLst/>
                            </a:rPr>
                            <a:t>in Kelvin: -18.0 °C + 273 =255K   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Next, enter quantities into the equation</a:t>
                          </a:r>
                        </a:p>
                        <a:p>
                          <a:pPr algn="l"/>
                          <a:endParaRPr lang="en-US" sz="2000" dirty="0">
                            <a:effectLst/>
                          </a:endParaRPr>
                        </a:p>
                        <a:p>
                          <a:pPr algn="l"/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</a:p>
                      </a:txBody>
                      <a:tcPr marL="32514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686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E37C00"/>
                              </a:solidFill>
                              <a:effectLst/>
                            </a:rPr>
                            <a:t>Answer</a:t>
                          </a:r>
                        </a:p>
                      </a:txBody>
                      <a:tcPr marL="39017" marR="20321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BE6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effectLst/>
                            </a:rPr>
                            <a:t>The partial pressure of hydrogen gas is 98.156 </a:t>
                          </a:r>
                          <a:r>
                            <a:rPr lang="en-US" sz="2000" dirty="0" err="1">
                              <a:effectLst/>
                            </a:rPr>
                            <a:t>kPa</a:t>
                          </a:r>
                          <a:r>
                            <a:rPr lang="en-US" sz="2000" dirty="0">
                              <a:effectLst/>
                            </a:rPr>
                            <a:t>.</a:t>
                          </a:r>
                        </a:p>
                      </a:txBody>
                      <a:tcPr marL="32514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842109569"/>
                  </p:ext>
                </p:extLst>
              </p:nvPr>
            </p:nvGraphicFramePr>
            <p:xfrm>
              <a:off x="-28656" y="2103120"/>
              <a:ext cx="9401256" cy="4745355"/>
            </p:xfrm>
            <a:graphic>
              <a:graphicData uri="http://schemas.openxmlformats.org/drawingml/2006/table">
                <a:tbl>
                  <a:tblPr/>
                  <a:tblGrid>
                    <a:gridCol w="182564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746464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1096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66641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E37C00"/>
                              </a:solidFill>
                              <a:effectLst/>
                            </a:rPr>
                            <a:t>Asked</a:t>
                          </a:r>
                        </a:p>
                      </a:txBody>
                      <a:tcPr marL="39017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effectLst/>
                            </a:rPr>
                            <a:t>What is the new balloon volume (V</a:t>
                          </a:r>
                          <a:r>
                            <a:rPr lang="en-US" sz="2000" baseline="-25000" dirty="0">
                              <a:effectLst/>
                            </a:rPr>
                            <a:t>2</a:t>
                          </a:r>
                          <a:r>
                            <a:rPr lang="en-US" sz="2000" dirty="0">
                              <a:effectLst/>
                            </a:rPr>
                            <a:t>) when the temperature drops to </a:t>
                          </a:r>
                        </a:p>
                        <a:p>
                          <a:pPr algn="l"/>
                          <a:r>
                            <a:rPr lang="en-US" sz="2000" dirty="0">
                              <a:effectLst/>
                            </a:rPr>
                            <a:t>-18.0 °C?</a:t>
                          </a:r>
                        </a:p>
                      </a:txBody>
                      <a:tcPr marL="32514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rowSpan="5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effectLst/>
                          </a:endParaRPr>
                        </a:p>
                      </a:txBody>
                      <a:tcPr marL="39017" marR="39017" marT="19508" marB="19508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50819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E37C00"/>
                              </a:solidFill>
                              <a:effectLst/>
                            </a:rPr>
                            <a:t>Given</a:t>
                          </a:r>
                        </a:p>
                      </a:txBody>
                      <a:tcPr marL="39017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V</a:t>
                          </a:r>
                          <a:r>
                            <a:rPr lang="en-US" sz="2000" b="0" i="0" baseline="-25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1 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= 5.0 L, T</a:t>
                          </a:r>
                          <a:r>
                            <a:rPr lang="en-US" sz="2000" b="0" i="0" baseline="-25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1 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= 22.1 °C, T</a:t>
                          </a:r>
                          <a:r>
                            <a:rPr lang="en-US" sz="2000" b="0" i="0" baseline="-25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en-US" sz="2000" b="0" i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 = -18.0 °C</a:t>
                          </a:r>
                          <a:endParaRPr lang="en-US" sz="2000" dirty="0">
                            <a:effectLst/>
                            <a:latin typeface="+mn-lt"/>
                          </a:endParaRPr>
                        </a:p>
                      </a:txBody>
                      <a:tcPr marL="32514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98297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E37C00"/>
                              </a:solidFill>
                              <a:effectLst/>
                            </a:rPr>
                            <a:t>Relationships</a:t>
                          </a:r>
                        </a:p>
                      </a:txBody>
                      <a:tcPr marL="39017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2514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24490" t="-127329" r="-1469" b="-2639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191908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E37C00"/>
                              </a:solidFill>
                              <a:effectLst/>
                            </a:rPr>
                            <a:t>Solve</a:t>
                          </a:r>
                        </a:p>
                      </a:txBody>
                      <a:tcPr marL="39017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First, Convert temperatures from °C to K: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T</a:t>
                          </a:r>
                          <a:r>
                            <a:rPr lang="en-US" sz="2000" baseline="-25000" dirty="0">
                              <a:effectLst/>
                            </a:rPr>
                            <a:t>1</a:t>
                          </a:r>
                          <a:r>
                            <a:rPr lang="en-US" sz="2000" dirty="0">
                              <a:effectLst/>
                            </a:rPr>
                            <a:t> in Kelvin: 22.1 °C + 273=295.1 K   T</a:t>
                          </a:r>
                          <a:r>
                            <a:rPr lang="en-US" sz="2000" baseline="-25000" dirty="0">
                              <a:effectLst/>
                            </a:rPr>
                            <a:t>2 </a:t>
                          </a:r>
                          <a:r>
                            <a:rPr lang="en-US" sz="2000" dirty="0">
                              <a:effectLst/>
                            </a:rPr>
                            <a:t>in Kelvin: -18.0 °C + 273 =255K   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Next, enter quantities into the equation</a:t>
                          </a:r>
                        </a:p>
                        <a:p>
                          <a:pPr algn="l"/>
                          <a:endParaRPr lang="en-US" sz="2000" dirty="0">
                            <a:effectLst/>
                          </a:endParaRPr>
                        </a:p>
                        <a:p>
                          <a:pPr algn="l"/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</a:p>
                      </a:txBody>
                      <a:tcPr marL="32514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6686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E37C00"/>
                              </a:solidFill>
                              <a:effectLst/>
                            </a:rPr>
                            <a:t>Answer</a:t>
                          </a:r>
                        </a:p>
                      </a:txBody>
                      <a:tcPr marL="39017" marR="20321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BE6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>
                              <a:effectLst/>
                            </a:rPr>
                            <a:t>The partial pressure of hydrogen gas is 98.156 </a:t>
                          </a:r>
                          <a:r>
                            <a:rPr lang="en-US" sz="2000" dirty="0" err="1">
                              <a:effectLst/>
                            </a:rPr>
                            <a:t>kPa</a:t>
                          </a:r>
                          <a:r>
                            <a:rPr lang="en-US" sz="2000" dirty="0">
                              <a:effectLst/>
                            </a:rPr>
                            <a:t>.</a:t>
                          </a:r>
                        </a:p>
                      </a:txBody>
                      <a:tcPr marL="32514" marR="39017" marT="19508" marB="19508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53258"/>
              </p:ext>
            </p:extLst>
          </p:nvPr>
        </p:nvGraphicFramePr>
        <p:xfrm>
          <a:off x="27709" y="914400"/>
          <a:ext cx="9116291" cy="1188720"/>
        </p:xfrm>
        <a:graphic>
          <a:graphicData uri="http://schemas.openxmlformats.org/drawingml/2006/table">
            <a:tbl>
              <a:tblPr/>
              <a:tblGrid>
                <a:gridCol w="911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976">
                <a:tc>
                  <a:txBody>
                    <a:bodyPr/>
                    <a:lstStyle/>
                    <a:p>
                      <a:r>
                        <a:rPr lang="en-US" sz="2400" dirty="0"/>
                        <a:t>How small will a 5.0 L balloon become when you take it from your classroom, where the temperature is 22.1 °C, to the cafeteria freezer where it is -18.0 °C?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09465FF-D5B8-4E20-A581-BD19A6BAC8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328088"/>
            <a:ext cx="5257800" cy="6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386744"/>
            <a:ext cx="6743700" cy="1645920"/>
          </a:xfr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Chapter 11: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Section 2: The Gas Laws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7DFB900-A53E-B247-A927-621F43BCF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5" y="4352544"/>
            <a:ext cx="5101209" cy="1239894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2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0421s7">
            <a:extLst>
              <a:ext uri="{FF2B5EF4-FFF2-40B4-BE49-F238E27FC236}">
                <a16:creationId xmlns:a16="http://schemas.microsoft.com/office/drawing/2014/main" id="{EFE50912-A812-034A-A55B-BCAF3839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48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40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/>
              <a:t>Combining Boyle’s law and Charles’ law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782763"/>
          </a:xfrm>
        </p:spPr>
        <p:txBody>
          <a:bodyPr/>
          <a:lstStyle/>
          <a:p>
            <a:r>
              <a:rPr lang="en-US" dirty="0"/>
              <a:t>The combined gas </a:t>
            </a:r>
            <a:r>
              <a:rPr lang="en-US"/>
              <a:t>law puts Boyle’s law and Charles’ law together to allow </a:t>
            </a:r>
            <a:r>
              <a:rPr lang="en-US" dirty="0"/>
              <a:t>pressure, volume, and temperature to vary.</a:t>
            </a:r>
          </a:p>
        </p:txBody>
      </p:sp>
      <p:pic>
        <p:nvPicPr>
          <p:cNvPr id="6146" name="Picture 2" descr="The Combined Gas Law">
            <a:extLst>
              <a:ext uri="{FF2B5EF4-FFF2-40B4-BE49-F238E27FC236}">
                <a16:creationId xmlns:a16="http://schemas.microsoft.com/office/drawing/2014/main" id="{8EAAADD6-DE18-4D96-82F1-61103350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49563"/>
            <a:ext cx="8610600" cy="345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9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E0C0E-0617-4E2E-B9BB-F5E4F1700A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1" y="3489512"/>
            <a:ext cx="1600200" cy="549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-80306"/>
            <a:ext cx="4800600" cy="692836"/>
          </a:xfrm>
        </p:spPr>
        <p:txBody>
          <a:bodyPr>
            <a:normAutofit fontScale="90000"/>
          </a:bodyPr>
          <a:lstStyle/>
          <a:p>
            <a:r>
              <a:rPr lang="en-US" dirty="0"/>
              <a:t>Solved problem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22967"/>
              </p:ext>
            </p:extLst>
          </p:nvPr>
        </p:nvGraphicFramePr>
        <p:xfrm>
          <a:off x="0" y="2286000"/>
          <a:ext cx="9163050" cy="4572001"/>
        </p:xfrm>
        <a:graphic>
          <a:graphicData uri="http://schemas.openxmlformats.org/drawingml/2006/table">
            <a:tbl>
              <a:tblPr/>
              <a:tblGrid>
                <a:gridCol w="1799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3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271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rgbClr val="E37C00"/>
                          </a:solidFill>
                          <a:effectLst/>
                          <a:latin typeface="+mn-lt"/>
                        </a:rPr>
                        <a:t>Asked</a:t>
                      </a:r>
                    </a:p>
                  </a:txBody>
                  <a:tcPr marL="39017" marR="39017" marT="19508" marB="195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balloon’s new volume (V</a:t>
                      </a:r>
                      <a:r>
                        <a:rPr lang="en-US" sz="20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when it reaches 100,000 feet?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32514" marR="39017" marT="19508" marB="195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03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rgbClr val="E37C00"/>
                          </a:solidFill>
                          <a:effectLst/>
                          <a:latin typeface="+mn-lt"/>
                        </a:rPr>
                        <a:t>Given</a:t>
                      </a:r>
                    </a:p>
                  </a:txBody>
                  <a:tcPr marL="39017" marR="39017" marT="19508" marB="195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de-DE" sz="20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=1.00 atms; V</a:t>
                      </a:r>
                      <a:r>
                        <a:rPr lang="de-DE" sz="20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=18.0 m</a:t>
                      </a:r>
                      <a:r>
                        <a:rPr lang="de-DE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T</a:t>
                      </a:r>
                      <a:r>
                        <a:rPr lang="de-DE" sz="20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=20.0 °C; P</a:t>
                      </a:r>
                      <a:r>
                        <a:rPr lang="de-DE" sz="20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=0.0100 atm; T</a:t>
                      </a:r>
                      <a:r>
                        <a:rPr lang="de-DE" sz="20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=-50.0 °C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32514" marR="39017" marT="19508" marB="195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417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rgbClr val="E37C00"/>
                          </a:solidFill>
                          <a:effectLst/>
                          <a:latin typeface="+mn-lt"/>
                        </a:rPr>
                        <a:t>Relationships</a:t>
                      </a:r>
                    </a:p>
                  </a:txBody>
                  <a:tcPr marL="39017" marR="39017" marT="19508" marB="195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Kelvin conversion, K = °C + 273, and the combined gas law,</a:t>
                      </a:r>
                      <a:endParaRPr lang="en-US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dirty="0">
                          <a:effectLst/>
                          <a:latin typeface="+mn-lt"/>
                        </a:rPr>
                        <a:t>                           or</a:t>
                      </a:r>
                      <a:r>
                        <a:rPr lang="en-US" sz="2000" i="0" baseline="0" dirty="0">
                          <a:effectLst/>
                          <a:latin typeface="+mn-lt"/>
                        </a:rPr>
                        <a:t> rewritten as:</a:t>
                      </a:r>
                      <a:r>
                        <a:rPr lang="en-US" sz="2000" i="0" dirty="0">
                          <a:effectLst/>
                          <a:latin typeface="+mn-lt"/>
                        </a:rPr>
                        <a:t> 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0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20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20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P</a:t>
                      </a:r>
                      <a:r>
                        <a:rPr lang="en-US" sz="20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20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20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i="0" dirty="0">
                        <a:effectLst/>
                        <a:latin typeface="+mn-lt"/>
                      </a:endParaRPr>
                    </a:p>
                  </a:txBody>
                  <a:tcPr marL="32514" marR="39017" marT="19508" marB="195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52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rgbClr val="E37C00"/>
                          </a:solidFill>
                          <a:effectLst/>
                          <a:latin typeface="+mn-lt"/>
                        </a:rPr>
                        <a:t>Solve</a:t>
                      </a:r>
                    </a:p>
                  </a:txBody>
                  <a:tcPr marL="39017" marR="39017" marT="19508" marB="195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When converted to Kelvin, T</a:t>
                      </a:r>
                      <a:r>
                        <a:rPr lang="en-US" sz="2000" b="0" i="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= 292.1 K and T</a:t>
                      </a:r>
                      <a:r>
                        <a:rPr lang="en-US" sz="2000" b="0" i="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= 227 K</a:t>
                      </a:r>
                      <a:endParaRPr lang="en-US" sz="2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101.325 kPa × 12.5 L × 227 K = 1.120 kPa × V</a:t>
                      </a:r>
                      <a:r>
                        <a:rPr lang="en-US" sz="2000" b="0" i="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× 292.1 K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32514" marR="39017" marT="19508" marB="195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58"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rgbClr val="E37C00"/>
                          </a:solidFill>
                          <a:effectLst/>
                          <a:latin typeface="+mn-lt"/>
                        </a:rPr>
                        <a:t>Answer</a:t>
                      </a:r>
                    </a:p>
                  </a:txBody>
                  <a:tcPr marL="39017" marR="20321" marT="19508" marB="195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The balloon’s new volume at 100,000 feet is 1,370 m</a:t>
                      </a:r>
                      <a:r>
                        <a:rPr lang="en-US" sz="2000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32514" marR="39017" marT="19508" marB="195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4768"/>
              </p:ext>
            </p:extLst>
          </p:nvPr>
        </p:nvGraphicFramePr>
        <p:xfrm>
          <a:off x="-19050" y="612530"/>
          <a:ext cx="9163050" cy="1615440"/>
        </p:xfrm>
        <a:graphic>
          <a:graphicData uri="http://schemas.openxmlformats.org/drawingml/2006/table">
            <a:tbl>
              <a:tblPr/>
              <a:tblGrid>
                <a:gridCol w="916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1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Meteorologists use weather balloons to measure atmospheric conditions up to 100,000 feet above sea level where pressure equals 1.120 kPa and temperature is about -46.0 °C. A weather balloon with 12.5 L of helium gas is at sea level where the pressure is 101.325 kPa and the temperature is 19.1 °C. How big will the balloon be when it reaches 100,000 feet?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8092BC2-0210-41C3-9ABC-A3632C11FE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993178"/>
            <a:ext cx="3200400" cy="12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73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>
            <a:extLst>
              <a:ext uri="{FF2B5EF4-FFF2-40B4-BE49-F238E27FC236}">
                <a16:creationId xmlns:a16="http://schemas.microsoft.com/office/drawing/2014/main" id="{BA3BFFF6-9FE4-0B48-8302-30B3C6A1C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9647" y="152400"/>
            <a:ext cx="5937755" cy="1188720"/>
          </a:xfrm>
        </p:spPr>
        <p:txBody>
          <a:bodyPr/>
          <a:lstStyle/>
          <a:p>
            <a:pPr eaLnBrk="1" hangingPunct="1"/>
            <a:r>
              <a:rPr lang="en-US" altLang="en-US"/>
              <a:t>Gay-Lussac’s Law: Pressure and Temperature</a:t>
            </a:r>
          </a:p>
        </p:txBody>
      </p:sp>
      <p:sp>
        <p:nvSpPr>
          <p:cNvPr id="66563" name="Rectangle 5">
            <a:extLst>
              <a:ext uri="{FF2B5EF4-FFF2-40B4-BE49-F238E27FC236}">
                <a16:creationId xmlns:a16="http://schemas.microsoft.com/office/drawing/2014/main" id="{63A6F35C-F324-E246-8F95-2C38D4032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3050" y="1600200"/>
            <a:ext cx="8870950" cy="48482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Gay-Lussac’s Law: Pressure and Temperature</a:t>
            </a:r>
          </a:p>
          <a:p>
            <a:pPr lvl="3" eaLnBrk="1" hangingPunct="1"/>
            <a:r>
              <a:rPr lang="en-US" altLang="en-US" sz="2000" dirty="0"/>
              <a:t>As the temperature of an enclosed gas increases, the pressure increases, if the volume is constant.</a:t>
            </a:r>
          </a:p>
        </p:txBody>
      </p:sp>
      <p:pic>
        <p:nvPicPr>
          <p:cNvPr id="6" name="Picture 5" descr="005">
            <a:extLst>
              <a:ext uri="{FF2B5EF4-FFF2-40B4-BE49-F238E27FC236}">
                <a16:creationId xmlns:a16="http://schemas.microsoft.com/office/drawing/2014/main" id="{943A9DE6-EDEE-104E-AFCC-A94E4252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50375"/>
            <a:ext cx="4191000" cy="39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124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E023955-1DAF-094A-8FE3-547AE3C71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6045" y="228600"/>
            <a:ext cx="5937755" cy="1188720"/>
          </a:xfrm>
        </p:spPr>
        <p:txBody>
          <a:bodyPr/>
          <a:lstStyle/>
          <a:p>
            <a:pPr eaLnBrk="1" hangingPunct="1"/>
            <a:r>
              <a:rPr lang="en-US" altLang="en-US"/>
              <a:t>Gay-Lussac’s Law: Pressure and Temperature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2A368AF-36DB-B748-97E3-B28567E76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417320"/>
            <a:ext cx="8382000" cy="310198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endParaRPr lang="en-US" altLang="en-US" dirty="0"/>
          </a:p>
          <a:p>
            <a:pPr eaLnBrk="1" hangingPunct="1">
              <a:lnSpc>
                <a:spcPct val="95000"/>
              </a:lnSpc>
            </a:pPr>
            <a:r>
              <a:rPr lang="en-US" altLang="en-US" sz="2000" dirty="0"/>
              <a:t>Gay-Lussac’s law</a:t>
            </a:r>
            <a:r>
              <a:rPr lang="en-US" altLang="en-US" sz="2000" b="0" dirty="0"/>
              <a:t> states that the pressure of a gas is directly proportional to the Kelvin temperature if the volume remains constant.</a:t>
            </a:r>
          </a:p>
        </p:txBody>
      </p:sp>
      <p:pic>
        <p:nvPicPr>
          <p:cNvPr id="70660" name="Picture 4" descr="e0422-01">
            <a:extLst>
              <a:ext uri="{FF2B5EF4-FFF2-40B4-BE49-F238E27FC236}">
                <a16:creationId xmlns:a16="http://schemas.microsoft.com/office/drawing/2014/main" id="{88B894DC-6620-624E-9BFC-E877F35AD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5814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61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4AA83FB3-71A6-8149-BC2D-50AC64BFE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325" y="1524000"/>
            <a:ext cx="7042150" cy="45434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0" dirty="0"/>
              <a:t>A pressure cooker demonstrates Gay-Lussac’s Law.</a:t>
            </a:r>
            <a:endParaRPr lang="en-US" altLang="en-US" sz="2000" dirty="0"/>
          </a:p>
        </p:txBody>
      </p:sp>
      <p:pic>
        <p:nvPicPr>
          <p:cNvPr id="72708" name="Picture 5" descr="006">
            <a:extLst>
              <a:ext uri="{FF2B5EF4-FFF2-40B4-BE49-F238E27FC236}">
                <a16:creationId xmlns:a16="http://schemas.microsoft.com/office/drawing/2014/main" id="{0908F660-CC1E-5A44-8A1F-08A7218F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7244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2D08EBE-D13C-FE41-914D-F1CE1E97B88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603122" y="201930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Gay-Lussac’s Law: Pressure and Temperature</a:t>
            </a:r>
          </a:p>
        </p:txBody>
      </p:sp>
    </p:spTree>
    <p:extLst>
      <p:ext uri="{BB962C8B-B14F-4D97-AF65-F5344CB8AC3E}">
        <p14:creationId xmlns:p14="http://schemas.microsoft.com/office/powerpoint/2010/main" val="102342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9">
            <a:extLst>
              <a:ext uri="{FF2B5EF4-FFF2-40B4-BE49-F238E27FC236}">
                <a16:creationId xmlns:a16="http://schemas.microsoft.com/office/drawing/2014/main" id="{C815F3BF-9F48-DB42-B494-DC3205796D1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57200"/>
            <a:ext cx="7620000" cy="2628900"/>
          </a:xfrm>
        </p:spPr>
      </p:pic>
    </p:spTree>
    <p:extLst>
      <p:ext uri="{BB962C8B-B14F-4D97-AF65-F5344CB8AC3E}">
        <p14:creationId xmlns:p14="http://schemas.microsoft.com/office/powerpoint/2010/main" val="716616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>
            <a:extLst>
              <a:ext uri="{FF2B5EF4-FFF2-40B4-BE49-F238E27FC236}">
                <a16:creationId xmlns:a16="http://schemas.microsoft.com/office/drawing/2014/main" id="{D59845D7-95ED-154A-8099-C2FBB8FD0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523612"/>
            <a:ext cx="5937755" cy="847988"/>
          </a:xfrm>
        </p:spPr>
        <p:txBody>
          <a:bodyPr/>
          <a:lstStyle/>
          <a:p>
            <a:pPr eaLnBrk="1" hangingPunct="1"/>
            <a:r>
              <a:rPr lang="en-US" altLang="en-US"/>
              <a:t>The Combined Gas Law</a:t>
            </a:r>
          </a:p>
        </p:txBody>
      </p:sp>
      <p:sp>
        <p:nvSpPr>
          <p:cNvPr id="87043" name="Rectangle 6">
            <a:extLst>
              <a:ext uri="{FF2B5EF4-FFF2-40B4-BE49-F238E27FC236}">
                <a16:creationId xmlns:a16="http://schemas.microsoft.com/office/drawing/2014/main" id="{15E921CC-0962-2C4C-9F81-D93FBE4A4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310198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lvl="1" eaLnBrk="1" hangingPunct="1"/>
            <a:r>
              <a:rPr lang="en-US" altLang="en-US" sz="2000" dirty="0"/>
              <a:t>When is the combined gas law used to solve problems?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96134-6AD8-9649-98BB-666EA38A1E7B}"/>
              </a:ext>
            </a:extLst>
          </p:cNvPr>
          <p:cNvSpPr txBox="1">
            <a:spLocks noChangeArrowheads="1"/>
          </p:cNvSpPr>
          <p:nvPr/>
        </p:nvSpPr>
        <p:spPr>
          <a:xfrm>
            <a:off x="733298" y="1981200"/>
            <a:ext cx="8413750" cy="477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dirty="0"/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000" dirty="0"/>
              <a:t>The combined gas law describes the relationship among the pressure, temperature, and volume of an enclosed gas.</a:t>
            </a:r>
          </a:p>
        </p:txBody>
      </p:sp>
    </p:spTree>
    <p:extLst>
      <p:ext uri="{BB962C8B-B14F-4D97-AF65-F5344CB8AC3E}">
        <p14:creationId xmlns:p14="http://schemas.microsoft.com/office/powerpoint/2010/main" val="294513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>
            <a:extLst>
              <a:ext uri="{FF2B5EF4-FFF2-40B4-BE49-F238E27FC236}">
                <a16:creationId xmlns:a16="http://schemas.microsoft.com/office/drawing/2014/main" id="{7020456C-06B1-C94E-A229-16A76E72E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21388"/>
            <a:ext cx="5937755" cy="1188720"/>
          </a:xfrm>
        </p:spPr>
        <p:txBody>
          <a:bodyPr/>
          <a:lstStyle/>
          <a:p>
            <a:pPr eaLnBrk="1" hangingPunct="1"/>
            <a:r>
              <a:rPr lang="en-US" altLang="en-US"/>
              <a:t>The Combined Gas Law</a:t>
            </a:r>
          </a:p>
        </p:txBody>
      </p:sp>
      <p:sp>
        <p:nvSpPr>
          <p:cNvPr id="91139" name="Rectangle 5">
            <a:extLst>
              <a:ext uri="{FF2B5EF4-FFF2-40B4-BE49-F238E27FC236}">
                <a16:creationId xmlns:a16="http://schemas.microsoft.com/office/drawing/2014/main" id="{CC58B076-D804-AF4A-9605-41C57CF0F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878008"/>
            <a:ext cx="8153400" cy="310198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000" dirty="0"/>
              <a:t>The combined gas law allows you to do calculations for situations in which only the amount of gas is constant.</a:t>
            </a:r>
          </a:p>
        </p:txBody>
      </p:sp>
      <p:pic>
        <p:nvPicPr>
          <p:cNvPr id="91140" name="Picture 6" descr="e0424-01">
            <a:extLst>
              <a:ext uri="{FF2B5EF4-FFF2-40B4-BE49-F238E27FC236}">
                <a16:creationId xmlns:a16="http://schemas.microsoft.com/office/drawing/2014/main" id="{98095947-820F-0840-B19F-1418166F6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71086"/>
            <a:ext cx="47498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716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0424s7">
            <a:extLst>
              <a:ext uri="{FF2B5EF4-FFF2-40B4-BE49-F238E27FC236}">
                <a16:creationId xmlns:a16="http://schemas.microsoft.com/office/drawing/2014/main" id="{4378A113-C92C-E14F-9EBC-205DEB4F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6200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16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Essential </a:t>
            </a:r>
            <a:r>
              <a:rPr lang="en-US" dirty="0" err="1"/>
              <a:t>questipons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r>
              <a:rPr lang="en-US" dirty="0"/>
              <a:t>How are gas pressure and volume related when temperature is held constant?</a:t>
            </a:r>
          </a:p>
          <a:p>
            <a:r>
              <a:rPr lang="en-US" dirty="0"/>
              <a:t>How are gas volume and temperature related when pressure is held constant?</a:t>
            </a:r>
          </a:p>
          <a:p>
            <a:r>
              <a:rPr lang="en-US"/>
              <a:t>According to Avogadro's law, how are moles of a gas and its volume related when temperature and pressure are constant?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87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r>
              <a:rPr lang="en-US" dirty="0"/>
              <a:t>How are gas pressure and volume related when temperature is held constant?</a:t>
            </a:r>
          </a:p>
        </p:txBody>
      </p:sp>
    </p:spTree>
    <p:extLst>
      <p:ext uri="{BB962C8B-B14F-4D97-AF65-F5344CB8AC3E}">
        <p14:creationId xmlns:p14="http://schemas.microsoft.com/office/powerpoint/2010/main" val="2396944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r>
              <a:rPr lang="en-US" dirty="0"/>
              <a:t>How are gas pressure and volume related when temperature is held constant?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Gas pressure and volume are inversely proportional at a constant temperature. As pressure increases, volume decreases.</a:t>
            </a:r>
          </a:p>
        </p:txBody>
      </p:sp>
    </p:spTree>
    <p:extLst>
      <p:ext uri="{BB962C8B-B14F-4D97-AF65-F5344CB8AC3E}">
        <p14:creationId xmlns:p14="http://schemas.microsoft.com/office/powerpoint/2010/main" val="639699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r>
              <a:rPr lang="en-US" dirty="0"/>
              <a:t>How are gas volume and temperature related when pressure is held constant?</a:t>
            </a:r>
          </a:p>
        </p:txBody>
      </p:sp>
    </p:spTree>
    <p:extLst>
      <p:ext uri="{BB962C8B-B14F-4D97-AF65-F5344CB8AC3E}">
        <p14:creationId xmlns:p14="http://schemas.microsoft.com/office/powerpoint/2010/main" val="2163509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Post-assessment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63381"/>
          </a:xfrm>
        </p:spPr>
        <p:txBody>
          <a:bodyPr>
            <a:normAutofit/>
          </a:bodyPr>
          <a:lstStyle/>
          <a:p>
            <a:r>
              <a:rPr lang="en-US" dirty="0"/>
              <a:t>How are gas volume and temperature related when pressure is held constant?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Gas temperature and volume are directly proportional when pressure is constant. As temperature increases, volume increases.</a:t>
            </a:r>
          </a:p>
        </p:txBody>
      </p:sp>
    </p:spTree>
    <p:extLst>
      <p:ext uri="{BB962C8B-B14F-4D97-AF65-F5344CB8AC3E}">
        <p14:creationId xmlns:p14="http://schemas.microsoft.com/office/powerpoint/2010/main" val="380013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258766C-E1D3-204A-AD91-B1E2F8FF4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60308"/>
            <a:ext cx="5937755" cy="93509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AFF"/>
                </a:solidFill>
              </a:rPr>
              <a:t>The Gas Laws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BA6BD2E-F53D-6A44-BAF1-27CF5DD88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1" y="1752600"/>
            <a:ext cx="4572000" cy="3101983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This hot air balloon was designed to carry a passenger around the world. You will study some laws that will allow you to predict gas behavior under specific conditions, such as in a hot air balloon.</a:t>
            </a:r>
          </a:p>
        </p:txBody>
      </p:sp>
      <p:pic>
        <p:nvPicPr>
          <p:cNvPr id="23556" name="Picture 5" descr="001">
            <a:extLst>
              <a:ext uri="{FF2B5EF4-FFF2-40B4-BE49-F238E27FC236}">
                <a16:creationId xmlns:a16="http://schemas.microsoft.com/office/drawing/2014/main" id="{5A0D01C1-8E5E-3D48-A093-1E8F2E84A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628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7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7A268BAE-46B3-6F40-9517-0F156A44E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5937755" cy="1092708"/>
          </a:xfrm>
        </p:spPr>
        <p:txBody>
          <a:bodyPr/>
          <a:lstStyle/>
          <a:p>
            <a:pPr eaLnBrk="1" hangingPunct="1"/>
            <a:r>
              <a:rPr lang="en-US" altLang="en-US" dirty="0"/>
              <a:t>Boyle’s Law: Pressure and Volume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F1FC97D9-B587-2B4E-B86F-3561DD3EF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461441"/>
            <a:ext cx="7924800" cy="31019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Boyle’s Law: Pressure and Volume</a:t>
            </a:r>
          </a:p>
          <a:p>
            <a:pPr lvl="1" eaLnBrk="1" hangingPunct="1"/>
            <a:r>
              <a:rPr lang="en-US" altLang="en-US" sz="2000" dirty="0"/>
              <a:t>How are the pressure, volume, and temperature of a gas related?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4C73D1-33EC-0644-B1CC-F893CB548148}"/>
              </a:ext>
            </a:extLst>
          </p:cNvPr>
          <p:cNvSpPr txBox="1">
            <a:spLocks noChangeArrowheads="1"/>
          </p:cNvSpPr>
          <p:nvPr/>
        </p:nvSpPr>
        <p:spPr>
          <a:xfrm>
            <a:off x="743712" y="2352830"/>
            <a:ext cx="7545387" cy="4421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000" dirty="0"/>
              <a:t>If the temperature is constant, as the pressure of a gas increases, the volume decreases.</a:t>
            </a:r>
          </a:p>
        </p:txBody>
      </p:sp>
      <p:pic>
        <p:nvPicPr>
          <p:cNvPr id="5" name="Picture 6" descr="14-01-15a">
            <a:extLst>
              <a:ext uri="{FF2B5EF4-FFF2-40B4-BE49-F238E27FC236}">
                <a16:creationId xmlns:a16="http://schemas.microsoft.com/office/drawing/2014/main" id="{32914333-EF46-C042-B547-B2AB0FEA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199" y="3343656"/>
            <a:ext cx="21335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4-01-15b">
            <a:extLst>
              <a:ext uri="{FF2B5EF4-FFF2-40B4-BE49-F238E27FC236}">
                <a16:creationId xmlns:a16="http://schemas.microsoft.com/office/drawing/2014/main" id="{D52AD3A0-9D30-E848-BE1C-BE2CF055B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72" y="3276600"/>
            <a:ext cx="2133600" cy="33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1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Volume and pressure of a gas:</a:t>
            </a:r>
            <a:br>
              <a:rPr lang="en-US" dirty="0"/>
            </a:br>
            <a:r>
              <a:rPr lang="en-US" dirty="0"/>
              <a:t>Boyle’s law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686800" cy="18288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dirty="0"/>
              <a:t>Boyle's Law</a:t>
            </a:r>
            <a:r>
              <a:rPr lang="en-US" dirty="0"/>
              <a:t> states that pressure is inversely proportional to volume and is expressed as; </a:t>
            </a:r>
          </a:p>
          <a:p>
            <a:pPr marL="2743200" lvl="6" indent="0">
              <a:buNone/>
            </a:pPr>
            <a:r>
              <a:rPr lang="en-US" sz="3600" dirty="0"/>
              <a:t>P × V = a constant</a:t>
            </a:r>
          </a:p>
        </p:txBody>
      </p:sp>
      <p:pic>
        <p:nvPicPr>
          <p:cNvPr id="1026" name="Picture 2" descr="Experimental data to show Boyle's hypothesis">
            <a:extLst>
              <a:ext uri="{FF2B5EF4-FFF2-40B4-BE49-F238E27FC236}">
                <a16:creationId xmlns:a16="http://schemas.microsoft.com/office/drawing/2014/main" id="{F6DF4648-669C-43C6-B9CC-7A20CB61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0900"/>
            <a:ext cx="7863835" cy="32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xperimental data to show Boyle's hypothesis">
            <a:extLst>
              <a:ext uri="{FF2B5EF4-FFF2-40B4-BE49-F238E27FC236}">
                <a16:creationId xmlns:a16="http://schemas.microsoft.com/office/drawing/2014/main" id="{FB5D44D1-9A59-6E4A-B63D-811A1A0E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2895600"/>
            <a:ext cx="7863835" cy="32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834419C3-372E-304B-941D-42F3AFA26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122" y="434332"/>
            <a:ext cx="5937755" cy="10134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Boyle’s Law: Pressure and Volume</a:t>
            </a:r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486D46F3-CD68-7942-A440-3C0E9A1D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53400" cy="3101983"/>
          </a:xfrm>
        </p:spPr>
        <p:txBody>
          <a:bodyPr>
            <a:normAutofit/>
          </a:bodyPr>
          <a:lstStyle/>
          <a:p>
            <a:pPr lvl="2" eaLnBrk="1" hangingPunct="1"/>
            <a:r>
              <a:rPr lang="en-US" altLang="en-US" sz="2000" b="1" dirty="0"/>
              <a:t>Boyle’s law</a:t>
            </a:r>
            <a:r>
              <a:rPr lang="en-US" altLang="en-US" sz="2000" dirty="0"/>
              <a:t> states that for a given mass of gas at constant temperature, the volume of the gas varies inversely with pressure.</a:t>
            </a:r>
          </a:p>
        </p:txBody>
      </p:sp>
      <p:pic>
        <p:nvPicPr>
          <p:cNvPr id="29700" name="Picture 4" descr="e0419-01">
            <a:extLst>
              <a:ext uri="{FF2B5EF4-FFF2-40B4-BE49-F238E27FC236}">
                <a16:creationId xmlns:a16="http://schemas.microsoft.com/office/drawing/2014/main" id="{C0E4E555-1B83-B44B-9D3A-A2889BF6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77" y="3200400"/>
            <a:ext cx="548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15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Using Boyle’s law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31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b="1" dirty="0"/>
              <a:t>Boyle's Law</a:t>
            </a:r>
            <a:r>
              <a:rPr lang="en-US" dirty="0"/>
              <a:t> states that when temperature is not changing, pressure is inversely proportional to volume and is expressed as P × V = a </a:t>
            </a:r>
            <a:r>
              <a:rPr lang="en-US" i="1" dirty="0"/>
              <a:t>constant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Notice that an increase in container volume results in a lower pressure. </a:t>
            </a:r>
          </a:p>
        </p:txBody>
      </p:sp>
      <p:pic>
        <p:nvPicPr>
          <p:cNvPr id="2050" name="Picture 2" descr="An increase in the volume of the container results in a lower pressure">
            <a:extLst>
              <a:ext uri="{FF2B5EF4-FFF2-40B4-BE49-F238E27FC236}">
                <a16:creationId xmlns:a16="http://schemas.microsoft.com/office/drawing/2014/main" id="{924C8121-007E-4BF9-B68A-78C329384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9" y="2057400"/>
            <a:ext cx="8029864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33"/>
            <a:ext cx="8229600" cy="1143000"/>
          </a:xfrm>
        </p:spPr>
        <p:txBody>
          <a:bodyPr/>
          <a:lstStyle/>
          <a:p>
            <a:r>
              <a:rPr lang="en-US" dirty="0"/>
              <a:t>Solved problem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935418"/>
              </p:ext>
            </p:extLst>
          </p:nvPr>
        </p:nvGraphicFramePr>
        <p:xfrm>
          <a:off x="3573" y="2617836"/>
          <a:ext cx="9144000" cy="4240165"/>
        </p:xfrm>
        <a:graphic>
          <a:graphicData uri="http://schemas.openxmlformats.org/drawingml/2006/table">
            <a:tbl>
              <a:tblPr/>
              <a:tblGrid>
                <a:gridCol w="186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052"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solidFill>
                            <a:srgbClr val="E37C00"/>
                          </a:solidFill>
                          <a:effectLst/>
                        </a:rPr>
                        <a:t>Asked</a:t>
                      </a:r>
                    </a:p>
                  </a:txBody>
                  <a:tcPr marL="29776" marR="29776" marT="14888" marB="14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What is the new volume (V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) of the balloon when it reaches 100,000 ft?</a:t>
                      </a:r>
                    </a:p>
                  </a:txBody>
                  <a:tcPr marL="24813" marR="29776" marT="14888" marB="14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470"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solidFill>
                            <a:srgbClr val="E37C00"/>
                          </a:solidFill>
                          <a:effectLst/>
                        </a:rPr>
                        <a:t>Given</a:t>
                      </a:r>
                    </a:p>
                  </a:txBody>
                  <a:tcPr marL="29776" marR="29776" marT="14888" marB="14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1.00 atm; V</a:t>
                      </a:r>
                      <a:r>
                        <a:rPr lang="en-US" sz="24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725 mL; V</a:t>
                      </a:r>
                      <a:r>
                        <a:rPr lang="en-US" sz="2400" b="0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815 mL</a:t>
                      </a:r>
                      <a:endParaRPr lang="en-US" sz="2400" b="0" dirty="0">
                        <a:effectLst/>
                      </a:endParaRPr>
                    </a:p>
                  </a:txBody>
                  <a:tcPr marL="24813" marR="29776" marT="14888" marB="14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607"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solidFill>
                            <a:srgbClr val="E37C00"/>
                          </a:solidFill>
                          <a:effectLst/>
                        </a:rPr>
                        <a:t>Relationships</a:t>
                      </a:r>
                    </a:p>
                  </a:txBody>
                  <a:tcPr marL="29776" marR="29776" marT="14888" marB="14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P</a:t>
                      </a:r>
                      <a:r>
                        <a:rPr lang="en-US" sz="2400" baseline="-25000" dirty="0">
                          <a:effectLst/>
                        </a:rPr>
                        <a:t>1</a:t>
                      </a:r>
                      <a:r>
                        <a:rPr lang="en-US" sz="2400" dirty="0">
                          <a:effectLst/>
                        </a:rPr>
                        <a:t>V</a:t>
                      </a:r>
                      <a:r>
                        <a:rPr lang="en-US" sz="2400" baseline="-25000" dirty="0">
                          <a:effectLst/>
                        </a:rPr>
                        <a:t>1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= P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V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</a:endParaRPr>
                    </a:p>
                  </a:txBody>
                  <a:tcPr marL="24813" marR="29776" marT="14888" marB="14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168"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solidFill>
                            <a:srgbClr val="E37C00"/>
                          </a:solidFill>
                          <a:effectLst/>
                        </a:rPr>
                        <a:t>Solve</a:t>
                      </a:r>
                    </a:p>
                  </a:txBody>
                  <a:tcPr marL="29776" marR="29776" marT="14888" marB="14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effectLst/>
                      </a:endParaRPr>
                    </a:p>
                  </a:txBody>
                  <a:tcPr marL="24813" marR="29776" marT="14888" marB="14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868">
                <a:tc>
                  <a:txBody>
                    <a:bodyPr/>
                    <a:lstStyle/>
                    <a:p>
                      <a:pPr algn="r"/>
                      <a:r>
                        <a:rPr lang="en-US" sz="2600" dirty="0">
                          <a:solidFill>
                            <a:srgbClr val="E37C00"/>
                          </a:solidFill>
                          <a:effectLst/>
                        </a:rPr>
                        <a:t>Answer</a:t>
                      </a:r>
                    </a:p>
                  </a:txBody>
                  <a:tcPr marL="29776" marR="15508" marT="14888" marB="14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The bag pressure will decrease to 0.890 atm. </a:t>
                      </a:r>
                    </a:p>
                  </a:txBody>
                  <a:tcPr marL="24813" marR="29776" marT="14888" marB="14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227275"/>
              </p:ext>
            </p:extLst>
          </p:nvPr>
        </p:nvGraphicFramePr>
        <p:xfrm>
          <a:off x="0" y="1023376"/>
          <a:ext cx="9116291" cy="1554480"/>
        </p:xfrm>
        <a:graphic>
          <a:graphicData uri="http://schemas.openxmlformats.org/drawingml/2006/table">
            <a:tbl>
              <a:tblPr/>
              <a:tblGrid>
                <a:gridCol w="911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	</a:t>
                      </a:r>
                    </a:p>
                    <a:p>
                      <a:r>
                        <a:rPr lang="en-US" sz="2400" dirty="0">
                          <a:effectLst/>
                        </a:rPr>
                        <a:t>If a sealed bag of chips increases its volume from 725 mL to 815 mL on a drive from the beach to a mountain, what is the new pressure inside the bag?</a:t>
                      </a:r>
                      <a:endParaRPr lang="en-US" sz="2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47B9CC3-681A-4BB5-90CA-7EA03B4747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800600"/>
            <a:ext cx="69532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193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1382</Words>
  <Application>Microsoft Macintosh PowerPoint</Application>
  <PresentationFormat>On-screen Show (4:3)</PresentationFormat>
  <Paragraphs>145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Gill Sans MT</vt:lpstr>
      <vt:lpstr>Times New Roman</vt:lpstr>
      <vt:lpstr>Parcel</vt:lpstr>
      <vt:lpstr>PowerPoint Presentation</vt:lpstr>
      <vt:lpstr>Chapter 11: Section 2: The Gas Laws</vt:lpstr>
      <vt:lpstr>Essential questipons</vt:lpstr>
      <vt:lpstr>The Gas Laws</vt:lpstr>
      <vt:lpstr>Boyle’s Law: Pressure and Volume</vt:lpstr>
      <vt:lpstr>Volume and pressure of a gas: Boyle’s law </vt:lpstr>
      <vt:lpstr>Boyle’s Law: Pressure and Volume</vt:lpstr>
      <vt:lpstr>Using Boyle’s law </vt:lpstr>
      <vt:lpstr>Solved problem </vt:lpstr>
      <vt:lpstr>Pressure in daily life</vt:lpstr>
      <vt:lpstr>PowerPoint Presentation</vt:lpstr>
      <vt:lpstr>PowerPoint Presentation</vt:lpstr>
      <vt:lpstr>Charles’s Law: Temperature and Volume</vt:lpstr>
      <vt:lpstr>Charles’s Law: Temperature and Volume</vt:lpstr>
      <vt:lpstr>Charles’s Law: Temperature and Volume</vt:lpstr>
      <vt:lpstr>PowerPoint Presentation</vt:lpstr>
      <vt:lpstr>Creating a new temperature scale</vt:lpstr>
      <vt:lpstr>Charles’ law </vt:lpstr>
      <vt:lpstr>Solved problem</vt:lpstr>
      <vt:lpstr>PowerPoint Presentation</vt:lpstr>
      <vt:lpstr>Combining Boyle’s law and Charles’ law</vt:lpstr>
      <vt:lpstr>Solved problem </vt:lpstr>
      <vt:lpstr>Gay-Lussac’s Law: Pressure and Temperature</vt:lpstr>
      <vt:lpstr>Gay-Lussac’s Law: Pressure and Temperature</vt:lpstr>
      <vt:lpstr>PowerPoint Presentation</vt:lpstr>
      <vt:lpstr>PowerPoint Presentation</vt:lpstr>
      <vt:lpstr>The Combined Gas Law</vt:lpstr>
      <vt:lpstr>The Combined Gas Law</vt:lpstr>
      <vt:lpstr>PowerPoint Presentation</vt:lpstr>
      <vt:lpstr>Post-assessment</vt:lpstr>
      <vt:lpstr>Post-assessment</vt:lpstr>
      <vt:lpstr>Post-assessment</vt:lpstr>
      <vt:lpstr>Post-assessment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Stover</dc:creator>
  <cp:lastModifiedBy>Michelle Stover</cp:lastModifiedBy>
  <cp:revision>4</cp:revision>
  <dcterms:created xsi:type="dcterms:W3CDTF">2020-05-18T20:27:11Z</dcterms:created>
  <dcterms:modified xsi:type="dcterms:W3CDTF">2020-07-23T21:29:26Z</dcterms:modified>
</cp:coreProperties>
</file>