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21" r:id="rId2"/>
    <p:sldId id="283" r:id="rId3"/>
    <p:sldId id="284" r:id="rId4"/>
    <p:sldId id="257" r:id="rId5"/>
    <p:sldId id="259" r:id="rId6"/>
    <p:sldId id="262" r:id="rId7"/>
    <p:sldId id="263" r:id="rId8"/>
    <p:sldId id="264" r:id="rId9"/>
    <p:sldId id="265" r:id="rId10"/>
    <p:sldId id="296" r:id="rId11"/>
    <p:sldId id="293" r:id="rId12"/>
    <p:sldId id="304" r:id="rId13"/>
    <p:sldId id="303" r:id="rId14"/>
    <p:sldId id="305" r:id="rId15"/>
    <p:sldId id="302" r:id="rId16"/>
    <p:sldId id="306" r:id="rId17"/>
    <p:sldId id="301" r:id="rId18"/>
    <p:sldId id="307" r:id="rId1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p:cViewPr varScale="1">
        <p:scale>
          <a:sx n="106" d="100"/>
          <a:sy n="106" d="100"/>
        </p:scale>
        <p:origin x="18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388"/>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388"/>
          </a:xfrm>
          <a:prstGeom prst="rect">
            <a:avLst/>
          </a:prstGeom>
        </p:spPr>
        <p:txBody>
          <a:bodyPr vert="horz" lIns="95747" tIns="47873" rIns="95747" bIns="47873" rtlCol="0"/>
          <a:lstStyle>
            <a:lvl1pPr algn="r">
              <a:defRPr sz="1300"/>
            </a:lvl1pPr>
          </a:lstStyle>
          <a:p>
            <a:endParaRPr lang="en-US"/>
          </a:p>
        </p:txBody>
      </p:sp>
      <p:sp>
        <p:nvSpPr>
          <p:cNvPr id="4" name="Footer Placeholder 3"/>
          <p:cNvSpPr>
            <a:spLocks noGrp="1"/>
          </p:cNvSpPr>
          <p:nvPr>
            <p:ph type="ftr" sz="quarter" idx="2"/>
          </p:nvPr>
        </p:nvSpPr>
        <p:spPr>
          <a:xfrm>
            <a:off x="0" y="9119173"/>
            <a:ext cx="3169920" cy="480388"/>
          </a:xfrm>
          <a:prstGeom prst="rect">
            <a:avLst/>
          </a:prstGeom>
        </p:spPr>
        <p:txBody>
          <a:bodyPr vert="horz" lIns="95747" tIns="47873" rIns="95747" bIns="47873"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173"/>
            <a:ext cx="3169920" cy="480388"/>
          </a:xfrm>
          <a:prstGeom prst="rect">
            <a:avLst/>
          </a:prstGeom>
        </p:spPr>
        <p:txBody>
          <a:bodyPr vert="horz" lIns="95747" tIns="47873" rIns="95747" bIns="47873" rtlCol="0" anchor="b"/>
          <a:lstStyle>
            <a:lvl1pPr algn="r">
              <a:defRPr sz="1300"/>
            </a:lvl1pPr>
          </a:lstStyle>
          <a:p>
            <a:fld id="{FC6596DF-BEE6-4FF6-829B-7124F6BE860F}" type="slidenum">
              <a:rPr lang="en-US" smtClean="0"/>
              <a:pPr/>
              <a:t>‹#›</a:t>
            </a:fld>
            <a:endParaRPr lang="en-US"/>
          </a:p>
        </p:txBody>
      </p:sp>
    </p:spTree>
    <p:extLst>
      <p:ext uri="{BB962C8B-B14F-4D97-AF65-F5344CB8AC3E}">
        <p14:creationId xmlns:p14="http://schemas.microsoft.com/office/powerpoint/2010/main" val="25685224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EAFF3B80-E178-4DB9-90DC-ADBF4233A5DF}" type="slidenum">
              <a:rPr lang="en-US" smtClean="0"/>
              <a:pPr/>
              <a:t>‹#›</a:t>
            </a:fld>
            <a:endParaRPr lang="en-US"/>
          </a:p>
        </p:txBody>
      </p:sp>
    </p:spTree>
    <p:extLst>
      <p:ext uri="{BB962C8B-B14F-4D97-AF65-F5344CB8AC3E}">
        <p14:creationId xmlns:p14="http://schemas.microsoft.com/office/powerpoint/2010/main" val="280563366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AB020C-EE78-428C-BFF6-F0EB65354368}"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7369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FF3B80-E178-4DB9-90DC-ADBF4233A5DF}" type="slidenum">
              <a:rPr lang="en-US" smtClean="0"/>
              <a:pPr/>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19488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E39C508-B3DB-4FA9-BC9F-CBC36D5A7D34}" type="datetimeFigureOut">
              <a:rPr lang="en-US" smtClean="0"/>
              <a:pPr/>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402535163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9C508-B3DB-4FA9-BC9F-CBC36D5A7D34}" type="datetimeFigureOut">
              <a:rPr lang="en-US" smtClean="0"/>
              <a:pPr/>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740183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39C508-B3DB-4FA9-BC9F-CBC36D5A7D34}" type="datetimeFigureOut">
              <a:rPr lang="en-US" smtClean="0"/>
              <a:pPr/>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282789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39C508-B3DB-4FA9-BC9F-CBC36D5A7D34}" type="datetimeFigureOut">
              <a:rPr lang="en-US" smtClean="0"/>
              <a:pPr/>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425328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EE39C508-B3DB-4FA9-BC9F-CBC36D5A7D34}" type="datetimeFigureOut">
              <a:rPr lang="en-US" smtClean="0"/>
              <a:pPr/>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336398863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E39C508-B3DB-4FA9-BC9F-CBC36D5A7D34}" type="datetimeFigureOut">
              <a:rPr lang="en-US" smtClean="0"/>
              <a:pPr/>
              <a:t>7/23/20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303839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E39C508-B3DB-4FA9-BC9F-CBC36D5A7D34}" type="datetimeFigureOut">
              <a:rPr lang="en-US" smtClean="0"/>
              <a:pPr/>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2AB21-9D3B-4F1C-AC83-C9740163DC84}"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5391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39C508-B3DB-4FA9-BC9F-CBC36D5A7D34}" type="datetimeFigureOut">
              <a:rPr lang="en-US" smtClean="0"/>
              <a:pPr/>
              <a:t>7/23/20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38222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9C508-B3DB-4FA9-BC9F-CBC36D5A7D34}" type="datetimeFigureOut">
              <a:rPr lang="en-US" smtClean="0"/>
              <a:pPr/>
              <a:t>7/23/20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218669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EE39C508-B3DB-4FA9-BC9F-CBC36D5A7D34}" type="datetimeFigureOut">
              <a:rPr lang="en-US" smtClean="0"/>
              <a:pPr/>
              <a:t>7/23/20</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1744496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E39C508-B3DB-4FA9-BC9F-CBC36D5A7D34}" type="datetimeFigureOut">
              <a:rPr lang="en-US" smtClean="0"/>
              <a:pPr/>
              <a:t>7/23/20</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E482AB21-9D3B-4F1C-AC83-C9740163DC84}" type="slidenum">
              <a:rPr lang="en-US" smtClean="0"/>
              <a:pPr/>
              <a:t>‹#›</a:t>
            </a:fld>
            <a:endParaRPr lang="en-US"/>
          </a:p>
        </p:txBody>
      </p:sp>
    </p:spTree>
    <p:extLst>
      <p:ext uri="{BB962C8B-B14F-4D97-AF65-F5344CB8AC3E}">
        <p14:creationId xmlns:p14="http://schemas.microsoft.com/office/powerpoint/2010/main" val="2819549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EE39C508-B3DB-4FA9-BC9F-CBC36D5A7D34}" type="datetimeFigureOut">
              <a:rPr lang="en-US" smtClean="0"/>
              <a:pPr/>
              <a:t>7/23/20</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E482AB21-9D3B-4F1C-AC83-C9740163DC84}" type="slidenum">
              <a:rPr lang="en-US" smtClean="0"/>
              <a:pPr/>
              <a:t>‹#›</a:t>
            </a:fld>
            <a:endParaRPr lang="en-US"/>
          </a:p>
        </p:txBody>
      </p:sp>
    </p:spTree>
    <p:extLst>
      <p:ext uri="{BB962C8B-B14F-4D97-AF65-F5344CB8AC3E}">
        <p14:creationId xmlns:p14="http://schemas.microsoft.com/office/powerpoint/2010/main" val="4251803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533400"/>
            <a:ext cx="8915400" cy="3200400"/>
          </a:xfrm>
          <a:prstGeom prst="rect">
            <a:avLst/>
          </a:prstGeom>
        </p:spPr>
      </p:pic>
      <p:sp>
        <p:nvSpPr>
          <p:cNvPr id="11" name="TextBox 10"/>
          <p:cNvSpPr txBox="1"/>
          <p:nvPr/>
        </p:nvSpPr>
        <p:spPr>
          <a:xfrm>
            <a:off x="533400" y="4191000"/>
            <a:ext cx="8382000" cy="1569660"/>
          </a:xfrm>
          <a:prstGeom prst="rect">
            <a:avLst/>
          </a:prstGeom>
          <a:noFill/>
        </p:spPr>
        <p:txBody>
          <a:bodyPr wrap="square" rtlCol="0">
            <a:spAutoFit/>
          </a:bodyPr>
          <a:lstStyle/>
          <a:p>
            <a:r>
              <a:rPr lang="en-US" sz="2400" b="1" dirty="0"/>
              <a:t>                              T = Take Notes</a:t>
            </a:r>
          </a:p>
          <a:p>
            <a:r>
              <a:rPr lang="en-US" sz="2400" b="1" dirty="0"/>
              <a:t>                              I = Interact with your notes</a:t>
            </a:r>
          </a:p>
          <a:p>
            <a:r>
              <a:rPr lang="en-US" sz="2400" b="1" dirty="0"/>
              <a:t>                              P = Practice with plenty of repetition</a:t>
            </a:r>
          </a:p>
          <a:p>
            <a:r>
              <a:rPr lang="en-US" sz="2400" b="1" dirty="0"/>
              <a:t>                              S = Self-test</a:t>
            </a:r>
          </a:p>
        </p:txBody>
      </p:sp>
    </p:spTree>
    <p:extLst>
      <p:ext uri="{BB962C8B-B14F-4D97-AF65-F5344CB8AC3E}">
        <p14:creationId xmlns:p14="http://schemas.microsoft.com/office/powerpoint/2010/main" val="2280215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Solved problem</a:t>
            </a:r>
          </a:p>
        </p:txBody>
      </p:sp>
      <p:graphicFrame>
        <p:nvGraphicFramePr>
          <p:cNvPr id="4" name="Table 3"/>
          <p:cNvGraphicFramePr>
            <a:graphicFrameLocks noGrp="1"/>
          </p:cNvGraphicFramePr>
          <p:nvPr>
            <p:extLst>
              <p:ext uri="{D42A27DB-BD31-4B8C-83A1-F6EECF244321}">
                <p14:modId xmlns:p14="http://schemas.microsoft.com/office/powerpoint/2010/main" val="214113799"/>
              </p:ext>
            </p:extLst>
          </p:nvPr>
        </p:nvGraphicFramePr>
        <p:xfrm>
          <a:off x="0" y="1219200"/>
          <a:ext cx="9144000" cy="533400"/>
        </p:xfrm>
        <a:graphic>
          <a:graphicData uri="http://schemas.openxmlformats.org/drawingml/2006/table">
            <a:tbl>
              <a:tblPr/>
              <a:tblGrid>
                <a:gridCol w="9144000">
                  <a:extLst>
                    <a:ext uri="{9D8B030D-6E8A-4147-A177-3AD203B41FA5}">
                      <a16:colId xmlns:a16="http://schemas.microsoft.com/office/drawing/2014/main" val="20000"/>
                    </a:ext>
                  </a:extLst>
                </a:gridCol>
              </a:tblGrid>
              <a:tr h="533400">
                <a:tc>
                  <a:txBody>
                    <a:bodyPr/>
                    <a:lstStyle/>
                    <a:p>
                      <a:pPr algn="l"/>
                      <a:r>
                        <a:rPr lang="en-US" sz="2800" dirty="0">
                          <a:effectLst/>
                        </a:rPr>
                        <a:t>Convert a pressure of 1.250 atm to kPa.</a:t>
                      </a: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05358551"/>
              </p:ext>
            </p:extLst>
          </p:nvPr>
        </p:nvGraphicFramePr>
        <p:xfrm>
          <a:off x="0" y="1752600"/>
          <a:ext cx="9144000" cy="4988790"/>
        </p:xfrm>
        <a:graphic>
          <a:graphicData uri="http://schemas.openxmlformats.org/drawingml/2006/table">
            <a:tbl>
              <a:tblPr/>
              <a:tblGrid>
                <a:gridCol w="1524000">
                  <a:extLst>
                    <a:ext uri="{9D8B030D-6E8A-4147-A177-3AD203B41FA5}">
                      <a16:colId xmlns:a16="http://schemas.microsoft.com/office/drawing/2014/main" val="20000"/>
                    </a:ext>
                  </a:extLst>
                </a:gridCol>
                <a:gridCol w="7620000">
                  <a:extLst>
                    <a:ext uri="{9D8B030D-6E8A-4147-A177-3AD203B41FA5}">
                      <a16:colId xmlns:a16="http://schemas.microsoft.com/office/drawing/2014/main" val="20001"/>
                    </a:ext>
                  </a:extLst>
                </a:gridCol>
              </a:tblGrid>
              <a:tr h="432439">
                <a:tc>
                  <a:txBody>
                    <a:bodyPr/>
                    <a:lstStyle/>
                    <a:p>
                      <a:pPr algn="r"/>
                      <a:r>
                        <a:rPr lang="en-US" sz="2000" dirty="0">
                          <a:solidFill>
                            <a:srgbClr val="E37C00"/>
                          </a:solidFill>
                          <a:effectLst/>
                        </a:rPr>
                        <a:t>Given</a:t>
                      </a:r>
                    </a:p>
                  </a:txBody>
                  <a:tcPr marL="40410" marR="40410" marT="20205" marB="202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2000" dirty="0">
                          <a:effectLst/>
                        </a:rPr>
                        <a:t>1.250 kPa</a:t>
                      </a:r>
                    </a:p>
                  </a:txBody>
                  <a:tcPr marL="33675" marR="40410" marT="20205" marB="202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777361">
                <a:tc>
                  <a:txBody>
                    <a:bodyPr/>
                    <a:lstStyle/>
                    <a:p>
                      <a:pPr algn="r"/>
                      <a:r>
                        <a:rPr lang="en-US" sz="2000" dirty="0">
                          <a:solidFill>
                            <a:srgbClr val="E37C00"/>
                          </a:solidFill>
                          <a:effectLst/>
                        </a:rPr>
                        <a:t>Relationships</a:t>
                      </a:r>
                    </a:p>
                  </a:txBody>
                  <a:tcPr marL="40410" marR="40410" marT="20205" marB="202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000" dirty="0">
                          <a:effectLst/>
                        </a:rPr>
                        <a:t>Standard pressure equivalencies: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2000" dirty="0"/>
                        <a:t>14.69 </a:t>
                      </a:r>
                      <a:r>
                        <a:rPr lang="en-US" sz="2000" dirty="0" err="1"/>
                        <a:t>lbs</a:t>
                      </a:r>
                      <a:r>
                        <a:rPr lang="en-US" sz="2000" dirty="0"/>
                        <a:t>/in</a:t>
                      </a:r>
                      <a:r>
                        <a:rPr lang="en-US" sz="2000" baseline="30000" dirty="0"/>
                        <a:t>2</a:t>
                      </a:r>
                      <a:r>
                        <a:rPr lang="en-US" sz="2000" dirty="0"/>
                        <a:t>=14.69 psi=1.000 atm=760.0 mmHg=760.0 Torr=101.325 kPa</a:t>
                      </a:r>
                      <a:endParaRPr lang="en-US" sz="2000" dirty="0">
                        <a:effectLst/>
                      </a:endParaRPr>
                    </a:p>
                    <a:p>
                      <a:pPr algn="l">
                        <a:spcAft>
                          <a:spcPts val="1200"/>
                        </a:spcAft>
                      </a:pPr>
                      <a:r>
                        <a:rPr lang="en-US" sz="2000" dirty="0">
                          <a:effectLst/>
                        </a:rPr>
                        <a:t>Conversion</a:t>
                      </a:r>
                      <a:r>
                        <a:rPr lang="en-US" sz="2000" baseline="0" dirty="0">
                          <a:effectLst/>
                        </a:rPr>
                        <a:t> factor: </a:t>
                      </a:r>
                      <a:r>
                        <a:rPr lang="en-US" sz="2000" dirty="0">
                          <a:effectLst/>
                        </a:rPr>
                        <a:t> 1.000 atm = 101.325 kPa</a:t>
                      </a:r>
                    </a:p>
                  </a:txBody>
                  <a:tcPr marL="33675" marR="40410" marT="20205" marB="202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295400">
                <a:tc>
                  <a:txBody>
                    <a:bodyPr/>
                    <a:lstStyle/>
                    <a:p>
                      <a:pPr algn="r"/>
                      <a:r>
                        <a:rPr lang="en-US" sz="2000" dirty="0">
                          <a:solidFill>
                            <a:srgbClr val="E37C00"/>
                          </a:solidFill>
                          <a:effectLst/>
                        </a:rPr>
                        <a:t>Solve</a:t>
                      </a:r>
                    </a:p>
                  </a:txBody>
                  <a:tcPr marL="40410" marR="40410" marT="20205" marB="202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l"/>
                      <a:r>
                        <a:rPr lang="en-US" sz="2000" dirty="0">
                          <a:effectLst/>
                        </a:rPr>
                        <a:t>Use the standard pressure equivalencies to create a conversion factor:</a:t>
                      </a:r>
                    </a:p>
                    <a:p>
                      <a:pPr algn="l"/>
                      <a:endParaRPr lang="en-US" sz="2000" dirty="0">
                        <a:effectLst/>
                      </a:endParaRPr>
                    </a:p>
                    <a:p>
                      <a:pPr algn="l"/>
                      <a:endParaRPr lang="en-US" sz="2000" dirty="0">
                        <a:effectLst/>
                      </a:endParaRPr>
                    </a:p>
                  </a:txBody>
                  <a:tcPr marL="33675" marR="40410" marT="20205" marB="2020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483590">
                <a:tc>
                  <a:txBody>
                    <a:bodyPr/>
                    <a:lstStyle/>
                    <a:p>
                      <a:pPr algn="r"/>
                      <a:r>
                        <a:rPr lang="en-US" sz="2000" dirty="0">
                          <a:solidFill>
                            <a:srgbClr val="E37C00"/>
                          </a:solidFill>
                          <a:effectLst/>
                        </a:rPr>
                        <a:t>Answer</a:t>
                      </a:r>
                    </a:p>
                  </a:txBody>
                  <a:tcPr marL="40410" marR="21047" marT="20205" marB="2020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BE6CC"/>
                    </a:solidFill>
                  </a:tcPr>
                </a:tc>
                <a:tc>
                  <a:txBody>
                    <a:bodyPr/>
                    <a:lstStyle/>
                    <a:p>
                      <a:pPr algn="l"/>
                      <a:r>
                        <a:rPr lang="en-US" sz="2000" dirty="0">
                          <a:effectLst/>
                        </a:rPr>
                        <a:t>The pressure is equal to 126.7 kPa</a:t>
                      </a:r>
                    </a:p>
                  </a:txBody>
                  <a:tcPr marL="33675" marR="40410" marT="20205" marB="2020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pic>
        <p:nvPicPr>
          <p:cNvPr id="6" name="Picture 5">
            <a:extLst>
              <a:ext uri="{FF2B5EF4-FFF2-40B4-BE49-F238E27FC236}">
                <a16:creationId xmlns:a16="http://schemas.microsoft.com/office/drawing/2014/main" id="{03448954-759B-4544-B3F0-ACD4C83827E3}"/>
              </a:ext>
            </a:extLst>
          </p:cNvPr>
          <p:cNvPicPr>
            <a:picLocks noChangeAspect="1"/>
          </p:cNvPicPr>
          <p:nvPr/>
        </p:nvPicPr>
        <p:blipFill>
          <a:blip r:embed="rId2" cstate="print"/>
          <a:stretch>
            <a:fillRect/>
          </a:stretch>
        </p:blipFill>
        <p:spPr>
          <a:xfrm>
            <a:off x="1600200" y="4419600"/>
            <a:ext cx="7372350" cy="657225"/>
          </a:xfrm>
          <a:prstGeom prst="rect">
            <a:avLst/>
          </a:prstGeom>
        </p:spPr>
      </p:pic>
    </p:spTree>
    <p:extLst>
      <p:ext uri="{BB962C8B-B14F-4D97-AF65-F5344CB8AC3E}">
        <p14:creationId xmlns:p14="http://schemas.microsoft.com/office/powerpoint/2010/main" val="2466887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How do gases produce pressure?</a:t>
            </a:r>
          </a:p>
        </p:txBody>
      </p:sp>
    </p:spTree>
    <p:extLst>
      <p:ext uri="{BB962C8B-B14F-4D97-AF65-F5344CB8AC3E}">
        <p14:creationId xmlns:p14="http://schemas.microsoft.com/office/powerpoint/2010/main" val="1361248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How do gases produce pressure?</a:t>
            </a:r>
          </a:p>
          <a:p>
            <a:pPr lvl="1"/>
            <a:r>
              <a:rPr lang="en-US" dirty="0">
                <a:solidFill>
                  <a:srgbClr val="FF0000"/>
                </a:solidFill>
              </a:rPr>
              <a:t>When gases collide with a surface, they produce a force over the area of contact.</a:t>
            </a:r>
          </a:p>
        </p:txBody>
      </p:sp>
    </p:spTree>
    <p:extLst>
      <p:ext uri="{BB962C8B-B14F-4D97-AF65-F5344CB8AC3E}">
        <p14:creationId xmlns:p14="http://schemas.microsoft.com/office/powerpoint/2010/main" val="3167291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Do solids and liquids also produce pressure?</a:t>
            </a:r>
          </a:p>
        </p:txBody>
      </p:sp>
    </p:spTree>
    <p:extLst>
      <p:ext uri="{BB962C8B-B14F-4D97-AF65-F5344CB8AC3E}">
        <p14:creationId xmlns:p14="http://schemas.microsoft.com/office/powerpoint/2010/main" val="1955135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Do solids and liquids also produce pressure?</a:t>
            </a:r>
          </a:p>
          <a:p>
            <a:pPr lvl="1"/>
            <a:r>
              <a:rPr lang="en-US" dirty="0">
                <a:solidFill>
                  <a:srgbClr val="FF0000"/>
                </a:solidFill>
              </a:rPr>
              <a:t>Yes they do, as long as the surface of one substance contacts another there is pressure no matter what state the substances are in.</a:t>
            </a:r>
          </a:p>
        </p:txBody>
      </p:sp>
    </p:spTree>
    <p:extLst>
      <p:ext uri="{BB962C8B-B14F-4D97-AF65-F5344CB8AC3E}">
        <p14:creationId xmlns:p14="http://schemas.microsoft.com/office/powerpoint/2010/main" val="125283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What are some ways to increase the pressure of a gas?</a:t>
            </a:r>
          </a:p>
        </p:txBody>
      </p:sp>
    </p:spTree>
    <p:extLst>
      <p:ext uri="{BB962C8B-B14F-4D97-AF65-F5344CB8AC3E}">
        <p14:creationId xmlns:p14="http://schemas.microsoft.com/office/powerpoint/2010/main" val="3373555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What are some ways to increase the pressure of a gas?</a:t>
            </a:r>
          </a:p>
          <a:p>
            <a:pPr lvl="1"/>
            <a:r>
              <a:rPr lang="en-US" dirty="0">
                <a:solidFill>
                  <a:srgbClr val="FF0000"/>
                </a:solidFill>
              </a:rPr>
              <a:t>Increase the number of collisions or increase the force of collisions; change the surface area. This can be achieved by increasing the temperature of a gas, decreasing the size of its container, and adding more gas particles.</a:t>
            </a:r>
          </a:p>
        </p:txBody>
      </p:sp>
    </p:spTree>
    <p:extLst>
      <p:ext uri="{BB962C8B-B14F-4D97-AF65-F5344CB8AC3E}">
        <p14:creationId xmlns:p14="http://schemas.microsoft.com/office/powerpoint/2010/main" val="2953517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How do you calculate the pressure of a system when there is more than one gas present?</a:t>
            </a:r>
          </a:p>
        </p:txBody>
      </p:sp>
    </p:spTree>
    <p:extLst>
      <p:ext uri="{BB962C8B-B14F-4D97-AF65-F5344CB8AC3E}">
        <p14:creationId xmlns:p14="http://schemas.microsoft.com/office/powerpoint/2010/main" val="3369214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Post-assessment</a:t>
            </a:r>
          </a:p>
        </p:txBody>
      </p:sp>
      <p:sp>
        <p:nvSpPr>
          <p:cNvPr id="3" name="Content Placeholder 2"/>
          <p:cNvSpPr>
            <a:spLocks noGrp="1"/>
          </p:cNvSpPr>
          <p:nvPr>
            <p:ph idx="1"/>
          </p:nvPr>
        </p:nvSpPr>
        <p:spPr>
          <a:xfrm>
            <a:off x="457200" y="1166018"/>
            <a:ext cx="8229600" cy="5463381"/>
          </a:xfrm>
        </p:spPr>
        <p:txBody>
          <a:bodyPr>
            <a:normAutofit/>
          </a:bodyPr>
          <a:lstStyle/>
          <a:p>
            <a:r>
              <a:rPr lang="en-US" dirty="0"/>
              <a:t>How do you calculate the pressure of a system when there is more than one gas present?</a:t>
            </a:r>
          </a:p>
          <a:p>
            <a:pPr lvl="1"/>
            <a:r>
              <a:rPr lang="en-US" dirty="0">
                <a:solidFill>
                  <a:srgbClr val="FF0000"/>
                </a:solidFill>
              </a:rPr>
              <a:t>Use Dalton's law, which requires you to add all the partial pressures of each individual gas together to get the total pressure.</a:t>
            </a:r>
          </a:p>
        </p:txBody>
      </p:sp>
    </p:spTree>
    <p:extLst>
      <p:ext uri="{BB962C8B-B14F-4D97-AF65-F5344CB8AC3E}">
        <p14:creationId xmlns:p14="http://schemas.microsoft.com/office/powerpoint/2010/main" val="205012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1C9F4F8-1CA1-4169-A513-5E15F4D91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00150" y="2386744"/>
            <a:ext cx="6743700" cy="1645920"/>
          </a:xfrm>
          <a:solidFill>
            <a:schemeClr val="accent1"/>
          </a:solidFill>
          <a:ln w="190500" cmpd="thinThick">
            <a:solidFill>
              <a:schemeClr val="accent1"/>
            </a:solidFill>
          </a:ln>
        </p:spPr>
        <p:txBody>
          <a:bodyPr>
            <a:normAutofit/>
          </a:bodyPr>
          <a:lstStyle/>
          <a:p>
            <a:r>
              <a:rPr lang="en-US" sz="3000">
                <a:solidFill>
                  <a:srgbClr val="FFFFFF"/>
                </a:solidFill>
              </a:rPr>
              <a:t>Chapter 11:</a:t>
            </a:r>
            <a:br>
              <a:rPr lang="en-US" sz="3000">
                <a:solidFill>
                  <a:srgbClr val="FFFFFF"/>
                </a:solidFill>
              </a:rPr>
            </a:br>
            <a:r>
              <a:rPr lang="en-US" sz="3000">
                <a:solidFill>
                  <a:srgbClr val="FFFFFF"/>
                </a:solidFill>
              </a:rPr>
              <a:t>Section 1:Gases and Pressure</a:t>
            </a:r>
          </a:p>
        </p:txBody>
      </p:sp>
    </p:spTree>
    <p:extLst>
      <p:ext uri="{BB962C8B-B14F-4D97-AF65-F5344CB8AC3E}">
        <p14:creationId xmlns:p14="http://schemas.microsoft.com/office/powerpoint/2010/main" val="1714202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a:t>Essential questions</a:t>
            </a:r>
            <a:endParaRPr lang="en-US" dirty="0"/>
          </a:p>
        </p:txBody>
      </p:sp>
      <p:sp>
        <p:nvSpPr>
          <p:cNvPr id="3" name="Content Placeholder 2"/>
          <p:cNvSpPr>
            <a:spLocks noGrp="1"/>
          </p:cNvSpPr>
          <p:nvPr>
            <p:ph idx="1"/>
          </p:nvPr>
        </p:nvSpPr>
        <p:spPr>
          <a:xfrm>
            <a:off x="457200" y="1166018"/>
            <a:ext cx="8229600" cy="5463381"/>
          </a:xfrm>
        </p:spPr>
        <p:txBody>
          <a:bodyPr>
            <a:normAutofit/>
          </a:bodyPr>
          <a:lstStyle/>
          <a:p>
            <a:r>
              <a:rPr lang="en-US"/>
              <a:t>How do gases produce pressure?</a:t>
            </a:r>
          </a:p>
          <a:p>
            <a:r>
              <a:rPr lang="en-US"/>
              <a:t>Do solids and liquids also produce pressure?</a:t>
            </a:r>
          </a:p>
          <a:p>
            <a:r>
              <a:rPr lang="en-US"/>
              <a:t>What are some ways to increase the pressure of a gas?</a:t>
            </a:r>
          </a:p>
          <a:p>
            <a:r>
              <a:rPr lang="en-US"/>
              <a:t>How do you calculate the pressure of a system when there is more than one gas present?</a:t>
            </a:r>
            <a:endParaRPr lang="en-US" dirty="0"/>
          </a:p>
        </p:txBody>
      </p:sp>
    </p:spTree>
    <p:extLst>
      <p:ext uri="{BB962C8B-B14F-4D97-AF65-F5344CB8AC3E}">
        <p14:creationId xmlns:p14="http://schemas.microsoft.com/office/powerpoint/2010/main" val="205357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gases </a:t>
            </a:r>
          </a:p>
        </p:txBody>
      </p:sp>
      <p:sp>
        <p:nvSpPr>
          <p:cNvPr id="3" name="Content Placeholder 2"/>
          <p:cNvSpPr>
            <a:spLocks noGrp="1"/>
          </p:cNvSpPr>
          <p:nvPr>
            <p:ph idx="1"/>
          </p:nvPr>
        </p:nvSpPr>
        <p:spPr/>
        <p:txBody>
          <a:bodyPr>
            <a:normAutofit/>
          </a:bodyPr>
          <a:lstStyle/>
          <a:p>
            <a:r>
              <a:rPr lang="en-US" dirty="0"/>
              <a:t>Gases have relatively large spaces between particles.</a:t>
            </a:r>
          </a:p>
          <a:p>
            <a:r>
              <a:rPr lang="en-US" dirty="0"/>
              <a:t>Gases have very low density compared to liquids or solids.</a:t>
            </a:r>
          </a:p>
          <a:p>
            <a:r>
              <a:rPr lang="en-US" dirty="0"/>
              <a:t>Gases are highly compressible compared to liquids and solids.</a:t>
            </a:r>
          </a:p>
          <a:p>
            <a:r>
              <a:rPr lang="en-US" dirty="0"/>
              <a:t>Gases can expand or contract to fill their container.</a:t>
            </a:r>
          </a:p>
        </p:txBody>
      </p:sp>
    </p:spTree>
    <p:extLst>
      <p:ext uri="{BB962C8B-B14F-4D97-AF65-F5344CB8AC3E}">
        <p14:creationId xmlns:p14="http://schemas.microsoft.com/office/powerpoint/2010/main" val="398597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7517" y="2323684"/>
            <a:ext cx="3358383"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0"/>
            <a:ext cx="8229600" cy="1143000"/>
          </a:xfrm>
        </p:spPr>
        <p:txBody>
          <a:bodyPr/>
          <a:lstStyle/>
          <a:p>
            <a:r>
              <a:rPr lang="en-US" dirty="0"/>
              <a:t>Pressure</a:t>
            </a:r>
          </a:p>
        </p:txBody>
      </p:sp>
      <p:sp>
        <p:nvSpPr>
          <p:cNvPr id="3" name="Content Placeholder 2"/>
          <p:cNvSpPr>
            <a:spLocks noGrp="1"/>
          </p:cNvSpPr>
          <p:nvPr>
            <p:ph idx="1"/>
          </p:nvPr>
        </p:nvSpPr>
        <p:spPr>
          <a:xfrm>
            <a:off x="381000" y="990600"/>
            <a:ext cx="8305800" cy="914401"/>
          </a:xfrm>
        </p:spPr>
        <p:txBody>
          <a:bodyPr>
            <a:normAutofit/>
          </a:bodyPr>
          <a:lstStyle/>
          <a:p>
            <a:r>
              <a:rPr lang="en-US" b="1" dirty="0"/>
              <a:t>Pressure</a:t>
            </a:r>
            <a:r>
              <a:rPr lang="en-US" dirty="0"/>
              <a:t> is force per unit area.</a:t>
            </a:r>
          </a:p>
          <a:p>
            <a:r>
              <a:rPr lang="en-US" dirty="0"/>
              <a:t>It is the way force is distributed on a surface.</a:t>
            </a:r>
          </a:p>
        </p:txBody>
      </p:sp>
      <p:sp>
        <p:nvSpPr>
          <p:cNvPr id="4" name="Rectangle 3"/>
          <p:cNvSpPr/>
          <p:nvPr/>
        </p:nvSpPr>
        <p:spPr>
          <a:xfrm>
            <a:off x="685800" y="2105026"/>
            <a:ext cx="4953000" cy="4247317"/>
          </a:xfrm>
          <a:prstGeom prst="rect">
            <a:avLst/>
          </a:prstGeom>
        </p:spPr>
        <p:txBody>
          <a:bodyPr wrap="square">
            <a:spAutoFit/>
          </a:bodyPr>
          <a:lstStyle/>
          <a:p>
            <a:r>
              <a:rPr lang="en-US" sz="2700" dirty="0">
                <a:solidFill>
                  <a:srgbClr val="000000"/>
                </a:solidFill>
              </a:rPr>
              <a:t>In position a, the 3-lb force of the brick is spread out over the 4 x 8 in. surface. The pressure is 3 </a:t>
            </a:r>
            <a:r>
              <a:rPr lang="en-US" sz="2700" dirty="0" err="1">
                <a:solidFill>
                  <a:srgbClr val="000000"/>
                </a:solidFill>
              </a:rPr>
              <a:t>lb</a:t>
            </a:r>
            <a:r>
              <a:rPr lang="en-US" sz="2700" dirty="0">
                <a:solidFill>
                  <a:srgbClr val="000000"/>
                </a:solidFill>
              </a:rPr>
              <a:t>/32 in.2= 0.094 </a:t>
            </a:r>
            <a:r>
              <a:rPr lang="en-US" sz="2700" dirty="0" err="1">
                <a:solidFill>
                  <a:srgbClr val="000000"/>
                </a:solidFill>
              </a:rPr>
              <a:t>lb</a:t>
            </a:r>
            <a:r>
              <a:rPr lang="en-US" sz="2700" dirty="0">
                <a:solidFill>
                  <a:srgbClr val="000000"/>
                </a:solidFill>
              </a:rPr>
              <a:t>/in</a:t>
            </a:r>
            <a:r>
              <a:rPr lang="en-US" sz="2700" baseline="30000" dirty="0">
                <a:solidFill>
                  <a:srgbClr val="000000"/>
                </a:solidFill>
              </a:rPr>
              <a:t>2</a:t>
            </a:r>
            <a:r>
              <a:rPr lang="en-US" sz="2700" dirty="0">
                <a:solidFill>
                  <a:srgbClr val="000000"/>
                </a:solidFill>
              </a:rPr>
              <a:t>. </a:t>
            </a:r>
          </a:p>
          <a:p>
            <a:endParaRPr lang="en-US" sz="2700" dirty="0">
              <a:solidFill>
                <a:srgbClr val="000000"/>
              </a:solidFill>
            </a:endParaRPr>
          </a:p>
          <a:p>
            <a:r>
              <a:rPr lang="en-US" sz="2700" dirty="0">
                <a:solidFill>
                  <a:srgbClr val="000000"/>
                </a:solidFill>
              </a:rPr>
              <a:t>In position b, the force is spread out over the 2 x 4 in. surface. The pressure is 3 </a:t>
            </a:r>
            <a:r>
              <a:rPr lang="en-US" sz="2700" dirty="0" err="1">
                <a:solidFill>
                  <a:srgbClr val="000000"/>
                </a:solidFill>
              </a:rPr>
              <a:t>lb</a:t>
            </a:r>
            <a:r>
              <a:rPr lang="en-US" sz="2700" dirty="0">
                <a:solidFill>
                  <a:srgbClr val="000000"/>
                </a:solidFill>
              </a:rPr>
              <a:t>/8in2 = 0.38 </a:t>
            </a:r>
            <a:r>
              <a:rPr lang="en-US" sz="2700" dirty="0" err="1">
                <a:solidFill>
                  <a:srgbClr val="000000"/>
                </a:solidFill>
              </a:rPr>
              <a:t>lb</a:t>
            </a:r>
            <a:r>
              <a:rPr lang="en-US" sz="2700" dirty="0">
                <a:solidFill>
                  <a:srgbClr val="000000"/>
                </a:solidFill>
              </a:rPr>
              <a:t>/in</a:t>
            </a:r>
            <a:r>
              <a:rPr lang="en-US" sz="2700" baseline="30000" dirty="0">
                <a:solidFill>
                  <a:srgbClr val="000000"/>
                </a:solidFill>
              </a:rPr>
              <a:t>2</a:t>
            </a:r>
            <a:r>
              <a:rPr lang="en-US" sz="2700" dirty="0">
                <a:solidFill>
                  <a:srgbClr val="000000"/>
                </a:solidFill>
              </a:rPr>
              <a:t>. Position b exerts more pressure even though the force is constant. </a:t>
            </a:r>
            <a:endParaRPr lang="en-US" sz="2700" dirty="0"/>
          </a:p>
        </p:txBody>
      </p:sp>
    </p:spTree>
    <p:extLst>
      <p:ext uri="{BB962C8B-B14F-4D97-AF65-F5344CB8AC3E}">
        <p14:creationId xmlns:p14="http://schemas.microsoft.com/office/powerpoint/2010/main" val="387096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Measuring pressure</a:t>
            </a:r>
          </a:p>
        </p:txBody>
      </p:sp>
      <p:sp>
        <p:nvSpPr>
          <p:cNvPr id="3" name="Content Placeholder 2"/>
          <p:cNvSpPr>
            <a:spLocks noGrp="1"/>
          </p:cNvSpPr>
          <p:nvPr>
            <p:ph idx="1"/>
          </p:nvPr>
        </p:nvSpPr>
        <p:spPr>
          <a:xfrm>
            <a:off x="152400" y="990600"/>
            <a:ext cx="5715000" cy="5638800"/>
          </a:xfrm>
        </p:spPr>
        <p:txBody>
          <a:bodyPr>
            <a:noAutofit/>
          </a:bodyPr>
          <a:lstStyle/>
          <a:p>
            <a:r>
              <a:rPr lang="en-US" sz="2600" dirty="0"/>
              <a:t>An instrument used to measure atmospheric pressure called a </a:t>
            </a:r>
            <a:r>
              <a:rPr lang="en-US" sz="2600" b="1" dirty="0"/>
              <a:t>barometer</a:t>
            </a:r>
            <a:r>
              <a:rPr lang="en-US" sz="2600" dirty="0"/>
              <a:t>. </a:t>
            </a:r>
          </a:p>
          <a:p>
            <a:r>
              <a:rPr lang="en-US" sz="2600" dirty="0"/>
              <a:t>Standard air pressure can push a column of mercury to a maximum height of 760 mm. This is where the pressure unit mmHg comes from. </a:t>
            </a:r>
          </a:p>
          <a:p>
            <a:r>
              <a:rPr lang="en-US" sz="2600" dirty="0"/>
              <a:t>As air pressure changes, so does the mercury column height. When air pressure decreases, it pushes less on the mercury, allowing some mercury to move from the column into the column base.</a:t>
            </a:r>
          </a:p>
        </p:txBody>
      </p:sp>
      <p:pic>
        <p:nvPicPr>
          <p:cNvPr id="4098" name="Picture 2" descr="A mercury barometer">
            <a:extLst>
              <a:ext uri="{FF2B5EF4-FFF2-40B4-BE49-F238E27FC236}">
                <a16:creationId xmlns:a16="http://schemas.microsoft.com/office/drawing/2014/main" id="{E53E8FC4-4568-49CD-88A4-CC20DF56696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1752600"/>
            <a:ext cx="2895600" cy="3694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548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Dalton’s Law</a:t>
            </a:r>
          </a:p>
        </p:txBody>
      </p:sp>
      <p:sp>
        <p:nvSpPr>
          <p:cNvPr id="3" name="Content Placeholder 2"/>
          <p:cNvSpPr>
            <a:spLocks noGrp="1"/>
          </p:cNvSpPr>
          <p:nvPr>
            <p:ph idx="1"/>
          </p:nvPr>
        </p:nvSpPr>
        <p:spPr>
          <a:xfrm>
            <a:off x="457200" y="1600201"/>
            <a:ext cx="8229600" cy="2057400"/>
          </a:xfrm>
        </p:spPr>
        <p:txBody>
          <a:bodyPr/>
          <a:lstStyle/>
          <a:p>
            <a:r>
              <a:rPr lang="en-US" b="1" dirty="0"/>
              <a:t>Dalton's Law</a:t>
            </a:r>
            <a:r>
              <a:rPr lang="en-US" dirty="0"/>
              <a:t> states that in a mixture of non-reacting gases, the total pressure exerted is equal to the sum of the partial pressures of the individual gases.</a:t>
            </a:r>
          </a:p>
        </p:txBody>
      </p:sp>
      <p:sp>
        <p:nvSpPr>
          <p:cNvPr id="4" name="Rectangle 3"/>
          <p:cNvSpPr/>
          <p:nvPr/>
        </p:nvSpPr>
        <p:spPr>
          <a:xfrm>
            <a:off x="2514600" y="4233796"/>
            <a:ext cx="4267200" cy="646331"/>
          </a:xfrm>
          <a:prstGeom prst="rect">
            <a:avLst/>
          </a:prstGeom>
        </p:spPr>
        <p:txBody>
          <a:bodyPr wrap="square">
            <a:spAutoFit/>
          </a:bodyPr>
          <a:lstStyle/>
          <a:p>
            <a:r>
              <a:rPr lang="en-US" sz="3600" dirty="0" err="1"/>
              <a:t>P</a:t>
            </a:r>
            <a:r>
              <a:rPr lang="en-US" sz="3600" baseline="-25000" dirty="0" err="1"/>
              <a:t>tot</a:t>
            </a:r>
            <a:r>
              <a:rPr lang="en-US" sz="3600" dirty="0"/>
              <a:t> = P</a:t>
            </a:r>
            <a:r>
              <a:rPr lang="en-US" sz="3600" baseline="-25000" dirty="0"/>
              <a:t>1</a:t>
            </a:r>
            <a:r>
              <a:rPr lang="en-US" sz="3600" dirty="0"/>
              <a:t>+ P</a:t>
            </a:r>
            <a:r>
              <a:rPr lang="en-US" sz="3600" baseline="-25000" dirty="0"/>
              <a:t>2</a:t>
            </a:r>
            <a:r>
              <a:rPr lang="en-US" sz="3600" dirty="0"/>
              <a:t> + P</a:t>
            </a:r>
            <a:r>
              <a:rPr lang="en-US" sz="3600" baseline="-25000" dirty="0"/>
              <a:t>3</a:t>
            </a:r>
            <a:r>
              <a:rPr lang="en-US" sz="3600" dirty="0"/>
              <a:t> + etc.</a:t>
            </a:r>
          </a:p>
        </p:txBody>
      </p:sp>
    </p:spTree>
    <p:extLst>
      <p:ext uri="{BB962C8B-B14F-4D97-AF65-F5344CB8AC3E}">
        <p14:creationId xmlns:p14="http://schemas.microsoft.com/office/powerpoint/2010/main" val="2523763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9094" y="2209800"/>
            <a:ext cx="2044906" cy="35861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77608" y="-304800"/>
            <a:ext cx="8229600" cy="1143000"/>
          </a:xfrm>
        </p:spPr>
        <p:txBody>
          <a:bodyPr/>
          <a:lstStyle/>
          <a:p>
            <a:r>
              <a:rPr lang="en-US" dirty="0"/>
              <a:t>Solved problem </a:t>
            </a:r>
          </a:p>
        </p:txBody>
      </p:sp>
      <p:graphicFrame>
        <p:nvGraphicFramePr>
          <p:cNvPr id="4" name="Table 3"/>
          <p:cNvGraphicFramePr>
            <a:graphicFrameLocks noGrp="1"/>
          </p:cNvGraphicFramePr>
          <p:nvPr>
            <p:extLst>
              <p:ext uri="{D42A27DB-BD31-4B8C-83A1-F6EECF244321}">
                <p14:modId xmlns:p14="http://schemas.microsoft.com/office/powerpoint/2010/main" val="1983861625"/>
              </p:ext>
            </p:extLst>
          </p:nvPr>
        </p:nvGraphicFramePr>
        <p:xfrm>
          <a:off x="0" y="2209800"/>
          <a:ext cx="8077200" cy="4498208"/>
        </p:xfrm>
        <a:graphic>
          <a:graphicData uri="http://schemas.openxmlformats.org/drawingml/2006/table">
            <a:tbl>
              <a:tblPr/>
              <a:tblGrid>
                <a:gridCol w="1752600">
                  <a:extLst>
                    <a:ext uri="{9D8B030D-6E8A-4147-A177-3AD203B41FA5}">
                      <a16:colId xmlns:a16="http://schemas.microsoft.com/office/drawing/2014/main" val="20000"/>
                    </a:ext>
                  </a:extLst>
                </a:gridCol>
                <a:gridCol w="6324600">
                  <a:extLst>
                    <a:ext uri="{9D8B030D-6E8A-4147-A177-3AD203B41FA5}">
                      <a16:colId xmlns:a16="http://schemas.microsoft.com/office/drawing/2014/main" val="20001"/>
                    </a:ext>
                  </a:extLst>
                </a:gridCol>
              </a:tblGrid>
              <a:tr h="561877">
                <a:tc>
                  <a:txBody>
                    <a:bodyPr/>
                    <a:lstStyle/>
                    <a:p>
                      <a:pPr algn="r"/>
                      <a:r>
                        <a:rPr lang="en-US" sz="2400" dirty="0">
                          <a:solidFill>
                            <a:srgbClr val="E37C00"/>
                          </a:solidFill>
                          <a:effectLst/>
                        </a:rPr>
                        <a:t>Asked</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200" dirty="0">
                          <a:effectLst/>
                        </a:rPr>
                        <a:t>What is the pressure of hydrogen gas?</a:t>
                      </a: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33101">
                <a:tc>
                  <a:txBody>
                    <a:bodyPr/>
                    <a:lstStyle/>
                    <a:p>
                      <a:pPr algn="r"/>
                      <a:r>
                        <a:rPr lang="en-US" sz="2400" dirty="0">
                          <a:solidFill>
                            <a:srgbClr val="E37C00"/>
                          </a:solidFill>
                          <a:effectLst/>
                        </a:rPr>
                        <a:t>Given</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200" dirty="0" err="1">
                          <a:effectLst/>
                        </a:rPr>
                        <a:t>P</a:t>
                      </a:r>
                      <a:r>
                        <a:rPr lang="en-US" sz="2200" baseline="-25000" dirty="0" err="1">
                          <a:effectLst/>
                        </a:rPr>
                        <a:t>tot</a:t>
                      </a:r>
                      <a:r>
                        <a:rPr lang="en-US" sz="2200" dirty="0">
                          <a:effectLst/>
                        </a:rPr>
                        <a:t> = 101.325 kPa   P</a:t>
                      </a:r>
                      <a:r>
                        <a:rPr lang="en-US" sz="2200" baseline="-25000" dirty="0">
                          <a:effectLst/>
                        </a:rPr>
                        <a:t>1</a:t>
                      </a:r>
                      <a:r>
                        <a:rPr lang="en-US" sz="2200" dirty="0">
                          <a:effectLst/>
                        </a:rPr>
                        <a:t> = 3.1690 kPa (from table)</a:t>
                      </a: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86222">
                <a:tc>
                  <a:txBody>
                    <a:bodyPr/>
                    <a:lstStyle/>
                    <a:p>
                      <a:pPr algn="r"/>
                      <a:r>
                        <a:rPr lang="en-US" sz="2400" dirty="0">
                          <a:solidFill>
                            <a:srgbClr val="E37C00"/>
                          </a:solidFill>
                          <a:effectLst/>
                        </a:rPr>
                        <a:t>Relationships</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2200" dirty="0" err="1">
                          <a:effectLst/>
                        </a:rPr>
                        <a:t>P</a:t>
                      </a:r>
                      <a:r>
                        <a:rPr lang="en-US" sz="2200" baseline="-25000" dirty="0" err="1">
                          <a:effectLst/>
                        </a:rPr>
                        <a:t>tot</a:t>
                      </a:r>
                      <a:r>
                        <a:rPr lang="en-US" sz="2200" dirty="0">
                          <a:effectLst/>
                        </a:rPr>
                        <a:t>= P</a:t>
                      </a:r>
                      <a:r>
                        <a:rPr lang="en-US" sz="2200" baseline="-25000" dirty="0">
                          <a:effectLst/>
                        </a:rPr>
                        <a:t>1</a:t>
                      </a:r>
                      <a:r>
                        <a:rPr lang="en-US" sz="2200" dirty="0">
                          <a:effectLst/>
                        </a:rPr>
                        <a:t> + P</a:t>
                      </a:r>
                      <a:r>
                        <a:rPr lang="en-US" sz="2200" baseline="-25000" dirty="0">
                          <a:effectLst/>
                        </a:rPr>
                        <a:t>2</a:t>
                      </a:r>
                      <a:r>
                        <a:rPr lang="en-US" sz="2200" baseline="0" dirty="0">
                          <a:effectLst/>
                        </a:rPr>
                        <a:t> or </a:t>
                      </a:r>
                      <a:r>
                        <a:rPr kumimoji="0" lang="en-US" sz="2200" b="0" i="0" u="none" strike="noStrike" kern="1200" cap="none" spc="0" normalizeH="0" baseline="0" noProof="0" dirty="0" err="1">
                          <a:ln>
                            <a:noFill/>
                          </a:ln>
                          <a:solidFill>
                            <a:prstClr val="black"/>
                          </a:solidFill>
                          <a:effectLst/>
                          <a:uLnTx/>
                          <a:uFillTx/>
                          <a:latin typeface="+mn-lt"/>
                          <a:ea typeface="+mn-ea"/>
                          <a:cs typeface="+mn-cs"/>
                        </a:rPr>
                        <a:t>P</a:t>
                      </a:r>
                      <a:r>
                        <a:rPr kumimoji="0" lang="en-US" sz="2200" b="0" i="0" u="none" strike="noStrike" kern="1200" cap="none" spc="0" normalizeH="0" baseline="-25000" noProof="0" dirty="0" err="1">
                          <a:ln>
                            <a:noFill/>
                          </a:ln>
                          <a:solidFill>
                            <a:prstClr val="black"/>
                          </a:solidFill>
                          <a:effectLst/>
                          <a:uLnTx/>
                          <a:uFillTx/>
                          <a:latin typeface="+mn-lt"/>
                          <a:ea typeface="+mn-ea"/>
                          <a:cs typeface="+mn-cs"/>
                        </a:rPr>
                        <a:t>tot</a:t>
                      </a:r>
                      <a:r>
                        <a:rPr kumimoji="0" lang="en-US" sz="2200" b="0" i="0" u="none" strike="noStrike" kern="1200" cap="none" spc="0" normalizeH="0" baseline="0" noProof="0" dirty="0">
                          <a:ln>
                            <a:noFill/>
                          </a:ln>
                          <a:solidFill>
                            <a:prstClr val="black"/>
                          </a:solidFill>
                          <a:effectLst/>
                          <a:uLnTx/>
                          <a:uFillTx/>
                          <a:latin typeface="+mn-lt"/>
                          <a:ea typeface="+mn-ea"/>
                          <a:cs typeface="+mn-cs"/>
                        </a:rPr>
                        <a:t>= P</a:t>
                      </a:r>
                      <a:r>
                        <a:rPr kumimoji="0" lang="en-US" sz="2200" b="0" i="0" u="none" strike="noStrike" kern="1200" cap="none" spc="0" normalizeH="0" baseline="-25000" noProof="0" dirty="0">
                          <a:ln>
                            <a:noFill/>
                          </a:ln>
                          <a:solidFill>
                            <a:prstClr val="black"/>
                          </a:solidFill>
                          <a:effectLst/>
                          <a:uLnTx/>
                          <a:uFillTx/>
                          <a:latin typeface="+mn-lt"/>
                          <a:ea typeface="+mn-ea"/>
                          <a:cs typeface="+mn-cs"/>
                        </a:rPr>
                        <a:t>H</a:t>
                      </a:r>
                      <a:r>
                        <a:rPr kumimoji="0" lang="en-US" sz="2200" b="0" i="0" u="none" strike="noStrike" kern="1200" cap="none" spc="0" normalizeH="0" baseline="-46000" noProof="0" dirty="0">
                          <a:ln>
                            <a:noFill/>
                          </a:ln>
                          <a:solidFill>
                            <a:prstClr val="black"/>
                          </a:solidFill>
                          <a:effectLst/>
                          <a:uLnTx/>
                          <a:uFillTx/>
                          <a:latin typeface="+mn-lt"/>
                          <a:ea typeface="+mn-ea"/>
                          <a:cs typeface="+mn-cs"/>
                        </a:rPr>
                        <a:t>2</a:t>
                      </a:r>
                      <a:r>
                        <a:rPr kumimoji="0" lang="en-US" sz="2200" b="0" i="0" u="none" strike="noStrike" kern="1200" cap="none" spc="0" normalizeH="0" baseline="-25000" noProof="0" dirty="0">
                          <a:ln>
                            <a:noFill/>
                          </a:ln>
                          <a:solidFill>
                            <a:prstClr val="black"/>
                          </a:solidFill>
                          <a:effectLst/>
                          <a:uLnTx/>
                          <a:uFillTx/>
                          <a:latin typeface="+mn-lt"/>
                          <a:ea typeface="+mn-ea"/>
                          <a:cs typeface="+mn-cs"/>
                        </a:rPr>
                        <a:t>O</a:t>
                      </a:r>
                      <a:r>
                        <a:rPr kumimoji="0" lang="en-US" sz="2200" b="0" i="0" u="none" strike="noStrike" kern="1200" cap="none" spc="0" normalizeH="0" baseline="0" noProof="0" dirty="0">
                          <a:ln>
                            <a:noFill/>
                          </a:ln>
                          <a:solidFill>
                            <a:prstClr val="black"/>
                          </a:solidFill>
                          <a:effectLst/>
                          <a:uLnTx/>
                          <a:uFillTx/>
                          <a:latin typeface="+mn-lt"/>
                          <a:ea typeface="+mn-ea"/>
                          <a:cs typeface="+mn-cs"/>
                        </a:rPr>
                        <a:t> + P</a:t>
                      </a:r>
                      <a:r>
                        <a:rPr kumimoji="0" lang="en-US" sz="2200" b="0" i="0" u="none" strike="noStrike" kern="1200" cap="none" spc="0" normalizeH="0" baseline="-25000" noProof="0" dirty="0">
                          <a:ln>
                            <a:noFill/>
                          </a:ln>
                          <a:solidFill>
                            <a:prstClr val="black"/>
                          </a:solidFill>
                          <a:effectLst/>
                          <a:uLnTx/>
                          <a:uFillTx/>
                          <a:latin typeface="+mn-lt"/>
                          <a:ea typeface="+mn-ea"/>
                          <a:cs typeface="+mn-cs"/>
                        </a:rPr>
                        <a:t>H</a:t>
                      </a:r>
                      <a:r>
                        <a:rPr kumimoji="0" lang="en-US" sz="2200" b="0" i="0" u="none" strike="noStrike" kern="1200" cap="none" spc="0" normalizeH="0" baseline="-46000" noProof="0" dirty="0">
                          <a:ln>
                            <a:noFill/>
                          </a:ln>
                          <a:solidFill>
                            <a:prstClr val="black"/>
                          </a:solidFill>
                          <a:effectLst/>
                          <a:uLnTx/>
                          <a:uFillTx/>
                          <a:latin typeface="+mn-lt"/>
                          <a:ea typeface="+mn-ea"/>
                          <a:cs typeface="+mn-cs"/>
                        </a:rPr>
                        <a:t>2</a:t>
                      </a:r>
                      <a:endParaRPr kumimoji="0" lang="en-US" sz="2200" b="0" i="0" u="none" strike="noStrike" kern="1200" cap="none" spc="0" normalizeH="0" baseline="0" noProof="0" dirty="0">
                        <a:ln>
                          <a:noFill/>
                        </a:ln>
                        <a:solidFill>
                          <a:prstClr val="black"/>
                        </a:solidFill>
                        <a:effectLst/>
                        <a:uLnTx/>
                        <a:uFillTx/>
                        <a:latin typeface="+mn-lt"/>
                        <a:ea typeface="+mn-ea"/>
                        <a:cs typeface="+mn-cs"/>
                      </a:endParaRP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752600">
                <a:tc>
                  <a:txBody>
                    <a:bodyPr/>
                    <a:lstStyle/>
                    <a:p>
                      <a:pPr algn="r"/>
                      <a:r>
                        <a:rPr lang="en-US" sz="2400" dirty="0">
                          <a:solidFill>
                            <a:srgbClr val="E37C00"/>
                          </a:solidFill>
                          <a:effectLst/>
                        </a:rPr>
                        <a:t>Solve</a:t>
                      </a:r>
                    </a:p>
                  </a:txBody>
                  <a:tcPr marL="39017"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1200"/>
                        </a:spcAft>
                        <a:buClrTx/>
                        <a:buSzTx/>
                        <a:buFontTx/>
                        <a:buNone/>
                        <a:tabLst/>
                        <a:defRPr/>
                      </a:pPr>
                      <a:r>
                        <a:rPr lang="en-US" sz="2200" b="0" i="0" kern="1200" dirty="0" err="1">
                          <a:solidFill>
                            <a:schemeClr val="tx1"/>
                          </a:solidFill>
                          <a:effectLst/>
                          <a:latin typeface="+mn-lt"/>
                          <a:ea typeface="+mn-ea"/>
                          <a:cs typeface="+mn-cs"/>
                        </a:rPr>
                        <a:t>P</a:t>
                      </a:r>
                      <a:r>
                        <a:rPr lang="en-US" sz="2200" b="0" i="0" kern="1200" baseline="-25000" dirty="0" err="1">
                          <a:solidFill>
                            <a:schemeClr val="tx1"/>
                          </a:solidFill>
                          <a:effectLst/>
                          <a:latin typeface="+mn-lt"/>
                          <a:ea typeface="+mn-ea"/>
                          <a:cs typeface="+mn-cs"/>
                        </a:rPr>
                        <a:t>tot</a:t>
                      </a:r>
                      <a:r>
                        <a:rPr lang="en-US" sz="2200" b="0" i="0" kern="1200" dirty="0">
                          <a:solidFill>
                            <a:schemeClr val="tx1"/>
                          </a:solidFill>
                          <a:effectLst/>
                          <a:latin typeface="+mn-lt"/>
                          <a:ea typeface="+mn-ea"/>
                          <a:cs typeface="+mn-cs"/>
                        </a:rPr>
                        <a:t>= P</a:t>
                      </a:r>
                      <a:r>
                        <a:rPr lang="en-US" sz="2200" b="0" i="0" kern="1200" baseline="-25000" dirty="0">
                          <a:solidFill>
                            <a:schemeClr val="tx1"/>
                          </a:solidFill>
                          <a:effectLst/>
                          <a:latin typeface="+mn-lt"/>
                          <a:ea typeface="+mn-ea"/>
                          <a:cs typeface="+mn-cs"/>
                        </a:rPr>
                        <a:t>H</a:t>
                      </a:r>
                      <a:r>
                        <a:rPr lang="en-US" sz="2200" baseline="-46000" dirty="0">
                          <a:effectLst/>
                        </a:rPr>
                        <a:t>2</a:t>
                      </a:r>
                      <a:r>
                        <a:rPr lang="en-US" sz="2200" b="0" i="0" kern="1200" baseline="-25000" dirty="0">
                          <a:solidFill>
                            <a:schemeClr val="tx1"/>
                          </a:solidFill>
                          <a:effectLst/>
                          <a:latin typeface="+mn-lt"/>
                          <a:ea typeface="+mn-ea"/>
                          <a:cs typeface="+mn-cs"/>
                        </a:rPr>
                        <a:t>O</a:t>
                      </a:r>
                      <a:r>
                        <a:rPr lang="en-US" sz="2200" b="0" i="0" kern="1200" dirty="0">
                          <a:solidFill>
                            <a:schemeClr val="tx1"/>
                          </a:solidFill>
                          <a:effectLst/>
                          <a:latin typeface="+mn-lt"/>
                          <a:ea typeface="+mn-ea"/>
                          <a:cs typeface="+mn-cs"/>
                        </a:rPr>
                        <a:t> + P</a:t>
                      </a:r>
                      <a:r>
                        <a:rPr lang="en-US" sz="2200" b="0" i="0" kern="1200" baseline="-25000" dirty="0">
                          <a:solidFill>
                            <a:schemeClr val="tx1"/>
                          </a:solidFill>
                          <a:effectLst/>
                          <a:latin typeface="+mn-lt"/>
                          <a:ea typeface="+mn-ea"/>
                          <a:cs typeface="+mn-cs"/>
                        </a:rPr>
                        <a:t>H</a:t>
                      </a:r>
                      <a:r>
                        <a:rPr lang="en-US" sz="2200" baseline="-46000" dirty="0">
                          <a:effectLst/>
                        </a:rPr>
                        <a:t>2</a:t>
                      </a:r>
                      <a:endParaRPr lang="en-US" sz="2200" dirty="0">
                        <a:effectLst/>
                      </a:endParaRPr>
                    </a:p>
                    <a:p>
                      <a:pPr marL="0" marR="0" indent="0" algn="l" defTabSz="914400" rtl="0" eaLnBrk="1" fontAlgn="auto" latinLnBrk="0" hangingPunct="1">
                        <a:lnSpc>
                          <a:spcPct val="100000"/>
                        </a:lnSpc>
                        <a:spcBef>
                          <a:spcPts val="0"/>
                        </a:spcBef>
                        <a:spcAft>
                          <a:spcPts val="1200"/>
                        </a:spcAft>
                        <a:buClrTx/>
                        <a:buSzTx/>
                        <a:buFontTx/>
                        <a:buNone/>
                        <a:tabLst/>
                        <a:defRPr/>
                      </a:pPr>
                      <a:r>
                        <a:rPr lang="en-US" sz="2200" dirty="0">
                          <a:effectLst/>
                        </a:rPr>
                        <a:t>101.325 kPa = 3.1690 kPa + </a:t>
                      </a:r>
                      <a:r>
                        <a:rPr lang="en-US" sz="2200" b="0" i="0" kern="1200" dirty="0">
                          <a:solidFill>
                            <a:schemeClr val="tx1"/>
                          </a:solidFill>
                          <a:effectLst/>
                          <a:latin typeface="+mn-lt"/>
                          <a:ea typeface="+mn-ea"/>
                          <a:cs typeface="+mn-cs"/>
                        </a:rPr>
                        <a:t>P</a:t>
                      </a:r>
                      <a:r>
                        <a:rPr lang="en-US" sz="2200" b="0" i="0" kern="1200" baseline="-25000" dirty="0">
                          <a:solidFill>
                            <a:schemeClr val="tx1"/>
                          </a:solidFill>
                          <a:effectLst/>
                          <a:latin typeface="+mn-lt"/>
                          <a:ea typeface="+mn-ea"/>
                          <a:cs typeface="+mn-cs"/>
                        </a:rPr>
                        <a:t>H</a:t>
                      </a:r>
                      <a:r>
                        <a:rPr lang="en-US" sz="2200" baseline="-46000" dirty="0">
                          <a:effectLst/>
                        </a:rPr>
                        <a:t>2</a:t>
                      </a:r>
                      <a:endParaRPr lang="en-US" sz="2200" dirty="0">
                        <a:effectLst/>
                      </a:endParaRPr>
                    </a:p>
                    <a:p>
                      <a:pPr marL="0" marR="0" indent="0" algn="l" defTabSz="914400" rtl="0" eaLnBrk="1" fontAlgn="auto" latinLnBrk="0" hangingPunct="1">
                        <a:lnSpc>
                          <a:spcPct val="100000"/>
                        </a:lnSpc>
                        <a:spcBef>
                          <a:spcPts val="0"/>
                        </a:spcBef>
                        <a:spcAft>
                          <a:spcPts val="1200"/>
                        </a:spcAft>
                        <a:buClrTx/>
                        <a:buSzTx/>
                        <a:buFontTx/>
                        <a:buNone/>
                        <a:tabLst/>
                        <a:defRPr/>
                      </a:pPr>
                      <a:r>
                        <a:rPr lang="en-US" sz="2200" b="0" i="0" kern="1200" dirty="0">
                          <a:solidFill>
                            <a:schemeClr val="tx1"/>
                          </a:solidFill>
                          <a:effectLst/>
                          <a:latin typeface="+mn-lt"/>
                          <a:ea typeface="+mn-ea"/>
                          <a:cs typeface="+mn-cs"/>
                        </a:rPr>
                        <a:t>P</a:t>
                      </a:r>
                      <a:r>
                        <a:rPr lang="en-US" sz="2200" b="0" i="0" kern="1200" baseline="-25000" dirty="0">
                          <a:solidFill>
                            <a:schemeClr val="tx1"/>
                          </a:solidFill>
                          <a:effectLst/>
                          <a:latin typeface="+mn-lt"/>
                          <a:ea typeface="+mn-ea"/>
                          <a:cs typeface="+mn-cs"/>
                        </a:rPr>
                        <a:t>H</a:t>
                      </a:r>
                      <a:r>
                        <a:rPr lang="en-US" sz="2200" baseline="-46000" dirty="0">
                          <a:effectLst/>
                        </a:rPr>
                        <a:t>2</a:t>
                      </a:r>
                      <a:r>
                        <a:rPr lang="en-US" sz="2200" baseline="0" dirty="0">
                          <a:effectLst/>
                        </a:rPr>
                        <a:t> </a:t>
                      </a:r>
                      <a:r>
                        <a:rPr lang="en-US" sz="2200" dirty="0">
                          <a:effectLst/>
                        </a:rPr>
                        <a:t>= 101.325 kPa − 3.1690kPa = 98.156 kPa</a:t>
                      </a: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764408">
                <a:tc>
                  <a:txBody>
                    <a:bodyPr/>
                    <a:lstStyle/>
                    <a:p>
                      <a:pPr algn="r"/>
                      <a:r>
                        <a:rPr lang="en-US" sz="2400" dirty="0">
                          <a:solidFill>
                            <a:srgbClr val="E37C00"/>
                          </a:solidFill>
                          <a:effectLst/>
                        </a:rPr>
                        <a:t>Answer</a:t>
                      </a:r>
                    </a:p>
                  </a:txBody>
                  <a:tcPr marL="39017" marR="20321"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BE6CC"/>
                    </a:solidFill>
                  </a:tcPr>
                </a:tc>
                <a:tc>
                  <a:txBody>
                    <a:bodyPr/>
                    <a:lstStyle/>
                    <a:p>
                      <a:pPr algn="l"/>
                      <a:r>
                        <a:rPr lang="en-US" sz="2200" dirty="0">
                          <a:effectLst/>
                        </a:rPr>
                        <a:t>The partial pressure of hydrogen gas is 98.156 </a:t>
                      </a:r>
                      <a:r>
                        <a:rPr lang="en-US" sz="2200" dirty="0" err="1">
                          <a:effectLst/>
                        </a:rPr>
                        <a:t>kPa</a:t>
                      </a:r>
                      <a:r>
                        <a:rPr lang="en-US" sz="2200" dirty="0">
                          <a:effectLst/>
                        </a:rPr>
                        <a:t>.</a:t>
                      </a:r>
                    </a:p>
                  </a:txBody>
                  <a:tcPr marL="32514" marR="39017" marT="19508" marB="1950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27093751"/>
              </p:ext>
            </p:extLst>
          </p:nvPr>
        </p:nvGraphicFramePr>
        <p:xfrm>
          <a:off x="15215" y="754380"/>
          <a:ext cx="9116291" cy="1188720"/>
        </p:xfrm>
        <a:graphic>
          <a:graphicData uri="http://schemas.openxmlformats.org/drawingml/2006/table">
            <a:tbl>
              <a:tblPr/>
              <a:tblGrid>
                <a:gridCol w="9116291">
                  <a:extLst>
                    <a:ext uri="{9D8B030D-6E8A-4147-A177-3AD203B41FA5}">
                      <a16:colId xmlns:a16="http://schemas.microsoft.com/office/drawing/2014/main" val="20000"/>
                    </a:ext>
                  </a:extLst>
                </a:gridCol>
              </a:tblGrid>
              <a:tr h="0">
                <a:tc>
                  <a:txBody>
                    <a:bodyPr/>
                    <a:lstStyle/>
                    <a:p>
                      <a:r>
                        <a:rPr lang="en-US" sz="2400" dirty="0"/>
                        <a:t>The total pressure in the jar is 101.325 </a:t>
                      </a:r>
                      <a:r>
                        <a:rPr lang="en-US" sz="2400" dirty="0" err="1"/>
                        <a:t>kPa</a:t>
                      </a:r>
                      <a:r>
                        <a:rPr lang="en-US" sz="2400" dirty="0"/>
                        <a:t> and the temperature is 25.0 °C. What is the pressure of hydrogen gas that was collected over water?</a:t>
                      </a:r>
                      <a:endParaRPr lang="en-US" sz="2200" dirty="0">
                        <a:effectLst/>
                      </a:endParaRPr>
                    </a:p>
                  </a:txBody>
                  <a:tcPr anchor="ctr">
                    <a:lnL>
                      <a:noFill/>
                    </a:lnL>
                    <a:lnR>
                      <a:noFill/>
                    </a:lnR>
                    <a:lnT w="19050" cap="flat" cmpd="sng" algn="ctr">
                      <a:solidFill>
                        <a:srgbClr val="FEBE8F"/>
                      </a:solidFill>
                      <a:prstDash val="solid"/>
                      <a:round/>
                      <a:headEnd type="none" w="med" len="med"/>
                      <a:tailEnd type="none" w="med" len="med"/>
                    </a:lnT>
                    <a:lnB w="19050" cap="flat" cmpd="sng" algn="ctr">
                      <a:solidFill>
                        <a:srgbClr val="FEBE8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95154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0764"/>
            <a:ext cx="6096000" cy="1143000"/>
          </a:xfrm>
        </p:spPr>
        <p:txBody>
          <a:bodyPr/>
          <a:lstStyle/>
          <a:p>
            <a:r>
              <a:rPr lang="en-US" dirty="0"/>
              <a:t>Atmospheric pressure </a:t>
            </a:r>
          </a:p>
        </p:txBody>
      </p:sp>
      <p:sp>
        <p:nvSpPr>
          <p:cNvPr id="3" name="Content Placeholder 2"/>
          <p:cNvSpPr>
            <a:spLocks noGrp="1"/>
          </p:cNvSpPr>
          <p:nvPr>
            <p:ph idx="1"/>
          </p:nvPr>
        </p:nvSpPr>
        <p:spPr>
          <a:xfrm>
            <a:off x="85725" y="948901"/>
            <a:ext cx="8686800" cy="800100"/>
          </a:xfrm>
        </p:spPr>
        <p:txBody>
          <a:bodyPr>
            <a:normAutofit lnSpcReduction="10000"/>
          </a:bodyPr>
          <a:lstStyle/>
          <a:p>
            <a:r>
              <a:rPr lang="en-US" sz="2400" b="0" i="0" dirty="0">
                <a:solidFill>
                  <a:srgbClr val="000000"/>
                </a:solidFill>
                <a:effectLst/>
                <a:cs typeface="Arial" panose="020B0604020202020204" pitchFamily="34" charset="0"/>
              </a:rPr>
              <a:t>The pressure we experience as air pushes on everything around us is </a:t>
            </a:r>
            <a:r>
              <a:rPr lang="en-US" sz="2400" i="0" dirty="0">
                <a:effectLst/>
                <a:cs typeface="Arial" panose="020B0604020202020204" pitchFamily="34" charset="0"/>
              </a:rPr>
              <a:t>called </a:t>
            </a:r>
            <a:r>
              <a:rPr lang="en-US" sz="2400" b="1" i="0" dirty="0">
                <a:effectLst/>
                <a:cs typeface="Arial" panose="020B0604020202020204" pitchFamily="34" charset="0"/>
              </a:rPr>
              <a:t>atmospheric pressure</a:t>
            </a:r>
            <a:r>
              <a:rPr lang="en-US" sz="2400" i="0" dirty="0">
                <a:effectLst/>
                <a:cs typeface="Arial" panose="020B0604020202020204" pitchFamily="34" charset="0"/>
              </a:rPr>
              <a:t>.</a:t>
            </a:r>
            <a:endParaRPr lang="en-US" sz="2400" dirty="0">
              <a:cs typeface="Arial" panose="020B0604020202020204" pitchFamily="34" charset="0"/>
            </a:endParaRPr>
          </a:p>
        </p:txBody>
      </p:sp>
      <p:sp>
        <p:nvSpPr>
          <p:cNvPr id="4" name="Rectangle 3"/>
          <p:cNvSpPr/>
          <p:nvPr/>
        </p:nvSpPr>
        <p:spPr>
          <a:xfrm>
            <a:off x="85725" y="1749001"/>
            <a:ext cx="5414962" cy="4462760"/>
          </a:xfrm>
          <a:prstGeom prst="rect">
            <a:avLst/>
          </a:prstGeom>
        </p:spPr>
        <p:txBody>
          <a:bodyPr wrap="square">
            <a:spAutoFit/>
          </a:bodyPr>
          <a:lstStyle/>
          <a:p>
            <a:pPr marL="342900" indent="-342900">
              <a:spcAft>
                <a:spcPts val="1200"/>
              </a:spcAft>
              <a:buFont typeface="Arial" panose="020B0604020202020204" pitchFamily="34" charset="0"/>
              <a:buChar char="•"/>
            </a:pPr>
            <a:r>
              <a:rPr lang="en-US" sz="2400" dirty="0"/>
              <a:t>If each square inch has a pressure of 14.69 </a:t>
            </a:r>
            <a:r>
              <a:rPr lang="en-US" sz="2400" dirty="0" err="1"/>
              <a:t>lb</a:t>
            </a:r>
            <a:r>
              <a:rPr lang="en-US" sz="2400" dirty="0"/>
              <a:t>/in</a:t>
            </a:r>
            <a:r>
              <a:rPr lang="en-US" sz="2400" baseline="30000" dirty="0"/>
              <a:t>2 </a:t>
            </a:r>
            <a:r>
              <a:rPr lang="en-US" sz="2400" dirty="0"/>
              <a:t>from the air, the total force on your hand is about 260 </a:t>
            </a:r>
            <a:r>
              <a:rPr lang="en-US" sz="2400" dirty="0" err="1"/>
              <a:t>lbs</a:t>
            </a:r>
            <a:r>
              <a:rPr lang="en-US" sz="2400" dirty="0"/>
              <a:t>!</a:t>
            </a:r>
          </a:p>
          <a:p>
            <a:pPr marL="342900" indent="-342900">
              <a:spcAft>
                <a:spcPts val="1200"/>
              </a:spcAft>
              <a:buFont typeface="Arial" panose="020B0604020202020204" pitchFamily="34" charset="0"/>
              <a:buChar char="•"/>
            </a:pPr>
            <a:r>
              <a:rPr lang="en-US" sz="2400" dirty="0"/>
              <a:t>Air particles are pushing down on your hand and pushing up on your hand at the same time.  </a:t>
            </a:r>
          </a:p>
          <a:p>
            <a:pPr marL="342900" indent="-342900">
              <a:spcAft>
                <a:spcPts val="1200"/>
              </a:spcAft>
              <a:buFont typeface="Arial" panose="020B0604020202020204" pitchFamily="34" charset="0"/>
              <a:buChar char="•"/>
            </a:pPr>
            <a:r>
              <a:rPr lang="en-US" sz="2400" dirty="0"/>
              <a:t>The average pressure at sea level is called standard pressure and is equal to any of the following:</a:t>
            </a:r>
            <a:br>
              <a:rPr lang="en-US" sz="2400" dirty="0"/>
            </a:br>
            <a:r>
              <a:rPr lang="en-US" sz="2400" dirty="0"/>
              <a:t>14.69 </a:t>
            </a:r>
            <a:r>
              <a:rPr lang="en-US" sz="2400" dirty="0" err="1"/>
              <a:t>lbs</a:t>
            </a:r>
            <a:r>
              <a:rPr lang="en-US" sz="2400" dirty="0"/>
              <a:t>/in</a:t>
            </a:r>
            <a:r>
              <a:rPr lang="en-US" sz="2400" baseline="30000" dirty="0"/>
              <a:t>2</a:t>
            </a:r>
            <a:r>
              <a:rPr lang="en-US" sz="2400" dirty="0"/>
              <a:t>=14.69 psi=1.000 atm =760.0 mmHg=760.0 Torr=101.325 kPa </a:t>
            </a:r>
          </a:p>
        </p:txBody>
      </p:sp>
      <p:pic>
        <p:nvPicPr>
          <p:cNvPr id="7170" name="Picture 2" descr="https://authoring.pasco.com/EssentialChemistry/Images/SB/46/LR/11.1_U_AtmosphericPressure.png">
            <a:extLst>
              <a:ext uri="{FF2B5EF4-FFF2-40B4-BE49-F238E27FC236}">
                <a16:creationId xmlns:a16="http://schemas.microsoft.com/office/drawing/2014/main" id="{0FAC182E-77BB-4671-8556-67D5C8AD62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0686" y="4261274"/>
            <a:ext cx="3419475" cy="164782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s://authoring.pasco.com/EssentialChemistry/Images/SB/46/LR/11.1_T_AtmosphericPressure.png">
            <a:extLst>
              <a:ext uri="{FF2B5EF4-FFF2-40B4-BE49-F238E27FC236}">
                <a16:creationId xmlns:a16="http://schemas.microsoft.com/office/drawing/2014/main" id="{8057A6F3-0196-4A0E-98EA-14E408BB9FD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0674" y="1840667"/>
            <a:ext cx="3619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41703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811</Words>
  <Application>Microsoft Macintosh PowerPoint</Application>
  <PresentationFormat>On-screen Show (4:3)</PresentationFormat>
  <Paragraphs>81</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Gill Sans MT</vt:lpstr>
      <vt:lpstr>Parcel</vt:lpstr>
      <vt:lpstr>PowerPoint Presentation</vt:lpstr>
      <vt:lpstr>Chapter 11: Section 1:Gases and Pressure</vt:lpstr>
      <vt:lpstr>Essential questions</vt:lpstr>
      <vt:lpstr>Properties of gases </vt:lpstr>
      <vt:lpstr>Pressure</vt:lpstr>
      <vt:lpstr>Measuring pressure</vt:lpstr>
      <vt:lpstr>Dalton’s Law</vt:lpstr>
      <vt:lpstr>Solved problem </vt:lpstr>
      <vt:lpstr>Atmospheric pressure </vt:lpstr>
      <vt:lpstr>Solved problem</vt:lpstr>
      <vt:lpstr>Post-assessment</vt:lpstr>
      <vt:lpstr>Post-assessment</vt:lpstr>
      <vt:lpstr>Post-assessment</vt:lpstr>
      <vt:lpstr>Post-assessment</vt:lpstr>
      <vt:lpstr>Post-assessment</vt:lpstr>
      <vt:lpstr>Post-assessment</vt:lpstr>
      <vt:lpstr>Post-assessment</vt:lpstr>
      <vt:lpstr>Post-assessment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Section 1:Gases and Pressure</dc:title>
  <dc:creator>Michelle Stover</dc:creator>
  <cp:lastModifiedBy>Michelle Stover</cp:lastModifiedBy>
  <cp:revision>3</cp:revision>
  <dcterms:created xsi:type="dcterms:W3CDTF">2020-05-18T20:25:35Z</dcterms:created>
  <dcterms:modified xsi:type="dcterms:W3CDTF">2020-07-23T21:34:50Z</dcterms:modified>
</cp:coreProperties>
</file>