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372" r:id="rId2"/>
    <p:sldId id="286" r:id="rId3"/>
    <p:sldId id="287" r:id="rId4"/>
    <p:sldId id="274" r:id="rId5"/>
    <p:sldId id="275" r:id="rId6"/>
    <p:sldId id="276" r:id="rId7"/>
    <p:sldId id="278" r:id="rId8"/>
    <p:sldId id="279" r:id="rId9"/>
    <p:sldId id="298" r:id="rId10"/>
    <p:sldId id="280" r:id="rId11"/>
    <p:sldId id="281" r:id="rId12"/>
    <p:sldId id="282" r:id="rId13"/>
    <p:sldId id="308" r:id="rId14"/>
    <p:sldId id="312" r:id="rId15"/>
    <p:sldId id="315" r:id="rId16"/>
    <p:sldId id="317" r:id="rId17"/>
    <p:sldId id="314" r:id="rId18"/>
    <p:sldId id="318" r:id="rId19"/>
    <p:sldId id="313" r:id="rId20"/>
    <p:sldId id="319" r:id="rId21"/>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07"/>
  </p:normalViewPr>
  <p:slideViewPr>
    <p:cSldViewPr>
      <p:cViewPr varScale="1">
        <p:scale>
          <a:sx n="106" d="100"/>
          <a:sy n="106" d="100"/>
        </p:scale>
        <p:origin x="1800"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388"/>
          </a:xfrm>
          <a:prstGeom prst="rect">
            <a:avLst/>
          </a:prstGeom>
        </p:spPr>
        <p:txBody>
          <a:bodyPr vert="horz" lIns="95747" tIns="47873" rIns="95747" bIns="47873"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388"/>
          </a:xfrm>
          <a:prstGeom prst="rect">
            <a:avLst/>
          </a:prstGeom>
        </p:spPr>
        <p:txBody>
          <a:bodyPr vert="horz" lIns="95747" tIns="47873" rIns="95747" bIns="47873" rtlCol="0"/>
          <a:lstStyle>
            <a:lvl1pPr algn="r">
              <a:defRPr sz="1300"/>
            </a:lvl1pPr>
          </a:lstStyle>
          <a:p>
            <a:endParaRPr lang="en-US"/>
          </a:p>
        </p:txBody>
      </p:sp>
      <p:sp>
        <p:nvSpPr>
          <p:cNvPr id="4" name="Footer Placeholder 3"/>
          <p:cNvSpPr>
            <a:spLocks noGrp="1"/>
          </p:cNvSpPr>
          <p:nvPr>
            <p:ph type="ftr" sz="quarter" idx="2"/>
          </p:nvPr>
        </p:nvSpPr>
        <p:spPr>
          <a:xfrm>
            <a:off x="0" y="9119173"/>
            <a:ext cx="3169920" cy="480388"/>
          </a:xfrm>
          <a:prstGeom prst="rect">
            <a:avLst/>
          </a:prstGeom>
        </p:spPr>
        <p:txBody>
          <a:bodyPr vert="horz" lIns="95747" tIns="47873" rIns="95747" bIns="47873"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173"/>
            <a:ext cx="3169920" cy="480388"/>
          </a:xfrm>
          <a:prstGeom prst="rect">
            <a:avLst/>
          </a:prstGeom>
        </p:spPr>
        <p:txBody>
          <a:bodyPr vert="horz" lIns="95747" tIns="47873" rIns="95747" bIns="47873" rtlCol="0" anchor="b"/>
          <a:lstStyle>
            <a:lvl1pPr algn="r">
              <a:defRPr sz="1300"/>
            </a:lvl1pPr>
          </a:lstStyle>
          <a:p>
            <a:fld id="{FC6596DF-BEE6-4FF6-829B-7124F6BE860F}" type="slidenum">
              <a:rPr lang="en-US" smtClean="0"/>
              <a:pPr/>
              <a:t>‹#›</a:t>
            </a:fld>
            <a:endParaRPr lang="en-US"/>
          </a:p>
        </p:txBody>
      </p:sp>
    </p:spTree>
    <p:extLst>
      <p:ext uri="{BB962C8B-B14F-4D97-AF65-F5344CB8AC3E}">
        <p14:creationId xmlns:p14="http://schemas.microsoft.com/office/powerpoint/2010/main" val="25685224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EAFF3B80-E178-4DB9-90DC-ADBF4233A5DF}" type="slidenum">
              <a:rPr lang="en-US" smtClean="0"/>
              <a:pPr/>
              <a:t>‹#›</a:t>
            </a:fld>
            <a:endParaRPr lang="en-US"/>
          </a:p>
        </p:txBody>
      </p:sp>
    </p:spTree>
    <p:extLst>
      <p:ext uri="{BB962C8B-B14F-4D97-AF65-F5344CB8AC3E}">
        <p14:creationId xmlns:p14="http://schemas.microsoft.com/office/powerpoint/2010/main" val="2805633665"/>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AB020C-EE78-428C-BFF6-F0EB65354368}" type="slidenum">
              <a:rPr lang="en-US" smtClean="0"/>
              <a:pPr/>
              <a:t>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4216055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E39C508-B3DB-4FA9-BC9F-CBC36D5A7D34}" type="datetimeFigureOut">
              <a:rPr lang="en-US" smtClean="0"/>
              <a:pPr/>
              <a:t>7/23/20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82AB21-9D3B-4F1C-AC83-C9740163DC84}" type="slidenum">
              <a:rPr lang="en-US" smtClean="0"/>
              <a:pPr/>
              <a:t>‹#›</a:t>
            </a:fld>
            <a:endParaRPr lang="en-US"/>
          </a:p>
        </p:txBody>
      </p:sp>
    </p:spTree>
    <p:extLst>
      <p:ext uri="{BB962C8B-B14F-4D97-AF65-F5344CB8AC3E}">
        <p14:creationId xmlns:p14="http://schemas.microsoft.com/office/powerpoint/2010/main" val="175473402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39C508-B3DB-4FA9-BC9F-CBC36D5A7D34}" type="datetimeFigureOut">
              <a:rPr lang="en-US" smtClean="0"/>
              <a:pPr/>
              <a:t>7/23/20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82AB21-9D3B-4F1C-AC83-C9740163DC84}" type="slidenum">
              <a:rPr lang="en-US" smtClean="0"/>
              <a:pPr/>
              <a:t>‹#›</a:t>
            </a:fld>
            <a:endParaRPr lang="en-US"/>
          </a:p>
        </p:txBody>
      </p:sp>
    </p:spTree>
    <p:extLst>
      <p:ext uri="{BB962C8B-B14F-4D97-AF65-F5344CB8AC3E}">
        <p14:creationId xmlns:p14="http://schemas.microsoft.com/office/powerpoint/2010/main" val="131151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39C508-B3DB-4FA9-BC9F-CBC36D5A7D34}" type="datetimeFigureOut">
              <a:rPr lang="en-US" smtClean="0"/>
              <a:pPr/>
              <a:t>7/23/20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82AB21-9D3B-4F1C-AC83-C9740163DC84}" type="slidenum">
              <a:rPr lang="en-US" smtClean="0"/>
              <a:pPr/>
              <a:t>‹#›</a:t>
            </a:fld>
            <a:endParaRPr lang="en-US"/>
          </a:p>
        </p:txBody>
      </p:sp>
    </p:spTree>
    <p:extLst>
      <p:ext uri="{BB962C8B-B14F-4D97-AF65-F5344CB8AC3E}">
        <p14:creationId xmlns:p14="http://schemas.microsoft.com/office/powerpoint/2010/main" val="3581835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E39C508-B3DB-4FA9-BC9F-CBC36D5A7D34}" type="datetimeFigureOut">
              <a:rPr lang="en-US" smtClean="0"/>
              <a:pPr/>
              <a:t>7/23/20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82AB21-9D3B-4F1C-AC83-C9740163DC84}" type="slidenum">
              <a:rPr lang="en-US" smtClean="0"/>
              <a:pPr/>
              <a:t>‹#›</a:t>
            </a:fld>
            <a:endParaRPr lang="en-US"/>
          </a:p>
        </p:txBody>
      </p:sp>
    </p:spTree>
    <p:extLst>
      <p:ext uri="{BB962C8B-B14F-4D97-AF65-F5344CB8AC3E}">
        <p14:creationId xmlns:p14="http://schemas.microsoft.com/office/powerpoint/2010/main" val="203654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EE39C508-B3DB-4FA9-BC9F-CBC36D5A7D34}" type="datetimeFigureOut">
              <a:rPr lang="en-US" smtClean="0"/>
              <a:pPr/>
              <a:t>7/23/20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82AB21-9D3B-4F1C-AC83-C9740163DC84}" type="slidenum">
              <a:rPr lang="en-US" smtClean="0"/>
              <a:pPr/>
              <a:t>‹#›</a:t>
            </a:fld>
            <a:endParaRPr lang="en-US"/>
          </a:p>
        </p:txBody>
      </p:sp>
    </p:spTree>
    <p:extLst>
      <p:ext uri="{BB962C8B-B14F-4D97-AF65-F5344CB8AC3E}">
        <p14:creationId xmlns:p14="http://schemas.microsoft.com/office/powerpoint/2010/main" val="176319973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EE39C508-B3DB-4FA9-BC9F-CBC36D5A7D34}" type="datetimeFigureOut">
              <a:rPr lang="en-US" smtClean="0"/>
              <a:pPr/>
              <a:t>7/23/20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E482AB21-9D3B-4F1C-AC83-C9740163DC84}" type="slidenum">
              <a:rPr lang="en-US" smtClean="0"/>
              <a:pPr/>
              <a:t>‹#›</a:t>
            </a:fld>
            <a:endParaRPr lang="en-US"/>
          </a:p>
        </p:txBody>
      </p:sp>
    </p:spTree>
    <p:extLst>
      <p:ext uri="{BB962C8B-B14F-4D97-AF65-F5344CB8AC3E}">
        <p14:creationId xmlns:p14="http://schemas.microsoft.com/office/powerpoint/2010/main" val="2212304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E39C508-B3DB-4FA9-BC9F-CBC36D5A7D34}" type="datetimeFigureOut">
              <a:rPr lang="en-US" smtClean="0"/>
              <a:pPr/>
              <a:t>7/23/20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82AB21-9D3B-4F1C-AC83-C9740163DC84}" type="slidenum">
              <a:rPr lang="en-US" smtClean="0"/>
              <a:pPr/>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883992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E39C508-B3DB-4FA9-BC9F-CBC36D5A7D34}" type="datetimeFigureOut">
              <a:rPr lang="en-US" smtClean="0"/>
              <a:pPr/>
              <a:t>7/23/20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82AB21-9D3B-4F1C-AC83-C9740163DC84}" type="slidenum">
              <a:rPr lang="en-US" smtClean="0"/>
              <a:pPr/>
              <a:t>‹#›</a:t>
            </a:fld>
            <a:endParaRPr lang="en-US"/>
          </a:p>
        </p:txBody>
      </p:sp>
    </p:spTree>
    <p:extLst>
      <p:ext uri="{BB962C8B-B14F-4D97-AF65-F5344CB8AC3E}">
        <p14:creationId xmlns:p14="http://schemas.microsoft.com/office/powerpoint/2010/main" val="2199397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39C508-B3DB-4FA9-BC9F-CBC36D5A7D34}" type="datetimeFigureOut">
              <a:rPr lang="en-US" smtClean="0"/>
              <a:pPr/>
              <a:t>7/23/20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82AB21-9D3B-4F1C-AC83-C9740163DC84}" type="slidenum">
              <a:rPr lang="en-US" smtClean="0"/>
              <a:pPr/>
              <a:t>‹#›</a:t>
            </a:fld>
            <a:endParaRPr lang="en-US"/>
          </a:p>
        </p:txBody>
      </p:sp>
    </p:spTree>
    <p:extLst>
      <p:ext uri="{BB962C8B-B14F-4D97-AF65-F5344CB8AC3E}">
        <p14:creationId xmlns:p14="http://schemas.microsoft.com/office/powerpoint/2010/main" val="1943685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EE39C508-B3DB-4FA9-BC9F-CBC36D5A7D34}" type="datetimeFigureOut">
              <a:rPr lang="en-US" smtClean="0"/>
              <a:pPr/>
              <a:t>7/23/20</a:t>
            </a:fld>
            <a:endParaRPr lang="en-US"/>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E482AB21-9D3B-4F1C-AC83-C9740163DC84}" type="slidenum">
              <a:rPr lang="en-US" smtClean="0"/>
              <a:pPr/>
              <a:t>‹#›</a:t>
            </a:fld>
            <a:endParaRPr lang="en-US"/>
          </a:p>
        </p:txBody>
      </p:sp>
    </p:spTree>
    <p:extLst>
      <p:ext uri="{BB962C8B-B14F-4D97-AF65-F5344CB8AC3E}">
        <p14:creationId xmlns:p14="http://schemas.microsoft.com/office/powerpoint/2010/main" val="1551058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EE39C508-B3DB-4FA9-BC9F-CBC36D5A7D34}" type="datetimeFigureOut">
              <a:rPr lang="en-US" smtClean="0"/>
              <a:pPr/>
              <a:t>7/23/20</a:t>
            </a:fld>
            <a:endParaRPr lang="en-US"/>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E482AB21-9D3B-4F1C-AC83-C9740163DC84}" type="slidenum">
              <a:rPr lang="en-US" smtClean="0"/>
              <a:pPr/>
              <a:t>‹#›</a:t>
            </a:fld>
            <a:endParaRPr lang="en-US"/>
          </a:p>
        </p:txBody>
      </p:sp>
    </p:spTree>
    <p:extLst>
      <p:ext uri="{BB962C8B-B14F-4D97-AF65-F5344CB8AC3E}">
        <p14:creationId xmlns:p14="http://schemas.microsoft.com/office/powerpoint/2010/main" val="591610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EE39C508-B3DB-4FA9-BC9F-CBC36D5A7D34}" type="datetimeFigureOut">
              <a:rPr lang="en-US" smtClean="0"/>
              <a:pPr/>
              <a:t>7/23/20</a:t>
            </a:fld>
            <a:endParaRPr lang="en-US"/>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E482AB21-9D3B-4F1C-AC83-C9740163DC84}" type="slidenum">
              <a:rPr lang="en-US" smtClean="0"/>
              <a:pPr/>
              <a:t>‹#›</a:t>
            </a:fld>
            <a:endParaRPr lang="en-US"/>
          </a:p>
        </p:txBody>
      </p:sp>
    </p:spTree>
    <p:extLst>
      <p:ext uri="{BB962C8B-B14F-4D97-AF65-F5344CB8AC3E}">
        <p14:creationId xmlns:p14="http://schemas.microsoft.com/office/powerpoint/2010/main" val="17510373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533400"/>
            <a:ext cx="8915400" cy="3200400"/>
          </a:xfrm>
          <a:prstGeom prst="rect">
            <a:avLst/>
          </a:prstGeom>
        </p:spPr>
      </p:pic>
      <p:sp>
        <p:nvSpPr>
          <p:cNvPr id="11" name="TextBox 10"/>
          <p:cNvSpPr txBox="1"/>
          <p:nvPr/>
        </p:nvSpPr>
        <p:spPr>
          <a:xfrm>
            <a:off x="533400" y="4191000"/>
            <a:ext cx="8382000" cy="1569660"/>
          </a:xfrm>
          <a:prstGeom prst="rect">
            <a:avLst/>
          </a:prstGeom>
          <a:noFill/>
        </p:spPr>
        <p:txBody>
          <a:bodyPr wrap="square" rtlCol="0">
            <a:spAutoFit/>
          </a:bodyPr>
          <a:lstStyle/>
          <a:p>
            <a:r>
              <a:rPr lang="en-US" sz="2400" b="1" dirty="0"/>
              <a:t>                              T = Take Notes</a:t>
            </a:r>
          </a:p>
          <a:p>
            <a:r>
              <a:rPr lang="en-US" sz="2400" b="1" dirty="0"/>
              <a:t>                              I = Interact with your notes</a:t>
            </a:r>
          </a:p>
          <a:p>
            <a:r>
              <a:rPr lang="en-US" sz="2400" b="1" dirty="0"/>
              <a:t>                              P = Practice with plenty of repetition</a:t>
            </a:r>
          </a:p>
          <a:p>
            <a:r>
              <a:rPr lang="en-US" sz="2400" b="1" dirty="0"/>
              <a:t>                              S = Self-test</a:t>
            </a:r>
          </a:p>
        </p:txBody>
      </p:sp>
    </p:spTree>
    <p:extLst>
      <p:ext uri="{BB962C8B-B14F-4D97-AF65-F5344CB8AC3E}">
        <p14:creationId xmlns:p14="http://schemas.microsoft.com/office/powerpoint/2010/main" val="744944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19400" y="2438400"/>
            <a:ext cx="2181225" cy="438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4" name="Table 3"/>
          <p:cNvGraphicFramePr>
            <a:graphicFrameLocks noGrp="1"/>
          </p:cNvGraphicFramePr>
          <p:nvPr/>
        </p:nvGraphicFramePr>
        <p:xfrm>
          <a:off x="0" y="1401669"/>
          <a:ext cx="9144000" cy="5486550"/>
        </p:xfrm>
        <a:graphic>
          <a:graphicData uri="http://schemas.openxmlformats.org/drawingml/2006/table">
            <a:tbl>
              <a:tblPr/>
              <a:tblGrid>
                <a:gridCol w="1795537">
                  <a:extLst>
                    <a:ext uri="{9D8B030D-6E8A-4147-A177-3AD203B41FA5}">
                      <a16:colId xmlns:a16="http://schemas.microsoft.com/office/drawing/2014/main" val="20000"/>
                    </a:ext>
                  </a:extLst>
                </a:gridCol>
                <a:gridCol w="7348463">
                  <a:extLst>
                    <a:ext uri="{9D8B030D-6E8A-4147-A177-3AD203B41FA5}">
                      <a16:colId xmlns:a16="http://schemas.microsoft.com/office/drawing/2014/main" val="20001"/>
                    </a:ext>
                  </a:extLst>
                </a:gridCol>
              </a:tblGrid>
              <a:tr h="580858">
                <a:tc>
                  <a:txBody>
                    <a:bodyPr/>
                    <a:lstStyle/>
                    <a:p>
                      <a:pPr algn="r"/>
                      <a:r>
                        <a:rPr lang="en-US" sz="2400" dirty="0">
                          <a:solidFill>
                            <a:srgbClr val="E37C00"/>
                          </a:solidFill>
                          <a:effectLst/>
                        </a:rPr>
                        <a:t>Asked</a:t>
                      </a:r>
                    </a:p>
                  </a:txBody>
                  <a:tcPr marL="39017" marR="39017" marT="19508" marB="195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a:r>
                        <a:rPr lang="en-US" sz="2000" b="0" i="0" kern="1200" dirty="0">
                          <a:solidFill>
                            <a:schemeClr val="tx1"/>
                          </a:solidFill>
                          <a:effectLst/>
                          <a:latin typeface="+mn-lt"/>
                          <a:ea typeface="+mn-ea"/>
                          <a:cs typeface="+mn-cs"/>
                        </a:rPr>
                        <a:t>What is the tank pressure under these unchanging conditions?</a:t>
                      </a:r>
                      <a:endParaRPr lang="en-US" sz="2400" dirty="0">
                        <a:effectLst/>
                      </a:endParaRPr>
                    </a:p>
                  </a:txBody>
                  <a:tcPr marL="32514" marR="39017" marT="19508" marB="195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473147">
                <a:tc>
                  <a:txBody>
                    <a:bodyPr/>
                    <a:lstStyle/>
                    <a:p>
                      <a:pPr algn="r"/>
                      <a:r>
                        <a:rPr lang="en-US" sz="2400" dirty="0">
                          <a:solidFill>
                            <a:srgbClr val="E37C00"/>
                          </a:solidFill>
                          <a:effectLst/>
                        </a:rPr>
                        <a:t>Given</a:t>
                      </a:r>
                    </a:p>
                  </a:txBody>
                  <a:tcPr marL="39017" marR="39017" marT="19508" marB="195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a:txBody>
                    <a:bodyPr/>
                    <a:lstStyle/>
                    <a:p>
                      <a:pPr algn="l"/>
                      <a:r>
                        <a:rPr lang="pt-BR" sz="2000" b="0" i="0" kern="1200" dirty="0">
                          <a:solidFill>
                            <a:schemeClr val="tx1"/>
                          </a:solidFill>
                          <a:effectLst/>
                          <a:latin typeface="+mn-lt"/>
                          <a:ea typeface="+mn-ea"/>
                          <a:cs typeface="+mn-cs"/>
                        </a:rPr>
                        <a:t>V = 300.0 mL; mass = 150.1 g Ar; T= 23.0 °C</a:t>
                      </a:r>
                      <a:endParaRPr lang="en-US" sz="2400" dirty="0">
                        <a:effectLst/>
                      </a:endParaRPr>
                    </a:p>
                  </a:txBody>
                  <a:tcPr marL="32514" marR="39017" marT="19508" marB="195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608872">
                <a:tc>
                  <a:txBody>
                    <a:bodyPr/>
                    <a:lstStyle/>
                    <a:p>
                      <a:pPr algn="r"/>
                      <a:r>
                        <a:rPr lang="en-US" sz="2400" dirty="0">
                          <a:solidFill>
                            <a:srgbClr val="E37C00"/>
                          </a:solidFill>
                          <a:effectLst/>
                        </a:rPr>
                        <a:t>Relationships</a:t>
                      </a:r>
                    </a:p>
                  </a:txBody>
                  <a:tcPr marL="39017" marR="39017" marT="19508" marB="195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a:txBody>
                    <a:bodyPr/>
                    <a:lstStyle/>
                    <a:p>
                      <a:pPr marL="0" indent="0" algn="l">
                        <a:buFont typeface="Arial" panose="020B0604020202020204" pitchFamily="34" charset="0"/>
                        <a:buNone/>
                      </a:pPr>
                      <a:r>
                        <a:rPr lang="en-US" sz="2000" b="0" i="0" kern="1200" dirty="0">
                          <a:solidFill>
                            <a:schemeClr val="tx1"/>
                          </a:solidFill>
                          <a:effectLst/>
                          <a:latin typeface="+mn-lt"/>
                          <a:ea typeface="+mn-ea"/>
                          <a:cs typeface="+mn-cs"/>
                        </a:rPr>
                        <a:t>PV = </a:t>
                      </a:r>
                      <a:r>
                        <a:rPr lang="en-US" sz="2000" b="0" i="0" kern="1200" dirty="0" err="1">
                          <a:solidFill>
                            <a:schemeClr val="tx1"/>
                          </a:solidFill>
                          <a:effectLst/>
                          <a:latin typeface="+mn-lt"/>
                          <a:ea typeface="+mn-ea"/>
                          <a:cs typeface="+mn-cs"/>
                        </a:rPr>
                        <a:t>nRT</a:t>
                      </a:r>
                      <a:r>
                        <a:rPr lang="en-US" sz="2000" b="0" i="0" kern="1200" dirty="0">
                          <a:solidFill>
                            <a:schemeClr val="tx1"/>
                          </a:solidFill>
                          <a:effectLst/>
                          <a:latin typeface="+mn-lt"/>
                          <a:ea typeface="+mn-ea"/>
                          <a:cs typeface="+mn-cs"/>
                        </a:rPr>
                        <a:t>,                                      , and molar mass of </a:t>
                      </a:r>
                      <a:r>
                        <a:rPr lang="en-US" sz="2000" b="0" i="0" kern="1200" dirty="0" err="1">
                          <a:solidFill>
                            <a:schemeClr val="tx1"/>
                          </a:solidFill>
                          <a:effectLst/>
                          <a:latin typeface="+mn-lt"/>
                          <a:ea typeface="+mn-ea"/>
                          <a:cs typeface="+mn-cs"/>
                        </a:rPr>
                        <a:t>Ar</a:t>
                      </a:r>
                      <a:r>
                        <a:rPr lang="en-US" sz="2000" b="0" i="0" kern="1200" dirty="0">
                          <a:solidFill>
                            <a:schemeClr val="tx1"/>
                          </a:solidFill>
                          <a:effectLst/>
                          <a:latin typeface="+mn-lt"/>
                          <a:ea typeface="+mn-ea"/>
                          <a:cs typeface="+mn-cs"/>
                        </a:rPr>
                        <a:t> = 39.948 g/mol</a:t>
                      </a:r>
                      <a:r>
                        <a:rPr lang="en-US" sz="2000" b="1" i="0" kern="1200" dirty="0">
                          <a:solidFill>
                            <a:schemeClr val="tx1"/>
                          </a:solidFill>
                          <a:effectLst/>
                          <a:latin typeface="+mn-lt"/>
                          <a:ea typeface="+mn-ea"/>
                          <a:cs typeface="+mn-cs"/>
                        </a:rPr>
                        <a:t>  </a:t>
                      </a:r>
                      <a:r>
                        <a:rPr lang="en-US" sz="1800" b="1" i="0" kern="1200" dirty="0">
                          <a:solidFill>
                            <a:schemeClr val="tx1"/>
                          </a:solidFill>
                          <a:effectLst/>
                          <a:latin typeface="+mn-lt"/>
                          <a:ea typeface="+mn-ea"/>
                          <a:cs typeface="+mn-cs"/>
                        </a:rPr>
                        <a:t> </a:t>
                      </a:r>
                      <a:r>
                        <a:rPr lang="en-US" sz="2000" b="0" i="0" kern="1200" dirty="0">
                          <a:solidFill>
                            <a:schemeClr val="tx1"/>
                          </a:solidFill>
                          <a:effectLst/>
                          <a:latin typeface="+mn-lt"/>
                          <a:ea typeface="+mn-ea"/>
                          <a:cs typeface="+mn-cs"/>
                        </a:rPr>
                        <a:t> </a:t>
                      </a:r>
                    </a:p>
                  </a:txBody>
                  <a:tcPr marL="32514" marR="39017" marT="19508" marB="195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3319446">
                <a:tc>
                  <a:txBody>
                    <a:bodyPr/>
                    <a:lstStyle/>
                    <a:p>
                      <a:pPr algn="r"/>
                      <a:r>
                        <a:rPr lang="en-US" sz="2400" dirty="0">
                          <a:solidFill>
                            <a:srgbClr val="E37C00"/>
                          </a:solidFill>
                          <a:effectLst/>
                        </a:rPr>
                        <a:t>Solve</a:t>
                      </a:r>
                    </a:p>
                  </a:txBody>
                  <a:tcPr marL="39017" marR="39017" marT="19508" marB="195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a:txBody>
                    <a:bodyPr/>
                    <a:lstStyle/>
                    <a:p>
                      <a:pPr algn="l">
                        <a:spcAft>
                          <a:spcPts val="600"/>
                        </a:spcAft>
                      </a:pPr>
                      <a:r>
                        <a:rPr lang="en-US" sz="2000" b="0" i="0" kern="1200" dirty="0">
                          <a:solidFill>
                            <a:schemeClr val="tx1"/>
                          </a:solidFill>
                          <a:effectLst/>
                          <a:latin typeface="+mn-lt"/>
                          <a:ea typeface="+mn-ea"/>
                          <a:cs typeface="+mn-cs"/>
                        </a:rPr>
                        <a:t>Convert the given quantities to match the units of R: Convert volume to liters; convert temperature to K and mass to moles.</a:t>
                      </a:r>
                    </a:p>
                    <a:p>
                      <a:pPr algn="l">
                        <a:spcAft>
                          <a:spcPts val="600"/>
                        </a:spcAft>
                      </a:pPr>
                      <a:r>
                        <a:rPr lang="en-US" sz="2000" b="0" i="0" kern="1200" dirty="0">
                          <a:solidFill>
                            <a:schemeClr val="tx1"/>
                          </a:solidFill>
                          <a:effectLst/>
                          <a:latin typeface="+mn-lt"/>
                          <a:ea typeface="+mn-ea"/>
                          <a:cs typeface="+mn-cs"/>
                        </a:rPr>
                        <a:t>V = 0.300 L, T = 296 K       </a:t>
                      </a:r>
                    </a:p>
                    <a:p>
                      <a:pPr algn="l">
                        <a:spcAft>
                          <a:spcPts val="600"/>
                        </a:spcAft>
                      </a:pPr>
                      <a:endParaRPr lang="en-US" sz="2400" dirty="0">
                        <a:effectLst/>
                      </a:endParaRPr>
                    </a:p>
                  </a:txBody>
                  <a:tcPr marL="32514" marR="39017" marT="19508" marB="195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464483">
                <a:tc>
                  <a:txBody>
                    <a:bodyPr/>
                    <a:lstStyle/>
                    <a:p>
                      <a:pPr algn="r"/>
                      <a:r>
                        <a:rPr lang="en-US" sz="2400" dirty="0">
                          <a:solidFill>
                            <a:srgbClr val="E37C00"/>
                          </a:solidFill>
                          <a:effectLst/>
                        </a:rPr>
                        <a:t>Answer</a:t>
                      </a:r>
                    </a:p>
                  </a:txBody>
                  <a:tcPr marL="39017" marR="20321" marT="19508" marB="195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BE6CC"/>
                    </a:solidFill>
                  </a:tcPr>
                </a:tc>
                <a:tc>
                  <a:txBody>
                    <a:bodyPr/>
                    <a:lstStyle/>
                    <a:p>
                      <a:pPr algn="l"/>
                      <a:r>
                        <a:rPr lang="en-US" dirty="0">
                          <a:effectLst/>
                        </a:rPr>
                        <a:t>The pressure of the tank is 304 atm.</a:t>
                      </a:r>
                    </a:p>
                  </a:txBody>
                  <a:tcPr marL="76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851632982"/>
              </p:ext>
            </p:extLst>
          </p:nvPr>
        </p:nvGraphicFramePr>
        <p:xfrm>
          <a:off x="-76200" y="708249"/>
          <a:ext cx="9307894" cy="693420"/>
        </p:xfrm>
        <a:graphic>
          <a:graphicData uri="http://schemas.openxmlformats.org/drawingml/2006/table">
            <a:tbl>
              <a:tblPr/>
              <a:tblGrid>
                <a:gridCol w="9307894">
                  <a:extLst>
                    <a:ext uri="{9D8B030D-6E8A-4147-A177-3AD203B41FA5}">
                      <a16:colId xmlns:a16="http://schemas.microsoft.com/office/drawing/2014/main" val="20000"/>
                    </a:ext>
                  </a:extLst>
                </a:gridCol>
              </a:tblGrid>
              <a:tr h="693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What is the pressure in a 300.0 mL container filled with 150.1 g of argon gas at 23.0 °C?</a:t>
                      </a:r>
                    </a:p>
                  </a:txBody>
                  <a:tcPr anchor="ctr">
                    <a:lnL>
                      <a:noFill/>
                    </a:lnL>
                    <a:lnR>
                      <a:noFill/>
                    </a:lnR>
                    <a:lnT w="19050" cap="flat" cmpd="sng" algn="ctr">
                      <a:solidFill>
                        <a:srgbClr val="FEBE8F"/>
                      </a:solidFill>
                      <a:prstDash val="solid"/>
                      <a:round/>
                      <a:headEnd type="none" w="med" len="med"/>
                      <a:tailEnd type="none" w="med" len="med"/>
                    </a:lnT>
                    <a:lnB w="19050" cap="flat" cmpd="sng" algn="ctr">
                      <a:solidFill>
                        <a:srgbClr val="FEBE8F"/>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pic>
        <p:nvPicPr>
          <p:cNvPr id="7" name="Picture 6">
            <a:extLst>
              <a:ext uri="{FF2B5EF4-FFF2-40B4-BE49-F238E27FC236}">
                <a16:creationId xmlns:a16="http://schemas.microsoft.com/office/drawing/2014/main" id="{743BFDF7-19B2-4985-9765-23D6F88C6C83}"/>
              </a:ext>
            </a:extLst>
          </p:cNvPr>
          <p:cNvPicPr>
            <a:picLocks noChangeAspect="1"/>
          </p:cNvPicPr>
          <p:nvPr/>
        </p:nvPicPr>
        <p:blipFill>
          <a:blip r:embed="rId3" cstate="print"/>
          <a:stretch>
            <a:fillRect/>
          </a:stretch>
        </p:blipFill>
        <p:spPr>
          <a:xfrm>
            <a:off x="1828800" y="4125072"/>
            <a:ext cx="4562475" cy="2152650"/>
          </a:xfrm>
          <a:prstGeom prst="rect">
            <a:avLst/>
          </a:prstGeom>
        </p:spPr>
      </p:pic>
      <p:sp>
        <p:nvSpPr>
          <p:cNvPr id="2" name="Title 1"/>
          <p:cNvSpPr>
            <a:spLocks noGrp="1"/>
          </p:cNvSpPr>
          <p:nvPr>
            <p:ph type="title"/>
          </p:nvPr>
        </p:nvSpPr>
        <p:spPr>
          <a:xfrm>
            <a:off x="457200" y="0"/>
            <a:ext cx="8229600" cy="791172"/>
          </a:xfrm>
        </p:spPr>
        <p:txBody>
          <a:bodyPr/>
          <a:lstStyle/>
          <a:p>
            <a:r>
              <a:rPr lang="en-US" dirty="0"/>
              <a:t>Solved problem </a:t>
            </a:r>
          </a:p>
        </p:txBody>
      </p:sp>
    </p:spTree>
    <p:extLst>
      <p:ext uri="{BB962C8B-B14F-4D97-AF65-F5344CB8AC3E}">
        <p14:creationId xmlns:p14="http://schemas.microsoft.com/office/powerpoint/2010/main" val="1230885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42875"/>
            <a:ext cx="8610600" cy="1143000"/>
          </a:xfrm>
        </p:spPr>
        <p:txBody>
          <a:bodyPr>
            <a:noAutofit/>
          </a:bodyPr>
          <a:lstStyle/>
          <a:p>
            <a:r>
              <a:rPr lang="en-US" dirty="0"/>
              <a:t>The ideal gas law with varying conditions</a:t>
            </a:r>
          </a:p>
        </p:txBody>
      </p:sp>
      <p:sp>
        <p:nvSpPr>
          <p:cNvPr id="3" name="Content Placeholder 2"/>
          <p:cNvSpPr>
            <a:spLocks noGrp="1"/>
          </p:cNvSpPr>
          <p:nvPr>
            <p:ph idx="1"/>
          </p:nvPr>
        </p:nvSpPr>
        <p:spPr>
          <a:xfrm>
            <a:off x="457200" y="1447801"/>
            <a:ext cx="8229600" cy="1676399"/>
          </a:xfrm>
        </p:spPr>
        <p:txBody>
          <a:bodyPr>
            <a:normAutofit/>
          </a:bodyPr>
          <a:lstStyle/>
          <a:p>
            <a:r>
              <a:rPr lang="en-US" sz="2400" dirty="0"/>
              <a:t>Because the ideal gas law contains all the other gas laws within itself, you only need this one formula to solve any problems related to gases. You just need to choose the correct version of the formula.</a:t>
            </a:r>
          </a:p>
        </p:txBody>
      </p:sp>
      <p:sp>
        <p:nvSpPr>
          <p:cNvPr id="4" name="Rectangle 3">
            <a:extLst>
              <a:ext uri="{FF2B5EF4-FFF2-40B4-BE49-F238E27FC236}">
                <a16:creationId xmlns:a16="http://schemas.microsoft.com/office/drawing/2014/main" id="{C35039AB-81C1-445C-849E-081D6BF183D1}"/>
              </a:ext>
            </a:extLst>
          </p:cNvPr>
          <p:cNvSpPr/>
          <p:nvPr/>
        </p:nvSpPr>
        <p:spPr>
          <a:xfrm>
            <a:off x="838200" y="4143376"/>
            <a:ext cx="3733800" cy="2123658"/>
          </a:xfrm>
          <a:prstGeom prst="rect">
            <a:avLst/>
          </a:prstGeom>
        </p:spPr>
        <p:txBody>
          <a:bodyPr wrap="square">
            <a:spAutoFit/>
          </a:bodyPr>
          <a:lstStyle/>
          <a:p>
            <a:pPr algn="ctr"/>
            <a:r>
              <a:rPr lang="en-US" sz="2200" dirty="0"/>
              <a:t>Step 1: Simplify</a:t>
            </a:r>
          </a:p>
          <a:p>
            <a:r>
              <a:rPr lang="en-US" sz="2200" dirty="0"/>
              <a:t>You can simplify the equation by cancelling out anything that stays constant. For example, if volume is not changing, then V</a:t>
            </a:r>
            <a:r>
              <a:rPr lang="en-US" sz="2200" baseline="-25000" dirty="0"/>
              <a:t>1</a:t>
            </a:r>
            <a:r>
              <a:rPr lang="en-US" sz="2200" dirty="0"/>
              <a:t>  and V</a:t>
            </a:r>
            <a:r>
              <a:rPr lang="en-US" sz="2200" baseline="-25000" dirty="0"/>
              <a:t>2</a:t>
            </a:r>
            <a:r>
              <a:rPr lang="en-US" sz="2200" dirty="0"/>
              <a:t> both cancel out. </a:t>
            </a:r>
          </a:p>
        </p:txBody>
      </p:sp>
      <p:sp>
        <p:nvSpPr>
          <p:cNvPr id="5" name="Rectangle 4">
            <a:extLst>
              <a:ext uri="{FF2B5EF4-FFF2-40B4-BE49-F238E27FC236}">
                <a16:creationId xmlns:a16="http://schemas.microsoft.com/office/drawing/2014/main" id="{DD065603-F4AB-421E-A8C9-374C7149969D}"/>
              </a:ext>
            </a:extLst>
          </p:cNvPr>
          <p:cNvSpPr/>
          <p:nvPr/>
        </p:nvSpPr>
        <p:spPr>
          <a:xfrm>
            <a:off x="4572000" y="4143376"/>
            <a:ext cx="3505200" cy="1785104"/>
          </a:xfrm>
          <a:prstGeom prst="rect">
            <a:avLst/>
          </a:prstGeom>
        </p:spPr>
        <p:txBody>
          <a:bodyPr wrap="square">
            <a:spAutoFit/>
          </a:bodyPr>
          <a:lstStyle/>
          <a:p>
            <a:pPr algn="ctr"/>
            <a:r>
              <a:rPr lang="en-US" sz="2200" dirty="0"/>
              <a:t>Step 2: Solve</a:t>
            </a:r>
          </a:p>
          <a:p>
            <a:r>
              <a:rPr lang="en-US" sz="2200" dirty="0"/>
              <a:t>Plug in known quantities for remaining variables in the simplified equation and solve for the unknown variable. </a:t>
            </a:r>
          </a:p>
        </p:txBody>
      </p:sp>
      <p:pic>
        <p:nvPicPr>
          <p:cNvPr id="6" name="Picture 5">
            <a:extLst>
              <a:ext uri="{FF2B5EF4-FFF2-40B4-BE49-F238E27FC236}">
                <a16:creationId xmlns:a16="http://schemas.microsoft.com/office/drawing/2014/main" id="{E02A84FE-3569-4B40-9CC4-F3DFA8250632}"/>
              </a:ext>
            </a:extLst>
          </p:cNvPr>
          <p:cNvPicPr>
            <a:picLocks noChangeAspect="1"/>
          </p:cNvPicPr>
          <p:nvPr/>
        </p:nvPicPr>
        <p:blipFill>
          <a:blip r:embed="rId2" cstate="print"/>
          <a:stretch>
            <a:fillRect/>
          </a:stretch>
        </p:blipFill>
        <p:spPr>
          <a:xfrm>
            <a:off x="1752600" y="3124200"/>
            <a:ext cx="5438775" cy="828675"/>
          </a:xfrm>
          <a:prstGeom prst="rect">
            <a:avLst/>
          </a:prstGeom>
        </p:spPr>
      </p:pic>
    </p:spTree>
    <p:extLst>
      <p:ext uri="{BB962C8B-B14F-4D97-AF65-F5344CB8AC3E}">
        <p14:creationId xmlns:p14="http://schemas.microsoft.com/office/powerpoint/2010/main" val="1786822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08FB6B3-A777-427B-BBC8-74B3727C13D4}"/>
              </a:ext>
            </a:extLst>
          </p:cNvPr>
          <p:cNvPicPr>
            <a:picLocks noChangeAspect="1"/>
          </p:cNvPicPr>
          <p:nvPr/>
        </p:nvPicPr>
        <p:blipFill>
          <a:blip r:embed="rId2" cstate="print"/>
          <a:stretch>
            <a:fillRect/>
          </a:stretch>
        </p:blipFill>
        <p:spPr>
          <a:xfrm>
            <a:off x="2971800" y="3827298"/>
            <a:ext cx="1592388" cy="668502"/>
          </a:xfrm>
          <a:prstGeom prst="rect">
            <a:avLst/>
          </a:prstGeom>
        </p:spPr>
      </p:pic>
      <p:graphicFrame>
        <p:nvGraphicFramePr>
          <p:cNvPr id="4" name="Table 3"/>
          <p:cNvGraphicFramePr>
            <a:graphicFrameLocks noGrp="1"/>
          </p:cNvGraphicFramePr>
          <p:nvPr/>
        </p:nvGraphicFramePr>
        <p:xfrm>
          <a:off x="0" y="1524000"/>
          <a:ext cx="8991600" cy="5333999"/>
        </p:xfrm>
        <a:graphic>
          <a:graphicData uri="http://schemas.openxmlformats.org/drawingml/2006/table">
            <a:tbl>
              <a:tblPr/>
              <a:tblGrid>
                <a:gridCol w="1550276">
                  <a:extLst>
                    <a:ext uri="{9D8B030D-6E8A-4147-A177-3AD203B41FA5}">
                      <a16:colId xmlns:a16="http://schemas.microsoft.com/office/drawing/2014/main" val="20000"/>
                    </a:ext>
                  </a:extLst>
                </a:gridCol>
                <a:gridCol w="7441324">
                  <a:extLst>
                    <a:ext uri="{9D8B030D-6E8A-4147-A177-3AD203B41FA5}">
                      <a16:colId xmlns:a16="http://schemas.microsoft.com/office/drawing/2014/main" val="20001"/>
                    </a:ext>
                  </a:extLst>
                </a:gridCol>
              </a:tblGrid>
              <a:tr h="830201">
                <a:tc>
                  <a:txBody>
                    <a:bodyPr/>
                    <a:lstStyle/>
                    <a:p>
                      <a:pPr algn="r"/>
                      <a:r>
                        <a:rPr lang="en-US" sz="2000" dirty="0">
                          <a:solidFill>
                            <a:srgbClr val="E37C00"/>
                          </a:solidFill>
                          <a:effectLst/>
                        </a:rPr>
                        <a:t>Asked</a:t>
                      </a:r>
                    </a:p>
                  </a:txBody>
                  <a:tcPr marL="39017" marR="39017" marT="19508" marB="195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2000" b="0" i="0" kern="1200" dirty="0">
                          <a:solidFill>
                            <a:schemeClr val="tx1"/>
                          </a:solidFill>
                          <a:effectLst/>
                          <a:latin typeface="+mn-lt"/>
                          <a:ea typeface="+mn-ea"/>
                          <a:cs typeface="+mn-cs"/>
                        </a:rPr>
                        <a:t>What is the new pressure of the bag under changing temperature conditions?</a:t>
                      </a:r>
                      <a:endParaRPr lang="en-US" sz="2000" dirty="0">
                        <a:effectLst/>
                      </a:endParaRPr>
                    </a:p>
                  </a:txBody>
                  <a:tcPr marL="32514" marR="39017" marT="19508" marB="195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40070">
                <a:tc>
                  <a:txBody>
                    <a:bodyPr/>
                    <a:lstStyle/>
                    <a:p>
                      <a:pPr algn="r"/>
                      <a:r>
                        <a:rPr lang="en-US" sz="2000" dirty="0">
                          <a:solidFill>
                            <a:srgbClr val="E37C00"/>
                          </a:solidFill>
                          <a:effectLst/>
                        </a:rPr>
                        <a:t>Given</a:t>
                      </a:r>
                    </a:p>
                  </a:txBody>
                  <a:tcPr marL="39017" marR="39017" marT="19508" marB="195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a:r>
                        <a:rPr lang="en-US" sz="1800" b="0" i="0" kern="1200" dirty="0">
                          <a:solidFill>
                            <a:schemeClr val="tx1"/>
                          </a:solidFill>
                          <a:effectLst/>
                          <a:latin typeface="+mn-lt"/>
                          <a:ea typeface="+mn-ea"/>
                          <a:cs typeface="+mn-cs"/>
                        </a:rPr>
                        <a:t>P</a:t>
                      </a:r>
                      <a:r>
                        <a:rPr lang="en-US" sz="1800" b="0" i="0" kern="1200" baseline="-25000" dirty="0">
                          <a:solidFill>
                            <a:schemeClr val="tx1"/>
                          </a:solidFill>
                          <a:effectLst/>
                          <a:latin typeface="+mn-lt"/>
                          <a:ea typeface="+mn-ea"/>
                          <a:cs typeface="+mn-cs"/>
                        </a:rPr>
                        <a:t>1</a:t>
                      </a:r>
                      <a:r>
                        <a:rPr lang="en-US" sz="1800" b="0" i="0" kern="1200" dirty="0">
                          <a:solidFill>
                            <a:schemeClr val="tx1"/>
                          </a:solidFill>
                          <a:effectLst/>
                          <a:latin typeface="+mn-lt"/>
                          <a:ea typeface="+mn-ea"/>
                          <a:cs typeface="+mn-cs"/>
                        </a:rPr>
                        <a:t> = 100.291 kPa; T</a:t>
                      </a:r>
                      <a:r>
                        <a:rPr lang="en-US" sz="1800" b="0" i="0" kern="1200" baseline="-25000" dirty="0">
                          <a:solidFill>
                            <a:schemeClr val="tx1"/>
                          </a:solidFill>
                          <a:effectLst/>
                          <a:latin typeface="+mn-lt"/>
                          <a:ea typeface="+mn-ea"/>
                          <a:cs typeface="+mn-cs"/>
                        </a:rPr>
                        <a:t>1</a:t>
                      </a:r>
                      <a:r>
                        <a:rPr lang="en-US" sz="1800" b="0" i="0" kern="1200" dirty="0">
                          <a:solidFill>
                            <a:schemeClr val="tx1"/>
                          </a:solidFill>
                          <a:effectLst/>
                          <a:latin typeface="+mn-lt"/>
                          <a:ea typeface="+mn-ea"/>
                          <a:cs typeface="+mn-cs"/>
                        </a:rPr>
                        <a:t> = 20.2 °C; T</a:t>
                      </a:r>
                      <a:r>
                        <a:rPr lang="en-US" sz="1800" b="0" i="0" kern="1200" baseline="-25000" dirty="0">
                          <a:solidFill>
                            <a:schemeClr val="tx1"/>
                          </a:solidFill>
                          <a:effectLst/>
                          <a:latin typeface="+mn-lt"/>
                          <a:ea typeface="+mn-ea"/>
                          <a:cs typeface="+mn-cs"/>
                        </a:rPr>
                        <a:t>2</a:t>
                      </a:r>
                      <a:r>
                        <a:rPr lang="en-US" sz="1800" b="0" i="0" kern="1200" dirty="0">
                          <a:solidFill>
                            <a:schemeClr val="tx1"/>
                          </a:solidFill>
                          <a:effectLst/>
                          <a:latin typeface="+mn-lt"/>
                          <a:ea typeface="+mn-ea"/>
                          <a:cs typeface="+mn-cs"/>
                        </a:rPr>
                        <a:t> = 41.2 °C </a:t>
                      </a:r>
                      <a:endParaRPr lang="en-US" sz="2000" dirty="0">
                        <a:effectLst/>
                      </a:endParaRPr>
                    </a:p>
                  </a:txBody>
                  <a:tcPr marL="32514" marR="39017" marT="19508" marB="195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803451">
                <a:tc>
                  <a:txBody>
                    <a:bodyPr/>
                    <a:lstStyle/>
                    <a:p>
                      <a:pPr algn="r"/>
                      <a:r>
                        <a:rPr lang="en-US" sz="2000" dirty="0">
                          <a:solidFill>
                            <a:srgbClr val="E37C00"/>
                          </a:solidFill>
                          <a:effectLst/>
                        </a:rPr>
                        <a:t>Relationships</a:t>
                      </a:r>
                    </a:p>
                    <a:p>
                      <a:pPr algn="r"/>
                      <a:endParaRPr lang="en-US" sz="2000" dirty="0">
                        <a:solidFill>
                          <a:srgbClr val="E37C00"/>
                        </a:solidFill>
                        <a:effectLst/>
                      </a:endParaRPr>
                    </a:p>
                  </a:txBody>
                  <a:tcPr marL="39017" marR="39017" marT="19508" marB="195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nn-NO" sz="2000" b="0" i="0" kern="1200" dirty="0">
                          <a:solidFill>
                            <a:schemeClr val="tx1"/>
                          </a:solidFill>
                          <a:effectLst/>
                          <a:latin typeface="+mn-lt"/>
                          <a:ea typeface="+mn-ea"/>
                          <a:cs typeface="+mn-cs"/>
                        </a:rPr>
                        <a:t>20.2 °C = 293.2 K; 41.2 °C = 314.2 K</a:t>
                      </a:r>
                      <a:r>
                        <a:rPr lang="en-US" sz="2000" b="0" i="0" kern="1200" dirty="0">
                          <a:solidFill>
                            <a:schemeClr val="tx1"/>
                          </a:solidFill>
                          <a:effectLst/>
                          <a:latin typeface="+mn-lt"/>
                          <a:ea typeface="+mn-ea"/>
                          <a:cs typeface="+mn-cs"/>
                        </a:rPr>
                        <a:t>;</a:t>
                      </a:r>
                      <a:r>
                        <a:rPr lang="en-US" sz="2000" b="0" i="0" kern="1200" baseline="0" dirty="0">
                          <a:solidFill>
                            <a:schemeClr val="tx1"/>
                          </a:solidFill>
                          <a:effectLst/>
                          <a:latin typeface="+mn-lt"/>
                          <a:ea typeface="+mn-ea"/>
                          <a:cs typeface="+mn-cs"/>
                        </a:rPr>
                        <a:t> </a:t>
                      </a:r>
                    </a:p>
                    <a:p>
                      <a:r>
                        <a:rPr lang="en-US" sz="2000" b="0" i="0" kern="1200" dirty="0">
                          <a:solidFill>
                            <a:schemeClr val="tx1"/>
                          </a:solidFill>
                          <a:effectLst/>
                          <a:latin typeface="+mn-lt"/>
                          <a:ea typeface="+mn-ea"/>
                          <a:cs typeface="+mn-cs"/>
                        </a:rPr>
                        <a:t>Ideal gas law under changing conditions:</a:t>
                      </a:r>
                    </a:p>
                  </a:txBody>
                  <a:tcPr marL="32514" marR="39017" marT="19508" marB="195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776777">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dirty="0">
                          <a:solidFill>
                            <a:srgbClr val="E37C00"/>
                          </a:solidFill>
                          <a:effectLst/>
                        </a:rPr>
                        <a:t>Solve</a:t>
                      </a:r>
                    </a:p>
                    <a:p>
                      <a:pPr algn="r"/>
                      <a:endParaRPr lang="en-US" sz="2000" dirty="0">
                        <a:solidFill>
                          <a:srgbClr val="E37C00"/>
                        </a:solidFill>
                        <a:effectLst/>
                      </a:endParaRPr>
                    </a:p>
                  </a:txBody>
                  <a:tcPr marL="39017" marR="39017" marT="19508" marB="195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i="0" kern="1200" dirty="0">
                          <a:solidFill>
                            <a:schemeClr val="tx1"/>
                          </a:solidFill>
                          <a:effectLst/>
                          <a:latin typeface="+mn-lt"/>
                          <a:ea typeface="+mn-ea"/>
                          <a:cs typeface="+mn-cs"/>
                        </a:rPr>
                        <a:t>Neither moles nor volume are changing, so you can cancel both from the equation:</a:t>
                      </a:r>
                      <a:endParaRPr lang="en-US" sz="1800"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effectLst/>
                      </a:endParaRPr>
                    </a:p>
                  </a:txBody>
                  <a:tcPr marL="32514" marR="39017" marT="19508" marB="195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483500">
                <a:tc>
                  <a:txBody>
                    <a:bodyPr/>
                    <a:lstStyle/>
                    <a:p>
                      <a:pPr algn="r"/>
                      <a:r>
                        <a:rPr lang="en-US" sz="2000" dirty="0">
                          <a:solidFill>
                            <a:srgbClr val="E37C00"/>
                          </a:solidFill>
                          <a:effectLst/>
                        </a:rPr>
                        <a:t>Answer</a:t>
                      </a:r>
                    </a:p>
                  </a:txBody>
                  <a:tcPr marL="39017" marR="20321" marT="19508" marB="195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BE6CC"/>
                    </a:solidFill>
                  </a:tcPr>
                </a:tc>
                <a:tc>
                  <a:txBody>
                    <a:bodyPr/>
                    <a:lstStyle/>
                    <a:p>
                      <a:pPr algn="l"/>
                      <a:r>
                        <a:rPr lang="en-US" sz="2000" b="0" i="0" kern="1200" dirty="0">
                          <a:solidFill>
                            <a:schemeClr val="tx1"/>
                          </a:solidFill>
                          <a:effectLst/>
                          <a:latin typeface="+mn-lt"/>
                          <a:ea typeface="+mn-ea"/>
                          <a:cs typeface="+mn-cs"/>
                        </a:rPr>
                        <a:t>The pressure in the bag will go up to 107 kPa.</a:t>
                      </a:r>
                      <a:endParaRPr lang="en-US" sz="2000" dirty="0">
                        <a:effectLst/>
                      </a:endParaRPr>
                    </a:p>
                  </a:txBody>
                  <a:tcPr marL="76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
        <p:nvSpPr>
          <p:cNvPr id="2" name="Title 1"/>
          <p:cNvSpPr>
            <a:spLocks noGrp="1"/>
          </p:cNvSpPr>
          <p:nvPr>
            <p:ph type="title"/>
          </p:nvPr>
        </p:nvSpPr>
        <p:spPr>
          <a:xfrm>
            <a:off x="457200" y="0"/>
            <a:ext cx="8229600" cy="762000"/>
          </a:xfrm>
        </p:spPr>
        <p:txBody>
          <a:bodyPr/>
          <a:lstStyle/>
          <a:p>
            <a:r>
              <a:rPr lang="en-US" dirty="0"/>
              <a:t>Solved problem </a:t>
            </a:r>
          </a:p>
        </p:txBody>
      </p:sp>
      <p:graphicFrame>
        <p:nvGraphicFramePr>
          <p:cNvPr id="10" name="Content Placeholder 9"/>
          <p:cNvGraphicFramePr>
            <a:graphicFrameLocks noGrp="1"/>
          </p:cNvGraphicFramePr>
          <p:nvPr>
            <p:ph idx="1"/>
          </p:nvPr>
        </p:nvGraphicFramePr>
        <p:xfrm>
          <a:off x="0" y="762000"/>
          <a:ext cx="9144000" cy="762000"/>
        </p:xfrm>
        <a:graphic>
          <a:graphicData uri="http://schemas.openxmlformats.org/drawingml/2006/table">
            <a:tbl>
              <a:tblPr/>
              <a:tblGrid>
                <a:gridCol w="9144000">
                  <a:extLst>
                    <a:ext uri="{9D8B030D-6E8A-4147-A177-3AD203B41FA5}">
                      <a16:colId xmlns:a16="http://schemas.microsoft.com/office/drawing/2014/main" val="20000"/>
                    </a:ext>
                  </a:extLst>
                </a:gridCol>
              </a:tblGrid>
              <a:tr h="762000">
                <a:tc>
                  <a:txBody>
                    <a:bodyPr/>
                    <a:lstStyle/>
                    <a:p>
                      <a:pPr algn="l"/>
                      <a:r>
                        <a:rPr lang="en-US" sz="2000" dirty="0">
                          <a:effectLst/>
                        </a:rPr>
                        <a:t>How high does the pressure of a sealed bag of pretzels at 100.291 kPa get when you move it from inside a 20.2 °C grocery store to your car, which is 41.2 °C inside?</a:t>
                      </a:r>
                    </a:p>
                  </a:txBody>
                  <a:tcPr anchor="ctr">
                    <a:lnL>
                      <a:noFill/>
                    </a:lnL>
                    <a:lnR>
                      <a:noFill/>
                    </a:lnR>
                    <a:lnT w="19050" cap="flat" cmpd="sng" algn="ctr">
                      <a:solidFill>
                        <a:srgbClr val="FEBE8F"/>
                      </a:solidFill>
                      <a:prstDash val="solid"/>
                      <a:round/>
                      <a:headEnd type="none" w="med" len="med"/>
                      <a:tailEnd type="none" w="med" len="med"/>
                    </a:lnT>
                    <a:lnB w="19050" cap="flat" cmpd="sng" algn="ctr">
                      <a:solidFill>
                        <a:srgbClr val="FEBE8F"/>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pic>
        <p:nvPicPr>
          <p:cNvPr id="17409"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33766" y="2819400"/>
            <a:ext cx="1609725" cy="695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a:extLst>
              <a:ext uri="{FF2B5EF4-FFF2-40B4-BE49-F238E27FC236}">
                <a16:creationId xmlns:a16="http://schemas.microsoft.com/office/drawing/2014/main" id="{A8B6B440-69EF-4FE6-87DE-8A183607D75A}"/>
              </a:ext>
            </a:extLst>
          </p:cNvPr>
          <p:cNvPicPr>
            <a:picLocks noChangeAspect="1"/>
          </p:cNvPicPr>
          <p:nvPr/>
        </p:nvPicPr>
        <p:blipFill rotWithShape="1">
          <a:blip r:embed="rId4" cstate="print"/>
          <a:srcRect t="3026"/>
          <a:stretch/>
        </p:blipFill>
        <p:spPr>
          <a:xfrm>
            <a:off x="2971800" y="4467225"/>
            <a:ext cx="3842776" cy="1887701"/>
          </a:xfrm>
          <a:prstGeom prst="rect">
            <a:avLst/>
          </a:prstGeom>
        </p:spPr>
      </p:pic>
    </p:spTree>
    <p:extLst>
      <p:ext uri="{BB962C8B-B14F-4D97-AF65-F5344CB8AC3E}">
        <p14:creationId xmlns:p14="http://schemas.microsoft.com/office/powerpoint/2010/main" val="3290111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Post-assessment</a:t>
            </a:r>
          </a:p>
        </p:txBody>
      </p:sp>
      <p:sp>
        <p:nvSpPr>
          <p:cNvPr id="3" name="Content Placeholder 2"/>
          <p:cNvSpPr>
            <a:spLocks noGrp="1"/>
          </p:cNvSpPr>
          <p:nvPr>
            <p:ph idx="1"/>
          </p:nvPr>
        </p:nvSpPr>
        <p:spPr>
          <a:xfrm>
            <a:off x="457200" y="1166018"/>
            <a:ext cx="8229600" cy="5463381"/>
          </a:xfrm>
        </p:spPr>
        <p:txBody>
          <a:bodyPr>
            <a:normAutofit/>
          </a:bodyPr>
          <a:lstStyle/>
          <a:p>
            <a:r>
              <a:rPr lang="en-US" dirty="0"/>
              <a:t>According to Avogadro's law, how are moles of a gas and its volume related when temperature and pressure are constant?</a:t>
            </a:r>
          </a:p>
        </p:txBody>
      </p:sp>
    </p:spTree>
    <p:extLst>
      <p:ext uri="{BB962C8B-B14F-4D97-AF65-F5344CB8AC3E}">
        <p14:creationId xmlns:p14="http://schemas.microsoft.com/office/powerpoint/2010/main" val="474188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Post-assessment</a:t>
            </a:r>
          </a:p>
        </p:txBody>
      </p:sp>
      <p:sp>
        <p:nvSpPr>
          <p:cNvPr id="3" name="Content Placeholder 2"/>
          <p:cNvSpPr>
            <a:spLocks noGrp="1"/>
          </p:cNvSpPr>
          <p:nvPr>
            <p:ph idx="1"/>
          </p:nvPr>
        </p:nvSpPr>
        <p:spPr>
          <a:xfrm>
            <a:off x="457200" y="1166018"/>
            <a:ext cx="8229600" cy="5463381"/>
          </a:xfrm>
        </p:spPr>
        <p:txBody>
          <a:bodyPr>
            <a:normAutofit/>
          </a:bodyPr>
          <a:lstStyle/>
          <a:p>
            <a:r>
              <a:rPr lang="en-US" dirty="0"/>
              <a:t>According to Avogadro's law, how are moles of a gas and its volume related when temperature and pressure are constant?</a:t>
            </a:r>
          </a:p>
          <a:p>
            <a:pPr lvl="1"/>
            <a:r>
              <a:rPr lang="en-US" dirty="0">
                <a:solidFill>
                  <a:srgbClr val="FF0000"/>
                </a:solidFill>
              </a:rPr>
              <a:t>When temperature and pressure are held constant, moles and volume are directly related. As the number of moles increase, so does volume.</a:t>
            </a:r>
          </a:p>
        </p:txBody>
      </p:sp>
    </p:spTree>
    <p:extLst>
      <p:ext uri="{BB962C8B-B14F-4D97-AF65-F5344CB8AC3E}">
        <p14:creationId xmlns:p14="http://schemas.microsoft.com/office/powerpoint/2010/main" val="545956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Post-assessment</a:t>
            </a:r>
          </a:p>
        </p:txBody>
      </p:sp>
      <p:sp>
        <p:nvSpPr>
          <p:cNvPr id="3" name="Content Placeholder 2"/>
          <p:cNvSpPr>
            <a:spLocks noGrp="1"/>
          </p:cNvSpPr>
          <p:nvPr>
            <p:ph idx="1"/>
          </p:nvPr>
        </p:nvSpPr>
        <p:spPr>
          <a:xfrm>
            <a:off x="457200" y="1166018"/>
            <a:ext cx="8229600" cy="5463381"/>
          </a:xfrm>
        </p:spPr>
        <p:txBody>
          <a:bodyPr>
            <a:normAutofit/>
          </a:bodyPr>
          <a:lstStyle/>
          <a:p>
            <a:r>
              <a:rPr lang="en-US" dirty="0"/>
              <a:t>If there is really no such thing as an ideal gas, why is there an ideal gas law?</a:t>
            </a:r>
          </a:p>
          <a:p>
            <a:pPr lvl="1"/>
            <a:endParaRPr lang="en-US" dirty="0">
              <a:solidFill>
                <a:srgbClr val="FF0000"/>
              </a:solidFill>
            </a:endParaRPr>
          </a:p>
        </p:txBody>
      </p:sp>
    </p:spTree>
    <p:extLst>
      <p:ext uri="{BB962C8B-B14F-4D97-AF65-F5344CB8AC3E}">
        <p14:creationId xmlns:p14="http://schemas.microsoft.com/office/powerpoint/2010/main" val="3748327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Post-assessment</a:t>
            </a:r>
          </a:p>
        </p:txBody>
      </p:sp>
      <p:sp>
        <p:nvSpPr>
          <p:cNvPr id="3" name="Content Placeholder 2"/>
          <p:cNvSpPr>
            <a:spLocks noGrp="1"/>
          </p:cNvSpPr>
          <p:nvPr>
            <p:ph idx="1"/>
          </p:nvPr>
        </p:nvSpPr>
        <p:spPr>
          <a:xfrm>
            <a:off x="457200" y="1166018"/>
            <a:ext cx="8229600" cy="5463381"/>
          </a:xfrm>
        </p:spPr>
        <p:txBody>
          <a:bodyPr>
            <a:normAutofit/>
          </a:bodyPr>
          <a:lstStyle/>
          <a:p>
            <a:r>
              <a:rPr lang="en-US" dirty="0"/>
              <a:t>If there is really no such thing as an ideal gas, why is there an ideal gas law?</a:t>
            </a:r>
          </a:p>
          <a:p>
            <a:pPr lvl="1"/>
            <a:r>
              <a:rPr lang="en-US" dirty="0">
                <a:solidFill>
                  <a:srgbClr val="FF0000"/>
                </a:solidFill>
              </a:rPr>
              <a:t>Gases behave nearly ideal enough for the ideal gas law to predict approximate behavior</a:t>
            </a:r>
          </a:p>
        </p:txBody>
      </p:sp>
    </p:spTree>
    <p:extLst>
      <p:ext uri="{BB962C8B-B14F-4D97-AF65-F5344CB8AC3E}">
        <p14:creationId xmlns:p14="http://schemas.microsoft.com/office/powerpoint/2010/main" val="33032225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Post-assessment</a:t>
            </a:r>
          </a:p>
        </p:txBody>
      </p:sp>
      <p:sp>
        <p:nvSpPr>
          <p:cNvPr id="3" name="Content Placeholder 2"/>
          <p:cNvSpPr>
            <a:spLocks noGrp="1"/>
          </p:cNvSpPr>
          <p:nvPr>
            <p:ph idx="1"/>
          </p:nvPr>
        </p:nvSpPr>
        <p:spPr>
          <a:xfrm>
            <a:off x="457200" y="1166018"/>
            <a:ext cx="8229600" cy="5463381"/>
          </a:xfrm>
        </p:spPr>
        <p:txBody>
          <a:bodyPr>
            <a:normAutofit/>
          </a:bodyPr>
          <a:lstStyle/>
          <a:p>
            <a:r>
              <a:rPr lang="en-US" dirty="0"/>
              <a:t>Which gas laws are incorporated into the ideal gas law?</a:t>
            </a:r>
          </a:p>
          <a:p>
            <a:pPr lvl="1"/>
            <a:endParaRPr lang="en-US" dirty="0">
              <a:solidFill>
                <a:srgbClr val="FF0000"/>
              </a:solidFill>
            </a:endParaRPr>
          </a:p>
        </p:txBody>
      </p:sp>
    </p:spTree>
    <p:extLst>
      <p:ext uri="{BB962C8B-B14F-4D97-AF65-F5344CB8AC3E}">
        <p14:creationId xmlns:p14="http://schemas.microsoft.com/office/powerpoint/2010/main" val="14811853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Post-assessment</a:t>
            </a:r>
          </a:p>
        </p:txBody>
      </p:sp>
      <p:sp>
        <p:nvSpPr>
          <p:cNvPr id="3" name="Content Placeholder 2"/>
          <p:cNvSpPr>
            <a:spLocks noGrp="1"/>
          </p:cNvSpPr>
          <p:nvPr>
            <p:ph idx="1"/>
          </p:nvPr>
        </p:nvSpPr>
        <p:spPr>
          <a:xfrm>
            <a:off x="457200" y="1166018"/>
            <a:ext cx="8229600" cy="5463381"/>
          </a:xfrm>
        </p:spPr>
        <p:txBody>
          <a:bodyPr>
            <a:normAutofit/>
          </a:bodyPr>
          <a:lstStyle/>
          <a:p>
            <a:r>
              <a:rPr lang="en-US" dirty="0"/>
              <a:t>Which gas laws are incorporated into the ideal gas law?</a:t>
            </a:r>
          </a:p>
          <a:p>
            <a:pPr lvl="1"/>
            <a:r>
              <a:rPr lang="en-US" dirty="0">
                <a:solidFill>
                  <a:srgbClr val="FF0000"/>
                </a:solidFill>
              </a:rPr>
              <a:t>Avogadro's law, Boyle's law and Charles' law</a:t>
            </a:r>
          </a:p>
        </p:txBody>
      </p:sp>
    </p:spTree>
    <p:extLst>
      <p:ext uri="{BB962C8B-B14F-4D97-AF65-F5344CB8AC3E}">
        <p14:creationId xmlns:p14="http://schemas.microsoft.com/office/powerpoint/2010/main" val="1978753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Post-assessment</a:t>
            </a:r>
          </a:p>
        </p:txBody>
      </p:sp>
      <p:sp>
        <p:nvSpPr>
          <p:cNvPr id="3" name="Content Placeholder 2"/>
          <p:cNvSpPr>
            <a:spLocks noGrp="1"/>
          </p:cNvSpPr>
          <p:nvPr>
            <p:ph idx="1"/>
          </p:nvPr>
        </p:nvSpPr>
        <p:spPr>
          <a:xfrm>
            <a:off x="457200" y="1166018"/>
            <a:ext cx="8229600" cy="5463381"/>
          </a:xfrm>
        </p:spPr>
        <p:txBody>
          <a:bodyPr>
            <a:normAutofit/>
          </a:bodyPr>
          <a:lstStyle/>
          <a:p>
            <a:r>
              <a:rPr lang="en-US" dirty="0"/>
              <a:t>How does the ideal gas law get revised under fixed conditions compared to varying conditions?</a:t>
            </a:r>
          </a:p>
        </p:txBody>
      </p:sp>
    </p:spTree>
    <p:extLst>
      <p:ext uri="{BB962C8B-B14F-4D97-AF65-F5344CB8AC3E}">
        <p14:creationId xmlns:p14="http://schemas.microsoft.com/office/powerpoint/2010/main" val="574603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7000"/>
                <a:shade val="100000"/>
                <a:satMod val="185000"/>
                <a:lumMod val="120000"/>
              </a:schemeClr>
            </a:gs>
            <a:gs pos="100000">
              <a:schemeClr val="bg1">
                <a:tint val="96000"/>
                <a:shade val="95000"/>
                <a:satMod val="215000"/>
                <a:lumMod val="80000"/>
              </a:schemeClr>
            </a:gs>
          </a:gsLst>
          <a:path path="circle">
            <a:fillToRect l="50000" t="55000" r="125000" b="100000"/>
          </a:path>
        </a:gra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1C9F4F8-1CA1-4169-A513-5E15F4D91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200150" y="2386744"/>
            <a:ext cx="6743700" cy="1645920"/>
          </a:xfrm>
          <a:solidFill>
            <a:schemeClr val="accent1"/>
          </a:solidFill>
          <a:ln w="190500" cmpd="thinThick">
            <a:solidFill>
              <a:schemeClr val="accent1"/>
            </a:solidFill>
          </a:ln>
        </p:spPr>
        <p:txBody>
          <a:bodyPr>
            <a:normAutofit/>
          </a:bodyPr>
          <a:lstStyle/>
          <a:p>
            <a:r>
              <a:rPr lang="en-US" sz="3000">
                <a:solidFill>
                  <a:srgbClr val="FFFFFF"/>
                </a:solidFill>
              </a:rPr>
              <a:t>Chapter 11:</a:t>
            </a:r>
            <a:br>
              <a:rPr lang="en-US" sz="3000">
                <a:solidFill>
                  <a:srgbClr val="FFFFFF"/>
                </a:solidFill>
              </a:rPr>
            </a:br>
            <a:r>
              <a:rPr lang="en-US" sz="3000">
                <a:solidFill>
                  <a:srgbClr val="FFFFFF"/>
                </a:solidFill>
              </a:rPr>
              <a:t>Section 3: Gas Volumes and the Ideal Gas Law</a:t>
            </a:r>
          </a:p>
        </p:txBody>
      </p:sp>
      <p:sp>
        <p:nvSpPr>
          <p:cNvPr id="6" name="Subtitle 5">
            <a:extLst>
              <a:ext uri="{FF2B5EF4-FFF2-40B4-BE49-F238E27FC236}">
                <a16:creationId xmlns:a16="http://schemas.microsoft.com/office/drawing/2014/main" id="{998870BA-12FD-0D4B-B82B-B219294F59B0}"/>
              </a:ext>
            </a:extLst>
          </p:cNvPr>
          <p:cNvSpPr>
            <a:spLocks noGrp="1"/>
          </p:cNvSpPr>
          <p:nvPr>
            <p:ph type="subTitle" idx="1"/>
          </p:nvPr>
        </p:nvSpPr>
        <p:spPr>
          <a:xfrm>
            <a:off x="2021395" y="4352544"/>
            <a:ext cx="5101209" cy="1239894"/>
          </a:xfrm>
        </p:spPr>
        <p:txBody>
          <a:bodyPr>
            <a:normAutofit/>
          </a:bodyPr>
          <a:lstStyle/>
          <a:p>
            <a:endParaRPr lang="en-US"/>
          </a:p>
        </p:txBody>
      </p:sp>
    </p:spTree>
    <p:extLst>
      <p:ext uri="{BB962C8B-B14F-4D97-AF65-F5344CB8AC3E}">
        <p14:creationId xmlns:p14="http://schemas.microsoft.com/office/powerpoint/2010/main" val="3913428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Post-assessment</a:t>
            </a:r>
          </a:p>
        </p:txBody>
      </p:sp>
      <p:sp>
        <p:nvSpPr>
          <p:cNvPr id="3" name="Content Placeholder 2"/>
          <p:cNvSpPr>
            <a:spLocks noGrp="1"/>
          </p:cNvSpPr>
          <p:nvPr>
            <p:ph idx="1"/>
          </p:nvPr>
        </p:nvSpPr>
        <p:spPr>
          <a:xfrm>
            <a:off x="457200" y="1166018"/>
            <a:ext cx="8229600" cy="5463381"/>
          </a:xfrm>
        </p:spPr>
        <p:txBody>
          <a:bodyPr>
            <a:normAutofit/>
          </a:bodyPr>
          <a:lstStyle/>
          <a:p>
            <a:r>
              <a:rPr lang="en-US" dirty="0"/>
              <a:t>How does the ideal gas law get revised under fixed conditions compared to varying conditions?</a:t>
            </a:r>
          </a:p>
          <a:p>
            <a:pPr lvl="1">
              <a:lnSpc>
                <a:spcPts val="3700"/>
              </a:lnSpc>
              <a:spcBef>
                <a:spcPts val="0"/>
              </a:spcBef>
            </a:pPr>
            <a:r>
              <a:rPr lang="en-US" dirty="0">
                <a:solidFill>
                  <a:srgbClr val="FF0000"/>
                </a:solidFill>
              </a:rPr>
              <a:t>You need to know both forms of the ideal gas law. Use PV=</a:t>
            </a:r>
            <a:r>
              <a:rPr lang="en-US" dirty="0" err="1">
                <a:solidFill>
                  <a:srgbClr val="FF0000"/>
                </a:solidFill>
              </a:rPr>
              <a:t>nRT</a:t>
            </a:r>
            <a:r>
              <a:rPr lang="en-US" dirty="0">
                <a:solidFill>
                  <a:srgbClr val="FF0000"/>
                </a:solidFill>
              </a:rPr>
              <a:t> when conditions are fixed, and use   		under changing conditions. In the changing conditions equation, an unchanging variable disappears from the equation</a:t>
            </a:r>
          </a:p>
        </p:txBody>
      </p:sp>
      <p:pic>
        <p:nvPicPr>
          <p:cNvPr id="4" name="Picture 3">
            <a:extLst>
              <a:ext uri="{FF2B5EF4-FFF2-40B4-BE49-F238E27FC236}">
                <a16:creationId xmlns:a16="http://schemas.microsoft.com/office/drawing/2014/main" id="{E925B4B1-6471-48EE-8FB9-83E335F6E413}"/>
              </a:ext>
            </a:extLst>
          </p:cNvPr>
          <p:cNvPicPr>
            <a:picLocks noChangeAspect="1"/>
          </p:cNvPicPr>
          <p:nvPr/>
        </p:nvPicPr>
        <p:blipFill>
          <a:blip r:embed="rId2" cstate="print"/>
          <a:stretch>
            <a:fillRect/>
          </a:stretch>
        </p:blipFill>
        <p:spPr>
          <a:xfrm>
            <a:off x="1219200" y="3505200"/>
            <a:ext cx="1143000" cy="700768"/>
          </a:xfrm>
          <a:prstGeom prst="rect">
            <a:avLst/>
          </a:prstGeom>
        </p:spPr>
      </p:pic>
    </p:spTree>
    <p:extLst>
      <p:ext uri="{BB962C8B-B14F-4D97-AF65-F5344CB8AC3E}">
        <p14:creationId xmlns:p14="http://schemas.microsoft.com/office/powerpoint/2010/main" val="1623066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a:t>Essential question</a:t>
            </a:r>
            <a:endParaRPr lang="en-US" dirty="0"/>
          </a:p>
        </p:txBody>
      </p:sp>
      <p:sp>
        <p:nvSpPr>
          <p:cNvPr id="3" name="Content Placeholder 2"/>
          <p:cNvSpPr>
            <a:spLocks noGrp="1"/>
          </p:cNvSpPr>
          <p:nvPr>
            <p:ph idx="1"/>
          </p:nvPr>
        </p:nvSpPr>
        <p:spPr>
          <a:xfrm>
            <a:off x="457200" y="1166018"/>
            <a:ext cx="8229600" cy="5463381"/>
          </a:xfrm>
        </p:spPr>
        <p:txBody>
          <a:bodyPr>
            <a:normAutofit/>
          </a:bodyPr>
          <a:lstStyle/>
          <a:p>
            <a:r>
              <a:rPr lang="en-US" dirty="0"/>
              <a:t>According to Avogadro's law, how are moles of a gas and its volume related when temperature and pressure are constant?</a:t>
            </a:r>
          </a:p>
        </p:txBody>
      </p:sp>
    </p:spTree>
    <p:extLst>
      <p:ext uri="{BB962C8B-B14F-4D97-AF65-F5344CB8AC3E}">
        <p14:creationId xmlns:p14="http://schemas.microsoft.com/office/powerpoint/2010/main" val="632187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89" y="0"/>
            <a:ext cx="8229600" cy="685800"/>
          </a:xfrm>
        </p:spPr>
        <p:txBody>
          <a:bodyPr>
            <a:normAutofit fontScale="90000"/>
          </a:bodyPr>
          <a:lstStyle/>
          <a:p>
            <a:r>
              <a:rPr lang="en-US" dirty="0"/>
              <a:t>Avogadro’s law </a:t>
            </a:r>
          </a:p>
        </p:txBody>
      </p:sp>
      <p:sp>
        <p:nvSpPr>
          <p:cNvPr id="3" name="Content Placeholder 2"/>
          <p:cNvSpPr>
            <a:spLocks noGrp="1"/>
          </p:cNvSpPr>
          <p:nvPr>
            <p:ph idx="1"/>
          </p:nvPr>
        </p:nvSpPr>
        <p:spPr>
          <a:xfrm>
            <a:off x="304800" y="609600"/>
            <a:ext cx="8839200" cy="1676400"/>
          </a:xfrm>
        </p:spPr>
        <p:txBody>
          <a:bodyPr>
            <a:normAutofit/>
          </a:bodyPr>
          <a:lstStyle/>
          <a:p>
            <a:r>
              <a:rPr lang="en-US" dirty="0"/>
              <a:t>Avogadro’s Law states that volume is directly proportional to moles when temperature and pressure are unchanging</a:t>
            </a:r>
          </a:p>
          <a:p>
            <a:r>
              <a:rPr lang="en-US" dirty="0"/>
              <a:t>Avogadro’s law is expressed as:    V/n = a constant.</a:t>
            </a:r>
          </a:p>
        </p:txBody>
      </p:sp>
      <p:pic>
        <p:nvPicPr>
          <p:cNvPr id="7170" name="Picture 2" descr="Experimental data showing the relationship between gas volume and number of particles: Avogadro's Law">
            <a:extLst>
              <a:ext uri="{FF2B5EF4-FFF2-40B4-BE49-F238E27FC236}">
                <a16:creationId xmlns:a16="http://schemas.microsoft.com/office/drawing/2014/main" id="{62F1C58A-604D-48FD-AB30-FBF0279E632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2314575"/>
            <a:ext cx="7439025" cy="428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3809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63"/>
            <a:ext cx="8229600" cy="1143000"/>
          </a:xfrm>
        </p:spPr>
        <p:txBody>
          <a:bodyPr/>
          <a:lstStyle/>
          <a:p>
            <a:r>
              <a:rPr lang="en-US" dirty="0"/>
              <a:t>Solved problem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08513160"/>
              </p:ext>
            </p:extLst>
          </p:nvPr>
        </p:nvGraphicFramePr>
        <p:xfrm>
          <a:off x="0" y="990600"/>
          <a:ext cx="9144000" cy="1188720"/>
        </p:xfrm>
        <a:graphic>
          <a:graphicData uri="http://schemas.openxmlformats.org/drawingml/2006/table">
            <a:tbl>
              <a:tblPr/>
              <a:tblGrid>
                <a:gridCol w="9144000">
                  <a:extLst>
                    <a:ext uri="{9D8B030D-6E8A-4147-A177-3AD203B41FA5}">
                      <a16:colId xmlns:a16="http://schemas.microsoft.com/office/drawing/2014/main" val="20000"/>
                    </a:ext>
                  </a:extLst>
                </a:gridCol>
              </a:tblGrid>
              <a:tr h="1066800">
                <a:tc>
                  <a:txBody>
                    <a:bodyPr/>
                    <a:lstStyle/>
                    <a:p>
                      <a:pPr algn="l"/>
                      <a:r>
                        <a:rPr lang="en-US" sz="2400" dirty="0">
                          <a:effectLst/>
                        </a:rPr>
                        <a:t>How many moles of gas were added to a balloon to cause it to expand from 5.0 L to 35.2 L at constant temperature and pressure? Initially there were 0.30 moles in the balloon.</a:t>
                      </a:r>
                    </a:p>
                  </a:txBody>
                  <a:tcPr anchor="ctr">
                    <a:lnL>
                      <a:noFill/>
                    </a:lnL>
                    <a:lnR>
                      <a:noFill/>
                    </a:lnR>
                    <a:lnT w="19050" cap="flat" cmpd="sng" algn="ctr">
                      <a:solidFill>
                        <a:srgbClr val="FEBE8F"/>
                      </a:solidFill>
                      <a:prstDash val="solid"/>
                      <a:round/>
                      <a:headEnd type="none" w="med" len="med"/>
                      <a:tailEnd type="none" w="med" len="med"/>
                    </a:lnT>
                    <a:lnB w="19050" cap="flat" cmpd="sng" algn="ctr">
                      <a:solidFill>
                        <a:srgbClr val="FEBE8F"/>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723635404"/>
              </p:ext>
            </p:extLst>
          </p:nvPr>
        </p:nvGraphicFramePr>
        <p:xfrm>
          <a:off x="0" y="2209801"/>
          <a:ext cx="9144000" cy="4648199"/>
        </p:xfrm>
        <a:graphic>
          <a:graphicData uri="http://schemas.openxmlformats.org/drawingml/2006/table">
            <a:tbl>
              <a:tblPr/>
              <a:tblGrid>
                <a:gridCol w="1795537">
                  <a:extLst>
                    <a:ext uri="{9D8B030D-6E8A-4147-A177-3AD203B41FA5}">
                      <a16:colId xmlns:a16="http://schemas.microsoft.com/office/drawing/2014/main" val="20000"/>
                    </a:ext>
                  </a:extLst>
                </a:gridCol>
                <a:gridCol w="7348463">
                  <a:extLst>
                    <a:ext uri="{9D8B030D-6E8A-4147-A177-3AD203B41FA5}">
                      <a16:colId xmlns:a16="http://schemas.microsoft.com/office/drawing/2014/main" val="20001"/>
                    </a:ext>
                  </a:extLst>
                </a:gridCol>
              </a:tblGrid>
              <a:tr h="527656">
                <a:tc>
                  <a:txBody>
                    <a:bodyPr/>
                    <a:lstStyle/>
                    <a:p>
                      <a:pPr algn="r"/>
                      <a:r>
                        <a:rPr lang="en-US" sz="2400" dirty="0">
                          <a:solidFill>
                            <a:srgbClr val="E37C00"/>
                          </a:solidFill>
                          <a:effectLst/>
                        </a:rPr>
                        <a:t>Asked</a:t>
                      </a:r>
                    </a:p>
                  </a:txBody>
                  <a:tcPr marL="39017" marR="39017" marT="19508" marB="195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a:r>
                        <a:rPr lang="en-US" sz="2000" b="0" i="0" kern="1200" dirty="0">
                          <a:solidFill>
                            <a:schemeClr val="tx1"/>
                          </a:solidFill>
                          <a:effectLst/>
                          <a:latin typeface="+mn-lt"/>
                          <a:ea typeface="+mn-ea"/>
                          <a:cs typeface="+mn-cs"/>
                        </a:rPr>
                        <a:t>Find n</a:t>
                      </a:r>
                      <a:r>
                        <a:rPr lang="en-US" sz="2000" b="0" i="0" kern="1200" baseline="-25000" dirty="0">
                          <a:solidFill>
                            <a:schemeClr val="tx1"/>
                          </a:solidFill>
                          <a:effectLst/>
                          <a:latin typeface="+mn-lt"/>
                          <a:ea typeface="+mn-ea"/>
                          <a:cs typeface="+mn-cs"/>
                        </a:rPr>
                        <a:t>2</a:t>
                      </a:r>
                      <a:endParaRPr lang="en-US" sz="2000" i="0" dirty="0">
                        <a:effectLst/>
                      </a:endParaRPr>
                    </a:p>
                  </a:txBody>
                  <a:tcPr marL="32514" marR="39017" marT="19508" marB="195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678414">
                <a:tc>
                  <a:txBody>
                    <a:bodyPr/>
                    <a:lstStyle/>
                    <a:p>
                      <a:pPr algn="r"/>
                      <a:r>
                        <a:rPr lang="en-US" sz="2400" dirty="0">
                          <a:solidFill>
                            <a:srgbClr val="E37C00"/>
                          </a:solidFill>
                          <a:effectLst/>
                        </a:rPr>
                        <a:t>Given</a:t>
                      </a:r>
                    </a:p>
                  </a:txBody>
                  <a:tcPr marL="39017" marR="39017" marT="19508" marB="195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a:txBody>
                    <a:bodyPr/>
                    <a:lstStyle/>
                    <a:p>
                      <a:pPr algn="l"/>
                      <a:r>
                        <a:rPr lang="pt-BR" sz="2000" b="0" i="0" kern="1200" dirty="0">
                          <a:solidFill>
                            <a:schemeClr val="tx1"/>
                          </a:solidFill>
                          <a:effectLst/>
                          <a:latin typeface="+mn-lt"/>
                          <a:ea typeface="+mn-ea"/>
                          <a:cs typeface="+mn-cs"/>
                        </a:rPr>
                        <a:t>V</a:t>
                      </a:r>
                      <a:r>
                        <a:rPr lang="pt-BR" sz="2000" b="0" i="0" kern="1200" baseline="-25000" dirty="0">
                          <a:solidFill>
                            <a:schemeClr val="tx1"/>
                          </a:solidFill>
                          <a:effectLst/>
                          <a:latin typeface="+mn-lt"/>
                          <a:ea typeface="+mn-ea"/>
                          <a:cs typeface="+mn-cs"/>
                        </a:rPr>
                        <a:t>1</a:t>
                      </a:r>
                      <a:r>
                        <a:rPr lang="pt-BR" sz="2000" b="0" i="0" kern="1200" dirty="0">
                          <a:solidFill>
                            <a:schemeClr val="tx1"/>
                          </a:solidFill>
                          <a:effectLst/>
                          <a:latin typeface="+mn-lt"/>
                          <a:ea typeface="+mn-ea"/>
                          <a:cs typeface="+mn-cs"/>
                        </a:rPr>
                        <a:t> = 5.0 L; V</a:t>
                      </a:r>
                      <a:r>
                        <a:rPr lang="pt-BR" sz="2000" b="0" i="0" kern="1200" baseline="-25000" dirty="0">
                          <a:solidFill>
                            <a:schemeClr val="tx1"/>
                          </a:solidFill>
                          <a:effectLst/>
                          <a:latin typeface="+mn-lt"/>
                          <a:ea typeface="+mn-ea"/>
                          <a:cs typeface="+mn-cs"/>
                        </a:rPr>
                        <a:t>2</a:t>
                      </a:r>
                      <a:r>
                        <a:rPr lang="pt-BR" sz="2000" b="0" i="0" kern="1200" dirty="0">
                          <a:solidFill>
                            <a:schemeClr val="tx1"/>
                          </a:solidFill>
                          <a:effectLst/>
                          <a:latin typeface="+mn-lt"/>
                          <a:ea typeface="+mn-ea"/>
                          <a:cs typeface="+mn-cs"/>
                        </a:rPr>
                        <a:t> = 35.2 L; n</a:t>
                      </a:r>
                      <a:r>
                        <a:rPr lang="pt-BR" sz="2000" b="0" i="0" kern="1200" baseline="-25000" dirty="0">
                          <a:solidFill>
                            <a:schemeClr val="tx1"/>
                          </a:solidFill>
                          <a:effectLst/>
                          <a:latin typeface="+mn-lt"/>
                          <a:ea typeface="+mn-ea"/>
                          <a:cs typeface="+mn-cs"/>
                        </a:rPr>
                        <a:t>1 </a:t>
                      </a:r>
                      <a:r>
                        <a:rPr lang="pt-BR" sz="2000" b="0" i="0" kern="1200" dirty="0">
                          <a:solidFill>
                            <a:schemeClr val="tx1"/>
                          </a:solidFill>
                          <a:effectLst/>
                          <a:latin typeface="+mn-lt"/>
                          <a:ea typeface="+mn-ea"/>
                          <a:cs typeface="+mn-cs"/>
                        </a:rPr>
                        <a:t>= 0.30 moles</a:t>
                      </a:r>
                      <a:endParaRPr lang="en-US" sz="2000" i="0" dirty="0">
                        <a:effectLst/>
                      </a:endParaRPr>
                    </a:p>
                  </a:txBody>
                  <a:tcPr marL="32514" marR="39017" marT="19508" marB="195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1232329">
                <a:tc>
                  <a:txBody>
                    <a:bodyPr/>
                    <a:lstStyle/>
                    <a:p>
                      <a:pPr algn="r"/>
                      <a:r>
                        <a:rPr lang="en-US" sz="2400" dirty="0">
                          <a:solidFill>
                            <a:srgbClr val="E37C00"/>
                          </a:solidFill>
                          <a:effectLst/>
                        </a:rPr>
                        <a:t>Relationships</a:t>
                      </a:r>
                    </a:p>
                  </a:txBody>
                  <a:tcPr marL="39017" marR="39017" marT="19508" marB="195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a:txBody>
                    <a:bodyPr/>
                    <a:lstStyle/>
                    <a:p>
                      <a:pPr algn="l"/>
                      <a:endParaRPr lang="en-US" sz="2000" i="0" dirty="0">
                        <a:effectLst/>
                      </a:endParaRPr>
                    </a:p>
                  </a:txBody>
                  <a:tcPr marL="32514" marR="39017" marT="19508" marB="195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1524000">
                <a:tc>
                  <a:txBody>
                    <a:bodyPr/>
                    <a:lstStyle/>
                    <a:p>
                      <a:pPr algn="r"/>
                      <a:r>
                        <a:rPr lang="en-US" sz="2400" dirty="0">
                          <a:solidFill>
                            <a:srgbClr val="E37C00"/>
                          </a:solidFill>
                          <a:effectLst/>
                        </a:rPr>
                        <a:t>Solve</a:t>
                      </a:r>
                    </a:p>
                  </a:txBody>
                  <a:tcPr marL="39017" marR="39017" marT="19508" marB="195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a:txBody>
                    <a:bodyPr/>
                    <a:lstStyle/>
                    <a:p>
                      <a:pPr algn="l"/>
                      <a:endParaRPr lang="en-US" sz="2000" i="0" dirty="0">
                        <a:effectLst/>
                      </a:endParaRPr>
                    </a:p>
                  </a:txBody>
                  <a:tcPr marL="32514" marR="39017" marT="19508" marB="195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685800">
                <a:tc>
                  <a:txBody>
                    <a:bodyPr/>
                    <a:lstStyle/>
                    <a:p>
                      <a:pPr algn="r"/>
                      <a:r>
                        <a:rPr lang="en-US" sz="2400" dirty="0">
                          <a:solidFill>
                            <a:srgbClr val="E37C00"/>
                          </a:solidFill>
                          <a:effectLst/>
                        </a:rPr>
                        <a:t>Answer</a:t>
                      </a:r>
                    </a:p>
                  </a:txBody>
                  <a:tcPr marL="39017" marR="20321" marT="19508" marB="195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BE6CC"/>
                    </a:solidFill>
                  </a:tcPr>
                </a:tc>
                <a:tc>
                  <a:txBody>
                    <a:bodyPr/>
                    <a:lstStyle/>
                    <a:p>
                      <a:pPr algn="l"/>
                      <a:r>
                        <a:rPr lang="en-US" sz="2000" i="0" dirty="0">
                          <a:effectLst/>
                        </a:rPr>
                        <a:t>There were 590 moles of gas added to the balloon.</a:t>
                      </a:r>
                    </a:p>
                  </a:txBody>
                  <a:tcPr marL="32514" marR="39017" marT="19508" marB="195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pic>
        <p:nvPicPr>
          <p:cNvPr id="6" name="Picture 5">
            <a:extLst>
              <a:ext uri="{FF2B5EF4-FFF2-40B4-BE49-F238E27FC236}">
                <a16:creationId xmlns:a16="http://schemas.microsoft.com/office/drawing/2014/main" id="{DF76B2BC-ECCB-4437-9C80-8FFF637361FE}"/>
              </a:ext>
            </a:extLst>
          </p:cNvPr>
          <p:cNvPicPr>
            <a:picLocks noChangeAspect="1"/>
          </p:cNvPicPr>
          <p:nvPr/>
        </p:nvPicPr>
        <p:blipFill>
          <a:blip r:embed="rId2" cstate="print"/>
          <a:stretch>
            <a:fillRect/>
          </a:stretch>
        </p:blipFill>
        <p:spPr>
          <a:xfrm>
            <a:off x="1828800" y="3352800"/>
            <a:ext cx="1226864" cy="662963"/>
          </a:xfrm>
          <a:prstGeom prst="rect">
            <a:avLst/>
          </a:prstGeom>
        </p:spPr>
      </p:pic>
      <p:pic>
        <p:nvPicPr>
          <p:cNvPr id="12" name="Picture 11">
            <a:extLst>
              <a:ext uri="{FF2B5EF4-FFF2-40B4-BE49-F238E27FC236}">
                <a16:creationId xmlns:a16="http://schemas.microsoft.com/office/drawing/2014/main" id="{20D8B58C-ACB0-4814-A156-ADAAC1BD8AEC}"/>
              </a:ext>
            </a:extLst>
          </p:cNvPr>
          <p:cNvPicPr>
            <a:picLocks noChangeAspect="1"/>
          </p:cNvPicPr>
          <p:nvPr/>
        </p:nvPicPr>
        <p:blipFill>
          <a:blip r:embed="rId3" cstate="print"/>
          <a:stretch>
            <a:fillRect/>
          </a:stretch>
        </p:blipFill>
        <p:spPr>
          <a:xfrm>
            <a:off x="1828800" y="4648200"/>
            <a:ext cx="6172200" cy="1282627"/>
          </a:xfrm>
          <a:prstGeom prst="rect">
            <a:avLst/>
          </a:prstGeom>
        </p:spPr>
      </p:pic>
    </p:spTree>
    <p:extLst>
      <p:ext uri="{BB962C8B-B14F-4D97-AF65-F5344CB8AC3E}">
        <p14:creationId xmlns:p14="http://schemas.microsoft.com/office/powerpoint/2010/main" val="130952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a:t>Molar volume </a:t>
            </a:r>
          </a:p>
        </p:txBody>
      </p:sp>
      <p:sp>
        <p:nvSpPr>
          <p:cNvPr id="3" name="Content Placeholder 2"/>
          <p:cNvSpPr>
            <a:spLocks noGrp="1"/>
          </p:cNvSpPr>
          <p:nvPr>
            <p:ph idx="1"/>
          </p:nvPr>
        </p:nvSpPr>
        <p:spPr>
          <a:xfrm>
            <a:off x="152400" y="1066800"/>
            <a:ext cx="8534400" cy="3733800"/>
          </a:xfrm>
        </p:spPr>
        <p:txBody>
          <a:bodyPr>
            <a:normAutofit/>
          </a:bodyPr>
          <a:lstStyle/>
          <a:p>
            <a:pPr>
              <a:spcBef>
                <a:spcPts val="1200"/>
              </a:spcBef>
            </a:pPr>
            <a:r>
              <a:rPr lang="en-US" sz="2800" dirty="0"/>
              <a:t>If two gases are at the same temperature, they must have particles with the same average kinetic energy.</a:t>
            </a:r>
          </a:p>
          <a:p>
            <a:pPr>
              <a:spcBef>
                <a:spcPts val="1200"/>
              </a:spcBef>
            </a:pPr>
            <a:r>
              <a:rPr lang="en-US" sz="2800" dirty="0"/>
              <a:t>The two different gas particles will exert the same force when they hit the wall of their container.</a:t>
            </a:r>
          </a:p>
          <a:p>
            <a:pPr>
              <a:spcBef>
                <a:spcPts val="1200"/>
              </a:spcBef>
            </a:pPr>
            <a:r>
              <a:rPr lang="en-US" sz="2800" dirty="0"/>
              <a:t>This is why at standard temperature and pressure (STP, 0 °C and 1.00 atm) one mole of any gas occupies 22.4 L. This is known as the </a:t>
            </a:r>
            <a:r>
              <a:rPr lang="en-US" sz="2800" b="1" dirty="0"/>
              <a:t>molar volume</a:t>
            </a:r>
            <a:r>
              <a:rPr lang="en-US" sz="2800" dirty="0"/>
              <a:t> of a gas.</a:t>
            </a:r>
          </a:p>
        </p:txBody>
      </p:sp>
      <p:pic>
        <p:nvPicPr>
          <p:cNvPr id="8194" name="Picture 2" descr="Particles with different masses but the same kinetic energy">
            <a:extLst>
              <a:ext uri="{FF2B5EF4-FFF2-40B4-BE49-F238E27FC236}">
                <a16:creationId xmlns:a16="http://schemas.microsoft.com/office/drawing/2014/main" id="{924FD8FB-021D-4B76-A214-B8B952F7773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3825" y="4572000"/>
            <a:ext cx="8908902"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906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07"/>
            <a:ext cx="8229600" cy="989133"/>
          </a:xfrm>
        </p:spPr>
        <p:txBody>
          <a:bodyPr/>
          <a:lstStyle/>
          <a:p>
            <a:r>
              <a:rPr lang="en-US" dirty="0"/>
              <a:t>The ideal gas law </a:t>
            </a:r>
          </a:p>
        </p:txBody>
      </p:sp>
      <p:sp>
        <p:nvSpPr>
          <p:cNvPr id="3" name="Content Placeholder 2"/>
          <p:cNvSpPr>
            <a:spLocks noGrp="1"/>
          </p:cNvSpPr>
          <p:nvPr>
            <p:ph idx="1"/>
          </p:nvPr>
        </p:nvSpPr>
        <p:spPr>
          <a:xfrm>
            <a:off x="609600" y="1371600"/>
            <a:ext cx="8534400" cy="1752600"/>
          </a:xfrm>
        </p:spPr>
        <p:txBody>
          <a:bodyPr>
            <a:normAutofit/>
          </a:bodyPr>
          <a:lstStyle/>
          <a:p>
            <a:r>
              <a:rPr lang="en-US" dirty="0"/>
              <a:t>The ideal gas law, PV = </a:t>
            </a:r>
            <a:r>
              <a:rPr lang="en-US" dirty="0" err="1"/>
              <a:t>nRT</a:t>
            </a:r>
            <a:r>
              <a:rPr lang="en-US" dirty="0"/>
              <a:t> is an equation that works for all gases under all conditions of temperature and pressure.</a:t>
            </a:r>
          </a:p>
        </p:txBody>
      </p:sp>
      <p:pic>
        <p:nvPicPr>
          <p:cNvPr id="9218" name="Picture 2" descr="Ideal Gas Law">
            <a:extLst>
              <a:ext uri="{FF2B5EF4-FFF2-40B4-BE49-F238E27FC236}">
                <a16:creationId xmlns:a16="http://schemas.microsoft.com/office/drawing/2014/main" id="{BDF7DE47-155A-4AFD-9B4A-B9196E40FCF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2667000"/>
            <a:ext cx="7418596" cy="39800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3408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33"/>
            <a:ext cx="8229600" cy="1143000"/>
          </a:xfrm>
        </p:spPr>
        <p:txBody>
          <a:bodyPr>
            <a:normAutofit/>
          </a:bodyPr>
          <a:lstStyle/>
          <a:p>
            <a:r>
              <a:rPr lang="en-US" dirty="0"/>
              <a:t>The universal gas constant, R</a:t>
            </a:r>
          </a:p>
        </p:txBody>
      </p:sp>
      <p:sp>
        <p:nvSpPr>
          <p:cNvPr id="3" name="Content Placeholder 2"/>
          <p:cNvSpPr>
            <a:spLocks noGrp="1"/>
          </p:cNvSpPr>
          <p:nvPr>
            <p:ph idx="1"/>
          </p:nvPr>
        </p:nvSpPr>
        <p:spPr>
          <a:xfrm>
            <a:off x="457200" y="1253712"/>
            <a:ext cx="8229600" cy="2057400"/>
          </a:xfrm>
        </p:spPr>
        <p:txBody>
          <a:bodyPr>
            <a:noAutofit/>
          </a:bodyPr>
          <a:lstStyle/>
          <a:p>
            <a:r>
              <a:rPr lang="en-US" dirty="0"/>
              <a:t>The universal gas constant, is a constant and represented by the letter “R”. This is a fundamental constant of nature like pi (π). The units used to calculate “R” affects its value. </a:t>
            </a:r>
          </a:p>
        </p:txBody>
      </p:sp>
      <p:pic>
        <p:nvPicPr>
          <p:cNvPr id="6" name="Picture 5">
            <a:extLst>
              <a:ext uri="{FF2B5EF4-FFF2-40B4-BE49-F238E27FC236}">
                <a16:creationId xmlns:a16="http://schemas.microsoft.com/office/drawing/2014/main" id="{8B792F79-F62B-49CC-A6D9-338A62CC8BEA}"/>
              </a:ext>
            </a:extLst>
          </p:cNvPr>
          <p:cNvPicPr>
            <a:picLocks noChangeAspect="1"/>
          </p:cNvPicPr>
          <p:nvPr/>
        </p:nvPicPr>
        <p:blipFill>
          <a:blip r:embed="rId2" cstate="print"/>
          <a:stretch>
            <a:fillRect/>
          </a:stretch>
        </p:blipFill>
        <p:spPr>
          <a:xfrm>
            <a:off x="664297" y="2240724"/>
            <a:ext cx="8022503" cy="3256767"/>
          </a:xfrm>
          <a:prstGeom prst="rect">
            <a:avLst/>
          </a:prstGeom>
        </p:spPr>
      </p:pic>
    </p:spTree>
    <p:extLst>
      <p:ext uri="{BB962C8B-B14F-4D97-AF65-F5344CB8AC3E}">
        <p14:creationId xmlns:p14="http://schemas.microsoft.com/office/powerpoint/2010/main" val="411425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833"/>
            <a:ext cx="9144000" cy="665967"/>
          </a:xfrm>
        </p:spPr>
        <p:txBody>
          <a:bodyPr>
            <a:normAutofit fontScale="90000"/>
          </a:bodyPr>
          <a:lstStyle/>
          <a:p>
            <a:r>
              <a:rPr lang="en-US" dirty="0"/>
              <a:t>The ideal gas law with fixed conditions</a:t>
            </a:r>
          </a:p>
        </p:txBody>
      </p:sp>
      <p:sp>
        <p:nvSpPr>
          <p:cNvPr id="3" name="Content Placeholder 2"/>
          <p:cNvSpPr>
            <a:spLocks noGrp="1"/>
          </p:cNvSpPr>
          <p:nvPr>
            <p:ph idx="1"/>
          </p:nvPr>
        </p:nvSpPr>
        <p:spPr>
          <a:xfrm>
            <a:off x="533400" y="1219200"/>
            <a:ext cx="8229600" cy="5181599"/>
          </a:xfrm>
        </p:spPr>
        <p:txBody>
          <a:bodyPr>
            <a:noAutofit/>
          </a:bodyPr>
          <a:lstStyle/>
          <a:p>
            <a:r>
              <a:rPr lang="en-US" dirty="0"/>
              <a:t>The ideal gas law is only perfectly accurate for an ideal gas.</a:t>
            </a:r>
          </a:p>
          <a:p>
            <a:r>
              <a:rPr lang="en-US" dirty="0"/>
              <a:t>The ideal gas law can be quite accurate for real gases of sufficiently high temperature and/or low pressure.</a:t>
            </a:r>
          </a:p>
          <a:p>
            <a:r>
              <a:rPr lang="en-US" dirty="0"/>
              <a:t>If you are given an ideal gas problem where the conditions are not changing, use the </a:t>
            </a:r>
            <a:br>
              <a:rPr lang="en-US" dirty="0"/>
            </a:br>
            <a:r>
              <a:rPr lang="en-US" dirty="0"/>
              <a:t>PV = </a:t>
            </a:r>
            <a:r>
              <a:rPr lang="en-US" dirty="0" err="1"/>
              <a:t>nRT</a:t>
            </a:r>
            <a:r>
              <a:rPr lang="en-US" dirty="0"/>
              <a:t> version of the ideal gas law</a:t>
            </a:r>
          </a:p>
        </p:txBody>
      </p:sp>
    </p:spTree>
    <p:extLst>
      <p:ext uri="{BB962C8B-B14F-4D97-AF65-F5344CB8AC3E}">
        <p14:creationId xmlns:p14="http://schemas.microsoft.com/office/powerpoint/2010/main" val="1105252917"/>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960</Words>
  <Application>Microsoft Macintosh PowerPoint</Application>
  <PresentationFormat>On-screen Show (4:3)</PresentationFormat>
  <Paragraphs>90</Paragraphs>
  <Slides>20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Gill Sans MT</vt:lpstr>
      <vt:lpstr>Parcel</vt:lpstr>
      <vt:lpstr>PowerPoint Presentation</vt:lpstr>
      <vt:lpstr>Chapter 11: Section 3: Gas Volumes and the Ideal Gas Law</vt:lpstr>
      <vt:lpstr>Essential question</vt:lpstr>
      <vt:lpstr>Avogadro’s law </vt:lpstr>
      <vt:lpstr>Solved problem </vt:lpstr>
      <vt:lpstr>Molar volume </vt:lpstr>
      <vt:lpstr>The ideal gas law </vt:lpstr>
      <vt:lpstr>The universal gas constant, R</vt:lpstr>
      <vt:lpstr>The ideal gas law with fixed conditions</vt:lpstr>
      <vt:lpstr>Solved problem </vt:lpstr>
      <vt:lpstr>The ideal gas law with varying conditions</vt:lpstr>
      <vt:lpstr>Solved problem </vt:lpstr>
      <vt:lpstr>Post-assessment</vt:lpstr>
      <vt:lpstr>Post-assessment</vt:lpstr>
      <vt:lpstr>Post-assessment</vt:lpstr>
      <vt:lpstr>Post-assessment</vt:lpstr>
      <vt:lpstr>Post-assessment</vt:lpstr>
      <vt:lpstr>Post-assessment</vt:lpstr>
      <vt:lpstr>Post-assessment</vt:lpstr>
      <vt:lpstr>Post-assessment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Stover</dc:creator>
  <cp:lastModifiedBy>Michelle Stover</cp:lastModifiedBy>
  <cp:revision>2</cp:revision>
  <dcterms:created xsi:type="dcterms:W3CDTF">2020-05-18T20:48:58Z</dcterms:created>
  <dcterms:modified xsi:type="dcterms:W3CDTF">2020-07-23T21:30:10Z</dcterms:modified>
</cp:coreProperties>
</file>