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22" r:id="rId2"/>
    <p:sldId id="290" r:id="rId3"/>
    <p:sldId id="291" r:id="rId4"/>
    <p:sldId id="277" r:id="rId5"/>
    <p:sldId id="257" r:id="rId6"/>
    <p:sldId id="295" r:id="rId7"/>
    <p:sldId id="319" r:id="rId8"/>
    <p:sldId id="317" r:id="rId9"/>
    <p:sldId id="320" r:id="rId10"/>
    <p:sldId id="283" r:id="rId11"/>
    <p:sldId id="280" r:id="rId12"/>
    <p:sldId id="282" r:id="rId13"/>
    <p:sldId id="258" r:id="rId14"/>
    <p:sldId id="260" r:id="rId15"/>
    <p:sldId id="262" r:id="rId16"/>
    <p:sldId id="321" r:id="rId17"/>
    <p:sldId id="265" r:id="rId18"/>
    <p:sldId id="266" r:id="rId19"/>
    <p:sldId id="287" r:id="rId20"/>
    <p:sldId id="288" r:id="rId21"/>
    <p:sldId id="318" r:id="rId22"/>
    <p:sldId id="316" r:id="rId2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p:cViewPr varScale="1">
        <p:scale>
          <a:sx n="106" d="100"/>
          <a:sy n="106" d="100"/>
        </p:scale>
        <p:origin x="18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388"/>
          </a:xfrm>
          <a:prstGeom prst="rect">
            <a:avLst/>
          </a:prstGeom>
        </p:spPr>
        <p:txBody>
          <a:bodyPr vert="horz" lIns="95747" tIns="47873" rIns="95747" bIns="47873" rtlCol="0"/>
          <a:lstStyle>
            <a:lvl1pPr algn="r">
              <a:defRPr sz="1300"/>
            </a:lvl1pPr>
          </a:lstStyle>
          <a:p>
            <a:endParaRPr lang="en-US"/>
          </a:p>
        </p:txBody>
      </p:sp>
      <p:sp>
        <p:nvSpPr>
          <p:cNvPr id="4" name="Footer Placeholder 3"/>
          <p:cNvSpPr>
            <a:spLocks noGrp="1"/>
          </p:cNvSpPr>
          <p:nvPr>
            <p:ph type="ftr" sz="quarter" idx="2"/>
          </p:nvPr>
        </p:nvSpPr>
        <p:spPr>
          <a:xfrm>
            <a:off x="0" y="9119173"/>
            <a:ext cx="3169920" cy="480388"/>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173"/>
            <a:ext cx="3169920" cy="480388"/>
          </a:xfrm>
          <a:prstGeom prst="rect">
            <a:avLst/>
          </a:prstGeom>
        </p:spPr>
        <p:txBody>
          <a:bodyPr vert="horz" lIns="95747" tIns="47873" rIns="95747" bIns="47873" rtlCol="0" anchor="b"/>
          <a:lstStyle>
            <a:lvl1pPr algn="r">
              <a:defRPr sz="1300"/>
            </a:lvl1pPr>
          </a:lstStyle>
          <a:p>
            <a:fld id="{FC6596DF-BEE6-4FF6-829B-7124F6BE860F}" type="slidenum">
              <a:rPr lang="en-US" smtClean="0"/>
              <a:pPr/>
              <a:t>‹#›</a:t>
            </a:fld>
            <a:endParaRPr lang="en-US"/>
          </a:p>
        </p:txBody>
      </p:sp>
    </p:spTree>
    <p:extLst>
      <p:ext uri="{BB962C8B-B14F-4D97-AF65-F5344CB8AC3E}">
        <p14:creationId xmlns:p14="http://schemas.microsoft.com/office/powerpoint/2010/main" val="25685224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AFF3B80-E178-4DB9-90DC-ADBF4233A5DF}" type="slidenum">
              <a:rPr lang="en-US" smtClean="0"/>
              <a:pPr/>
              <a:t>‹#›</a:t>
            </a:fld>
            <a:endParaRPr lang="en-US"/>
          </a:p>
        </p:txBody>
      </p:sp>
    </p:spTree>
    <p:extLst>
      <p:ext uri="{BB962C8B-B14F-4D97-AF65-F5344CB8AC3E}">
        <p14:creationId xmlns:p14="http://schemas.microsoft.com/office/powerpoint/2010/main" val="280563366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B020C-EE78-428C-BFF6-F0EB65354368}"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1802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2A558E1-F222-014B-BF52-4E901807D7F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BA94C0-26AC-0546-9BDA-93E6624C03FF}" type="slidenum">
              <a:rPr lang="en-US" altLang="en-US" sz="1200"/>
              <a:pPr/>
              <a:t>17</a:t>
            </a:fld>
            <a:endParaRPr lang="en-US" altLang="en-US" sz="1200"/>
          </a:p>
        </p:txBody>
      </p:sp>
      <p:sp>
        <p:nvSpPr>
          <p:cNvPr id="53251" name="Rectangle 2">
            <a:extLst>
              <a:ext uri="{FF2B5EF4-FFF2-40B4-BE49-F238E27FC236}">
                <a16:creationId xmlns:a16="http://schemas.microsoft.com/office/drawing/2014/main" id="{04BF0B8B-DF8F-074F-A3BD-DB441FCB437C}"/>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82AA5BF-1CF8-0744-BB6D-1FF347579DBC}"/>
              </a:ext>
            </a:extLst>
          </p:cNvPr>
          <p:cNvSpPr>
            <a:spLocks noGrp="1" noChangeArrowheads="1"/>
          </p:cNvSpPr>
          <p:nvPr>
            <p:ph type="body" idx="1"/>
          </p:nvPr>
        </p:nvSpPr>
        <p:spPr>
          <a:noFill/>
        </p:spPr>
        <p:txBody>
          <a:bodyPr/>
          <a:lstStyle/>
          <a:p>
            <a:pPr>
              <a:spcBef>
                <a:spcPct val="50000"/>
              </a:spcBef>
            </a:pPr>
            <a:r>
              <a:rPr lang="en-US" altLang="en-US" sz="2800" b="1"/>
              <a:t>The conditions of pressure and temperature at which two phases exist in equilibrium are indicated on a phase diagram by a line separating the phases. </a:t>
            </a:r>
          </a:p>
          <a:p>
            <a:pPr eaLnBrk="1" hangingPunct="1"/>
            <a:endParaRPr lang="en-US" altLang="en-US"/>
          </a:p>
        </p:txBody>
      </p:sp>
    </p:spTree>
    <p:extLst>
      <p:ext uri="{BB962C8B-B14F-4D97-AF65-F5344CB8AC3E}">
        <p14:creationId xmlns:p14="http://schemas.microsoft.com/office/powerpoint/2010/main" val="3428380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BD461F6-ACE8-8A42-83E0-0C2CCF78A0A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87A170-5794-A84D-9242-200F44D0B317}" type="slidenum">
              <a:rPr lang="en-US" altLang="en-US" sz="1200"/>
              <a:pPr/>
              <a:t>18</a:t>
            </a:fld>
            <a:endParaRPr lang="en-US" altLang="en-US" sz="1200"/>
          </a:p>
        </p:txBody>
      </p:sp>
      <p:sp>
        <p:nvSpPr>
          <p:cNvPr id="55299" name="Rectangle 2">
            <a:extLst>
              <a:ext uri="{FF2B5EF4-FFF2-40B4-BE49-F238E27FC236}">
                <a16:creationId xmlns:a16="http://schemas.microsoft.com/office/drawing/2014/main" id="{511A8D0E-29C3-D248-AECF-B955C7C049A3}"/>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6EE531E-196A-754A-9949-4105496328B7}"/>
              </a:ext>
            </a:extLst>
          </p:cNvPr>
          <p:cNvSpPr>
            <a:spLocks noGrp="1" noChangeArrowheads="1"/>
          </p:cNvSpPr>
          <p:nvPr>
            <p:ph type="body" idx="1"/>
          </p:nvPr>
        </p:nvSpPr>
        <p:spPr>
          <a:noFill/>
        </p:spPr>
        <p:txBody>
          <a:bodyPr/>
          <a:lstStyle/>
          <a:p>
            <a:pPr eaLnBrk="1" hangingPunct="1"/>
            <a:r>
              <a:rPr lang="en-US" altLang="en-US">
                <a:solidFill>
                  <a:srgbClr val="000000"/>
                </a:solidFill>
              </a:rPr>
              <a:t>At the triple point, ice, liquid water, and water vapor can exist at equilibrium. Freezing, melting, boiling, and condensation can all occur at the same time, as shown in the flask.</a:t>
            </a:r>
            <a:endParaRPr lang="en-US" altLang="en-US"/>
          </a:p>
          <a:p>
            <a:pPr eaLnBrk="1" hangingPunct="1"/>
            <a:endParaRPr lang="en-US" altLang="en-US"/>
          </a:p>
        </p:txBody>
      </p:sp>
    </p:spTree>
    <p:extLst>
      <p:ext uri="{BB962C8B-B14F-4D97-AF65-F5344CB8AC3E}">
        <p14:creationId xmlns:p14="http://schemas.microsoft.com/office/powerpoint/2010/main" val="1961767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E5A6BD5C-BF17-A24B-8912-28F4278AC3A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584F20-F459-224C-8603-AAB0DD2FB99B}" type="slidenum">
              <a:rPr lang="en-US" altLang="en-US" sz="1200"/>
              <a:pPr/>
              <a:t>19</a:t>
            </a:fld>
            <a:endParaRPr lang="en-US" altLang="en-US" sz="1200"/>
          </a:p>
        </p:txBody>
      </p:sp>
      <p:sp>
        <p:nvSpPr>
          <p:cNvPr id="45059" name="Rectangle 2">
            <a:extLst>
              <a:ext uri="{FF2B5EF4-FFF2-40B4-BE49-F238E27FC236}">
                <a16:creationId xmlns:a16="http://schemas.microsoft.com/office/drawing/2014/main" id="{D8CB00F5-92BD-6D44-8EF8-A58B6292386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70E085F-AD03-FE44-AE1B-CB0329E12BB4}"/>
              </a:ext>
            </a:extLst>
          </p:cNvPr>
          <p:cNvSpPr>
            <a:spLocks noGrp="1" noChangeArrowheads="1"/>
          </p:cNvSpPr>
          <p:nvPr>
            <p:ph type="body" idx="1"/>
          </p:nvPr>
        </p:nvSpPr>
        <p:spPr>
          <a:noFill/>
        </p:spPr>
        <p:txBody>
          <a:bodyPr/>
          <a:lstStyle/>
          <a:p>
            <a:pPr eaLnBrk="1" hangingPunct="1"/>
            <a:r>
              <a:rPr lang="en-US" altLang="en-US">
                <a:solidFill>
                  <a:srgbClr val="000000"/>
                </a:solidFill>
              </a:rPr>
              <a:t>At sea level, air exerts enough pressure to support a 760-mm column of mercury. On top of Mount Everest, at 9000 m, the air exerts only enough pressure to support a 253-mm column of mercury. </a:t>
            </a:r>
            <a:r>
              <a:rPr lang="en-US" altLang="en-US" b="1">
                <a:solidFill>
                  <a:srgbClr val="000000"/>
                </a:solidFill>
              </a:rPr>
              <a:t>Calculating</a:t>
            </a:r>
            <a:r>
              <a:rPr lang="en-US" altLang="en-US" b="1" i="1">
                <a:solidFill>
                  <a:srgbClr val="000000"/>
                </a:solidFill>
              </a:rPr>
              <a:t> What is the decrease in pressure from sea level to the top of Mount Everest?</a:t>
            </a:r>
          </a:p>
          <a:p>
            <a:pPr eaLnBrk="1" hangingPunct="1"/>
            <a:endParaRPr lang="en-US" altLang="en-US"/>
          </a:p>
        </p:txBody>
      </p:sp>
    </p:spTree>
    <p:extLst>
      <p:ext uri="{BB962C8B-B14F-4D97-AF65-F5344CB8AC3E}">
        <p14:creationId xmlns:p14="http://schemas.microsoft.com/office/powerpoint/2010/main" val="119675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D29EE16-B211-BB43-BA7C-715C4BEA91A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A5D452-877A-F342-984D-FF6C45519D7C}" type="slidenum">
              <a:rPr lang="en-US" altLang="en-US" sz="1200"/>
              <a:pPr/>
              <a:t>20</a:t>
            </a:fld>
            <a:endParaRPr lang="en-US" altLang="en-US" sz="1200"/>
          </a:p>
        </p:txBody>
      </p:sp>
      <p:sp>
        <p:nvSpPr>
          <p:cNvPr id="47107" name="Rectangle 2">
            <a:extLst>
              <a:ext uri="{FF2B5EF4-FFF2-40B4-BE49-F238E27FC236}">
                <a16:creationId xmlns:a16="http://schemas.microsoft.com/office/drawing/2014/main" id="{BDD28986-225F-334F-98BE-183902065E10}"/>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48F8D3D-EC1B-1744-84D6-7C65B23560E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368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52B8394-1160-9C4C-8728-C09E1A86751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3C4E67-219C-604E-AD3F-9CE729D8F1F6}" type="slidenum">
              <a:rPr lang="en-US" altLang="en-US" sz="1200"/>
              <a:pPr/>
              <a:t>5</a:t>
            </a:fld>
            <a:endParaRPr lang="en-US" altLang="en-US" sz="1200"/>
          </a:p>
        </p:txBody>
      </p:sp>
      <p:sp>
        <p:nvSpPr>
          <p:cNvPr id="12291" name="Rectangle 2">
            <a:extLst>
              <a:ext uri="{FF2B5EF4-FFF2-40B4-BE49-F238E27FC236}">
                <a16:creationId xmlns:a16="http://schemas.microsoft.com/office/drawing/2014/main" id="{FF39A9C2-6F7F-1D46-BB2C-8CB3F22EAB81}"/>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3B8B8BC-4BD1-134B-BBC5-DE33FC83ED55}"/>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8179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6748AFF-8BD9-BC45-857A-1F90D4F6B6C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B8A4BA-6255-A64A-A135-A561E773990D}" type="slidenum">
              <a:rPr lang="en-US" altLang="en-US" sz="1200"/>
              <a:pPr/>
              <a:t>10</a:t>
            </a:fld>
            <a:endParaRPr lang="en-US" altLang="en-US" sz="1200"/>
          </a:p>
        </p:txBody>
      </p:sp>
      <p:sp>
        <p:nvSpPr>
          <p:cNvPr id="26627" name="Rectangle 2">
            <a:extLst>
              <a:ext uri="{FF2B5EF4-FFF2-40B4-BE49-F238E27FC236}">
                <a16:creationId xmlns:a16="http://schemas.microsoft.com/office/drawing/2014/main" id="{E4FE3347-C479-0349-83BA-D81C3F433274}"/>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DD3352F-642D-044F-8B96-A374138CEE9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1737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D48E3E0-4C7D-CE4D-B794-518947153C2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BDC83B-2287-B544-89F7-0D609F35E28B}" type="slidenum">
              <a:rPr lang="en-US" altLang="en-US" sz="1200"/>
              <a:pPr/>
              <a:t>11</a:t>
            </a:fld>
            <a:endParaRPr lang="en-US" altLang="en-US" sz="1200"/>
          </a:p>
        </p:txBody>
      </p:sp>
      <p:sp>
        <p:nvSpPr>
          <p:cNvPr id="28675" name="Rectangle 2">
            <a:extLst>
              <a:ext uri="{FF2B5EF4-FFF2-40B4-BE49-F238E27FC236}">
                <a16:creationId xmlns:a16="http://schemas.microsoft.com/office/drawing/2014/main" id="{A3C906C5-A22B-3E46-8AE1-3D7C9126CEE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6B09BA1-FC27-8E46-97FC-1D7C7178C57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1895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1E9A598-4276-2545-95C8-519FFA0F3E1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50527E-8C21-1C41-B325-C2DA420E4C82}" type="slidenum">
              <a:rPr lang="en-US" altLang="en-US" sz="1200"/>
              <a:pPr/>
              <a:t>12</a:t>
            </a:fld>
            <a:endParaRPr lang="en-US" altLang="en-US" sz="1200"/>
          </a:p>
        </p:txBody>
      </p:sp>
      <p:sp>
        <p:nvSpPr>
          <p:cNvPr id="32771" name="Rectangle 2">
            <a:extLst>
              <a:ext uri="{FF2B5EF4-FFF2-40B4-BE49-F238E27FC236}">
                <a16:creationId xmlns:a16="http://schemas.microsoft.com/office/drawing/2014/main" id="{438A9C3D-493D-0944-8F6B-3719CD785A95}"/>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9B70AC0D-B62F-D84A-AD66-A5549EC7E04A}"/>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5451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99F36E7-83CF-DD4D-93E8-83F15F3FF85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7E311C-C8AB-244E-84D0-E16A72AEE07B}" type="slidenum">
              <a:rPr lang="en-US" altLang="en-US" sz="1200"/>
              <a:pPr/>
              <a:t>13</a:t>
            </a:fld>
            <a:endParaRPr lang="en-US" altLang="en-US" sz="1200"/>
          </a:p>
        </p:txBody>
      </p:sp>
      <p:sp>
        <p:nvSpPr>
          <p:cNvPr id="34819" name="Rectangle 2">
            <a:extLst>
              <a:ext uri="{FF2B5EF4-FFF2-40B4-BE49-F238E27FC236}">
                <a16:creationId xmlns:a16="http://schemas.microsoft.com/office/drawing/2014/main" id="{0604A6A9-73BA-504D-8352-750D4AED3431}"/>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0CD49EB-7DAD-814D-B19F-43A595C0A93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65185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F2FEFEF-5FE2-CE4B-9A18-8377165EFEF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AEAE85-0FBE-EE40-86A4-35F1FB6D374E}" type="slidenum">
              <a:rPr lang="en-US" altLang="en-US" sz="1200"/>
              <a:pPr/>
              <a:t>14</a:t>
            </a:fld>
            <a:endParaRPr lang="en-US" altLang="en-US" sz="1200"/>
          </a:p>
        </p:txBody>
      </p:sp>
      <p:sp>
        <p:nvSpPr>
          <p:cNvPr id="38915" name="Rectangle 2">
            <a:extLst>
              <a:ext uri="{FF2B5EF4-FFF2-40B4-BE49-F238E27FC236}">
                <a16:creationId xmlns:a16="http://schemas.microsoft.com/office/drawing/2014/main" id="{C60A7759-3AD5-9B47-BF4C-FDAA04CD8F9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28D2471-D0B5-C84A-A9F5-308A9A4FA76E}"/>
              </a:ext>
            </a:extLst>
          </p:cNvPr>
          <p:cNvSpPr>
            <a:spLocks noGrp="1" noChangeArrowheads="1"/>
          </p:cNvSpPr>
          <p:nvPr>
            <p:ph type="body" idx="1"/>
          </p:nvPr>
        </p:nvSpPr>
        <p:spPr>
          <a:noFill/>
        </p:spPr>
        <p:txBody>
          <a:bodyPr/>
          <a:lstStyle/>
          <a:p>
            <a:pPr eaLnBrk="1" hangingPunct="1"/>
            <a:r>
              <a:rPr lang="en-US" altLang="en-US">
                <a:solidFill>
                  <a:srgbClr val="000000"/>
                </a:solidFill>
              </a:rPr>
              <a:t>When solid iodine is heated, the crystals sublime, going directly from the solid to the gaseous state. When the vapor cools, it goes directly from the gaseous to the solid state.</a:t>
            </a:r>
            <a:endParaRPr lang="en-US" altLang="en-US"/>
          </a:p>
          <a:p>
            <a:pPr eaLnBrk="1" hangingPunct="1"/>
            <a:endParaRPr lang="en-US" altLang="en-US"/>
          </a:p>
        </p:txBody>
      </p:sp>
    </p:spTree>
    <p:extLst>
      <p:ext uri="{BB962C8B-B14F-4D97-AF65-F5344CB8AC3E}">
        <p14:creationId xmlns:p14="http://schemas.microsoft.com/office/powerpoint/2010/main" val="51040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5E2D0C7-DB0C-084C-AF9A-CF28AE5E162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DFC682-680D-EA40-8EAE-BA0378E737CA}" type="slidenum">
              <a:rPr lang="en-US" altLang="en-US" sz="1200"/>
              <a:pPr/>
              <a:t>15</a:t>
            </a:fld>
            <a:endParaRPr lang="en-US" altLang="en-US" sz="1200"/>
          </a:p>
        </p:txBody>
      </p:sp>
      <p:sp>
        <p:nvSpPr>
          <p:cNvPr id="49155" name="Rectangle 2">
            <a:extLst>
              <a:ext uri="{FF2B5EF4-FFF2-40B4-BE49-F238E27FC236}">
                <a16:creationId xmlns:a16="http://schemas.microsoft.com/office/drawing/2014/main" id="{D12A7FCD-864E-2D42-A3ED-B47CBE39E96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69125BF-563C-2248-905D-2C5ADFCF09BA}"/>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9558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5E2D0C7-DB0C-084C-AF9A-CF28AE5E162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DFC682-680D-EA40-8EAE-BA0378E737CA}" type="slidenum">
              <a:rPr lang="en-US" altLang="en-US" sz="1200"/>
              <a:pPr/>
              <a:t>16</a:t>
            </a:fld>
            <a:endParaRPr lang="en-US" altLang="en-US" sz="1200"/>
          </a:p>
        </p:txBody>
      </p:sp>
      <p:sp>
        <p:nvSpPr>
          <p:cNvPr id="49155" name="Rectangle 2">
            <a:extLst>
              <a:ext uri="{FF2B5EF4-FFF2-40B4-BE49-F238E27FC236}">
                <a16:creationId xmlns:a16="http://schemas.microsoft.com/office/drawing/2014/main" id="{D12A7FCD-864E-2D42-A3ED-B47CBE39E96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69125BF-563C-2248-905D-2C5ADFCF09BA}"/>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0156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E39C508-B3DB-4FA9-BC9F-CBC36D5A7D34}" type="datetimeFigureOut">
              <a:rPr lang="en-US" smtClean="0"/>
              <a:pPr/>
              <a:t>7/23/20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2AB21-9D3B-4F1C-AC83-C9740163DC84}" type="slidenum">
              <a:rPr lang="en-US" smtClean="0"/>
              <a:pPr/>
              <a:t>‹#›</a:t>
            </a:fld>
            <a:endParaRPr lang="en-US"/>
          </a:p>
        </p:txBody>
      </p:sp>
    </p:spTree>
    <p:extLst>
      <p:ext uri="{BB962C8B-B14F-4D97-AF65-F5344CB8AC3E}">
        <p14:creationId xmlns:p14="http://schemas.microsoft.com/office/powerpoint/2010/main" val="14024051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39C508-B3DB-4FA9-BC9F-CBC36D5A7D34}" type="datetimeFigureOut">
              <a:rPr lang="en-US" smtClean="0"/>
              <a:pPr/>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2AB21-9D3B-4F1C-AC83-C9740163DC84}" type="slidenum">
              <a:rPr lang="en-US" smtClean="0"/>
              <a:pPr/>
              <a:t>‹#›</a:t>
            </a:fld>
            <a:endParaRPr lang="en-US"/>
          </a:p>
        </p:txBody>
      </p:sp>
    </p:spTree>
    <p:extLst>
      <p:ext uri="{BB962C8B-B14F-4D97-AF65-F5344CB8AC3E}">
        <p14:creationId xmlns:p14="http://schemas.microsoft.com/office/powerpoint/2010/main" val="244258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39C508-B3DB-4FA9-BC9F-CBC36D5A7D34}" type="datetimeFigureOut">
              <a:rPr lang="en-US" smtClean="0"/>
              <a:pPr/>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2AB21-9D3B-4F1C-AC83-C9740163DC84}" type="slidenum">
              <a:rPr lang="en-US" smtClean="0"/>
              <a:pPr/>
              <a:t>‹#›</a:t>
            </a:fld>
            <a:endParaRPr lang="en-US"/>
          </a:p>
        </p:txBody>
      </p:sp>
    </p:spTree>
    <p:extLst>
      <p:ext uri="{BB962C8B-B14F-4D97-AF65-F5344CB8AC3E}">
        <p14:creationId xmlns:p14="http://schemas.microsoft.com/office/powerpoint/2010/main" val="5834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39C508-B3DB-4FA9-BC9F-CBC36D5A7D34}" type="datetimeFigureOut">
              <a:rPr lang="en-US" smtClean="0"/>
              <a:pPr/>
              <a:t>7/23/20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2AB21-9D3B-4F1C-AC83-C9740163DC84}" type="slidenum">
              <a:rPr lang="en-US" smtClean="0"/>
              <a:pPr/>
              <a:t>‹#›</a:t>
            </a:fld>
            <a:endParaRPr lang="en-US"/>
          </a:p>
        </p:txBody>
      </p:sp>
    </p:spTree>
    <p:extLst>
      <p:ext uri="{BB962C8B-B14F-4D97-AF65-F5344CB8AC3E}">
        <p14:creationId xmlns:p14="http://schemas.microsoft.com/office/powerpoint/2010/main" val="326149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EE39C508-B3DB-4FA9-BC9F-CBC36D5A7D34}" type="datetimeFigureOut">
              <a:rPr lang="en-US" smtClean="0"/>
              <a:pPr/>
              <a:t>7/23/20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2AB21-9D3B-4F1C-AC83-C9740163DC84}" type="slidenum">
              <a:rPr lang="en-US" smtClean="0"/>
              <a:pPr/>
              <a:t>‹#›</a:t>
            </a:fld>
            <a:endParaRPr lang="en-US"/>
          </a:p>
        </p:txBody>
      </p:sp>
    </p:spTree>
    <p:extLst>
      <p:ext uri="{BB962C8B-B14F-4D97-AF65-F5344CB8AC3E}">
        <p14:creationId xmlns:p14="http://schemas.microsoft.com/office/powerpoint/2010/main" val="38597556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E39C508-B3DB-4FA9-BC9F-CBC36D5A7D34}" type="datetimeFigureOut">
              <a:rPr lang="en-US" smtClean="0"/>
              <a:pPr/>
              <a:t>7/23/20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482AB21-9D3B-4F1C-AC83-C9740163DC84}" type="slidenum">
              <a:rPr lang="en-US" smtClean="0"/>
              <a:pPr/>
              <a:t>‹#›</a:t>
            </a:fld>
            <a:endParaRPr lang="en-US"/>
          </a:p>
        </p:txBody>
      </p:sp>
    </p:spTree>
    <p:extLst>
      <p:ext uri="{BB962C8B-B14F-4D97-AF65-F5344CB8AC3E}">
        <p14:creationId xmlns:p14="http://schemas.microsoft.com/office/powerpoint/2010/main" val="276468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E39C508-B3DB-4FA9-BC9F-CBC36D5A7D34}" type="datetimeFigureOut">
              <a:rPr lang="en-US" smtClean="0"/>
              <a:pPr/>
              <a:t>7/23/20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2AB21-9D3B-4F1C-AC83-C9740163DC84}"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4911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39C508-B3DB-4FA9-BC9F-CBC36D5A7D34}" type="datetimeFigureOut">
              <a:rPr lang="en-US" smtClean="0"/>
              <a:pPr/>
              <a:t>7/23/20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2AB21-9D3B-4F1C-AC83-C9740163DC84}" type="slidenum">
              <a:rPr lang="en-US" smtClean="0"/>
              <a:pPr/>
              <a:t>‹#›</a:t>
            </a:fld>
            <a:endParaRPr lang="en-US"/>
          </a:p>
        </p:txBody>
      </p:sp>
    </p:spTree>
    <p:extLst>
      <p:ext uri="{BB962C8B-B14F-4D97-AF65-F5344CB8AC3E}">
        <p14:creationId xmlns:p14="http://schemas.microsoft.com/office/powerpoint/2010/main" val="249358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9C508-B3DB-4FA9-BC9F-CBC36D5A7D34}" type="datetimeFigureOut">
              <a:rPr lang="en-US" smtClean="0"/>
              <a:pPr/>
              <a:t>7/23/20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2AB21-9D3B-4F1C-AC83-C9740163DC84}" type="slidenum">
              <a:rPr lang="en-US" smtClean="0"/>
              <a:pPr/>
              <a:t>‹#›</a:t>
            </a:fld>
            <a:endParaRPr lang="en-US"/>
          </a:p>
        </p:txBody>
      </p:sp>
    </p:spTree>
    <p:extLst>
      <p:ext uri="{BB962C8B-B14F-4D97-AF65-F5344CB8AC3E}">
        <p14:creationId xmlns:p14="http://schemas.microsoft.com/office/powerpoint/2010/main" val="20398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E39C508-B3DB-4FA9-BC9F-CBC36D5A7D34}" type="datetimeFigureOut">
              <a:rPr lang="en-US" smtClean="0"/>
              <a:pPr/>
              <a:t>7/23/20</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E482AB21-9D3B-4F1C-AC83-C9740163DC84}" type="slidenum">
              <a:rPr lang="en-US" smtClean="0"/>
              <a:pPr/>
              <a:t>‹#›</a:t>
            </a:fld>
            <a:endParaRPr lang="en-US"/>
          </a:p>
        </p:txBody>
      </p:sp>
    </p:spTree>
    <p:extLst>
      <p:ext uri="{BB962C8B-B14F-4D97-AF65-F5344CB8AC3E}">
        <p14:creationId xmlns:p14="http://schemas.microsoft.com/office/powerpoint/2010/main" val="210412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E39C508-B3DB-4FA9-BC9F-CBC36D5A7D34}" type="datetimeFigureOut">
              <a:rPr lang="en-US" smtClean="0"/>
              <a:pPr/>
              <a:t>7/23/20</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E482AB21-9D3B-4F1C-AC83-C9740163DC84}" type="slidenum">
              <a:rPr lang="en-US" smtClean="0"/>
              <a:pPr/>
              <a:t>‹#›</a:t>
            </a:fld>
            <a:endParaRPr lang="en-US"/>
          </a:p>
        </p:txBody>
      </p:sp>
    </p:spTree>
    <p:extLst>
      <p:ext uri="{BB962C8B-B14F-4D97-AF65-F5344CB8AC3E}">
        <p14:creationId xmlns:p14="http://schemas.microsoft.com/office/powerpoint/2010/main" val="348473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EE39C508-B3DB-4FA9-BC9F-CBC36D5A7D34}" type="datetimeFigureOut">
              <a:rPr lang="en-US" smtClean="0"/>
              <a:pPr/>
              <a:t>7/23/20</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E482AB21-9D3B-4F1C-AC83-C9740163DC84}" type="slidenum">
              <a:rPr lang="en-US" smtClean="0"/>
              <a:pPr/>
              <a:t>‹#›</a:t>
            </a:fld>
            <a:endParaRPr lang="en-US"/>
          </a:p>
        </p:txBody>
      </p:sp>
    </p:spTree>
    <p:extLst>
      <p:ext uri="{BB962C8B-B14F-4D97-AF65-F5344CB8AC3E}">
        <p14:creationId xmlns:p14="http://schemas.microsoft.com/office/powerpoint/2010/main" val="1727004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33400"/>
            <a:ext cx="8915400" cy="3200400"/>
          </a:xfrm>
          <a:prstGeom prst="rect">
            <a:avLst/>
          </a:prstGeom>
        </p:spPr>
      </p:pic>
      <p:sp>
        <p:nvSpPr>
          <p:cNvPr id="11" name="TextBox 10"/>
          <p:cNvSpPr txBox="1"/>
          <p:nvPr/>
        </p:nvSpPr>
        <p:spPr>
          <a:xfrm>
            <a:off x="533400" y="4191000"/>
            <a:ext cx="8382000" cy="1569660"/>
          </a:xfrm>
          <a:prstGeom prst="rect">
            <a:avLst/>
          </a:prstGeom>
          <a:noFill/>
        </p:spPr>
        <p:txBody>
          <a:bodyPr wrap="square" rtlCol="0">
            <a:spAutoFit/>
          </a:bodyPr>
          <a:lstStyle/>
          <a:p>
            <a:r>
              <a:rPr lang="en-US" sz="2400" b="1" dirty="0"/>
              <a:t>                              T = Take Notes</a:t>
            </a:r>
          </a:p>
          <a:p>
            <a:r>
              <a:rPr lang="en-US" sz="2400" b="1" dirty="0"/>
              <a:t>                              I = Interact with your notes</a:t>
            </a:r>
          </a:p>
          <a:p>
            <a:r>
              <a:rPr lang="en-US" sz="2400" b="1" dirty="0"/>
              <a:t>                              P = Practice with plenty of repetition</a:t>
            </a:r>
          </a:p>
          <a:p>
            <a:r>
              <a:rPr lang="en-US" sz="2400" b="1" dirty="0"/>
              <a:t>                              S = Self-test</a:t>
            </a:r>
          </a:p>
        </p:txBody>
      </p:sp>
    </p:spTree>
    <p:extLst>
      <p:ext uri="{BB962C8B-B14F-4D97-AF65-F5344CB8AC3E}">
        <p14:creationId xmlns:p14="http://schemas.microsoft.com/office/powerpoint/2010/main" val="112795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8C75E99-3278-0849-87E5-24F35B879985}"/>
              </a:ext>
            </a:extLst>
          </p:cNvPr>
          <p:cNvSpPr>
            <a:spLocks noGrp="1" noChangeArrowheads="1"/>
          </p:cNvSpPr>
          <p:nvPr>
            <p:ph type="title"/>
          </p:nvPr>
        </p:nvSpPr>
        <p:spPr>
          <a:xfrm>
            <a:off x="2438400" y="276597"/>
            <a:ext cx="5105400" cy="866404"/>
          </a:xfrm>
          <a:noFill/>
        </p:spPr>
        <p:txBody>
          <a:bodyPr>
            <a:normAutofit/>
          </a:bodyPr>
          <a:lstStyle/>
          <a:p>
            <a:pPr eaLnBrk="1" hangingPunct="1"/>
            <a:r>
              <a:rPr lang="en-US" altLang="en-US"/>
              <a:t>Vapor Pressure</a:t>
            </a:r>
          </a:p>
        </p:txBody>
      </p:sp>
      <p:sp>
        <p:nvSpPr>
          <p:cNvPr id="25604" name="Text Box 4">
            <a:extLst>
              <a:ext uri="{FF2B5EF4-FFF2-40B4-BE49-F238E27FC236}">
                <a16:creationId xmlns:a16="http://schemas.microsoft.com/office/drawing/2014/main" id="{6876ADEE-BF74-804D-9713-8761AF925EC4}"/>
              </a:ext>
            </a:extLst>
          </p:cNvPr>
          <p:cNvSpPr txBox="1">
            <a:spLocks noChangeArrowheads="1"/>
          </p:cNvSpPr>
          <p:nvPr/>
        </p:nvSpPr>
        <p:spPr bwMode="auto">
          <a:xfrm>
            <a:off x="762000" y="73025"/>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13.2</a:t>
            </a:r>
          </a:p>
        </p:txBody>
      </p:sp>
      <p:pic>
        <p:nvPicPr>
          <p:cNvPr id="25605" name="Picture 5">
            <a:extLst>
              <a:ext uri="{FF2B5EF4-FFF2-40B4-BE49-F238E27FC236}">
                <a16:creationId xmlns:a16="http://schemas.microsoft.com/office/drawing/2014/main" id="{2A33C070-955D-3040-BD4E-C3696FC81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62200"/>
            <a:ext cx="2754313"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a:extLst>
              <a:ext uri="{FF2B5EF4-FFF2-40B4-BE49-F238E27FC236}">
                <a16:creationId xmlns:a16="http://schemas.microsoft.com/office/drawing/2014/main" id="{080382D1-9694-EE48-8BE3-2FA0EB290F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2438400"/>
            <a:ext cx="270192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4263" name="Picture 7">
            <a:extLst>
              <a:ext uri="{FF2B5EF4-FFF2-40B4-BE49-F238E27FC236}">
                <a16:creationId xmlns:a16="http://schemas.microsoft.com/office/drawing/2014/main" id="{F3DBD2AA-EEA9-874F-B5D4-71B6BA05B3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048000"/>
            <a:ext cx="289242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4264" name="Picture 8">
            <a:extLst>
              <a:ext uri="{FF2B5EF4-FFF2-40B4-BE49-F238E27FC236}">
                <a16:creationId xmlns:a16="http://schemas.microsoft.com/office/drawing/2014/main" id="{F2E3A584-122B-AC45-8A6A-1DEDDE4FA1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7525" y="2287588"/>
            <a:ext cx="31464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a:extLst>
              <a:ext uri="{FF2B5EF4-FFF2-40B4-BE49-F238E27FC236}">
                <a16:creationId xmlns:a16="http://schemas.microsoft.com/office/drawing/2014/main" id="{AD4FD03E-B043-DC42-97EE-9D238179BFDA}"/>
              </a:ext>
            </a:extLst>
          </p:cNvPr>
          <p:cNvSpPr txBox="1">
            <a:spLocks noChangeArrowheads="1"/>
          </p:cNvSpPr>
          <p:nvPr/>
        </p:nvSpPr>
        <p:spPr>
          <a:xfrm>
            <a:off x="217487" y="1495420"/>
            <a:ext cx="8545513"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465138" lvl="2" indent="44450">
              <a:tabLst>
                <a:tab pos="974725" algn="l"/>
                <a:tab pos="1198563" algn="l"/>
              </a:tabLst>
            </a:pPr>
            <a:r>
              <a:rPr lang="en-US" altLang="en-US" sz="2000" b="1" dirty="0"/>
              <a:t>Vapor pressure</a:t>
            </a:r>
            <a:r>
              <a:rPr lang="en-US" altLang="en-US" sz="2000" dirty="0"/>
              <a:t> is a measure of the force exerted by a gas above a liquid.</a:t>
            </a:r>
          </a:p>
          <a:p>
            <a:pPr>
              <a:tabLst>
                <a:tab pos="974725" algn="l"/>
                <a:tab pos="1198563" algn="l"/>
              </a:tabLst>
            </a:pPr>
            <a:endParaRPr lang="en-US" altLang="en-US" dirty="0"/>
          </a:p>
        </p:txBody>
      </p:sp>
    </p:spTree>
    <p:extLst>
      <p:ext uri="{BB962C8B-B14F-4D97-AF65-F5344CB8AC3E}">
        <p14:creationId xmlns:p14="http://schemas.microsoft.com/office/powerpoint/2010/main" val="2959494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224264"/>
                                        </p:tgtEl>
                                        <p:attrNameLst>
                                          <p:attrName>style.visibility</p:attrName>
                                        </p:attrNameLst>
                                      </p:cBhvr>
                                      <p:to>
                                        <p:strVal val="visible"/>
                                      </p:to>
                                    </p:set>
                                    <p:animEffect transition="in" filter="fade">
                                      <p:cBhvr>
                                        <p:cTn id="7" dur="2000"/>
                                        <p:tgtEl>
                                          <p:spTgt spid="224264"/>
                                        </p:tgtEl>
                                      </p:cBhvr>
                                    </p:animEffect>
                                  </p:childTnLst>
                                </p:cTn>
                              </p:par>
                              <p:par>
                                <p:cTn id="8" presetID="10" presetClass="entr" presetSubtype="0" repeatCount="indefinite" fill="hold" nodeType="withEffect">
                                  <p:stCondLst>
                                    <p:cond delay="1000"/>
                                  </p:stCondLst>
                                  <p:childTnLst>
                                    <p:set>
                                      <p:cBhvr>
                                        <p:cTn id="9" dur="1" fill="hold">
                                          <p:stCondLst>
                                            <p:cond delay="0"/>
                                          </p:stCondLst>
                                        </p:cTn>
                                        <p:tgtEl>
                                          <p:spTgt spid="224263"/>
                                        </p:tgtEl>
                                        <p:attrNameLst>
                                          <p:attrName>style.visibility</p:attrName>
                                        </p:attrNameLst>
                                      </p:cBhvr>
                                      <p:to>
                                        <p:strVal val="visible"/>
                                      </p:to>
                                    </p:set>
                                    <p:animEffect transition="in" filter="fade">
                                      <p:cBhvr>
                                        <p:cTn id="10" dur="2000"/>
                                        <p:tgtEl>
                                          <p:spTgt spid="224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012F0AA-C178-A346-9A6B-9DFD3BDAD226}"/>
              </a:ext>
            </a:extLst>
          </p:cNvPr>
          <p:cNvSpPr>
            <a:spLocks noGrp="1" noChangeArrowheads="1"/>
          </p:cNvSpPr>
          <p:nvPr>
            <p:ph type="title"/>
          </p:nvPr>
        </p:nvSpPr>
        <p:spPr>
          <a:xfrm>
            <a:off x="1676400" y="301625"/>
            <a:ext cx="5937755" cy="1035440"/>
          </a:xfrm>
        </p:spPr>
        <p:txBody>
          <a:bodyPr/>
          <a:lstStyle/>
          <a:p>
            <a:pPr eaLnBrk="1" hangingPunct="1"/>
            <a:r>
              <a:rPr lang="en-US" altLang="en-US"/>
              <a:t>A Model for Solids</a:t>
            </a:r>
          </a:p>
        </p:txBody>
      </p:sp>
      <p:sp>
        <p:nvSpPr>
          <p:cNvPr id="27651" name="Rectangle 3">
            <a:extLst>
              <a:ext uri="{FF2B5EF4-FFF2-40B4-BE49-F238E27FC236}">
                <a16:creationId xmlns:a16="http://schemas.microsoft.com/office/drawing/2014/main" id="{8AF512ED-0A2B-EE47-BC73-8F4119D40F32}"/>
              </a:ext>
            </a:extLst>
          </p:cNvPr>
          <p:cNvSpPr>
            <a:spLocks noGrp="1" noChangeArrowheads="1"/>
          </p:cNvSpPr>
          <p:nvPr>
            <p:ph type="body" idx="1"/>
          </p:nvPr>
        </p:nvSpPr>
        <p:spPr>
          <a:xfrm>
            <a:off x="685800" y="1561973"/>
            <a:ext cx="7620000" cy="3101983"/>
          </a:xfrm>
        </p:spPr>
        <p:txBody>
          <a:bodyPr/>
          <a:lstStyle/>
          <a:p>
            <a:pPr eaLnBrk="1" hangingPunct="1"/>
            <a:endParaRPr lang="en-US" altLang="en-US" dirty="0"/>
          </a:p>
          <a:p>
            <a:pPr lvl="1" eaLnBrk="1" hangingPunct="1"/>
            <a:r>
              <a:rPr lang="en-US" altLang="en-US" sz="2000" dirty="0"/>
              <a:t>How are the structure and properties of solids related?</a:t>
            </a:r>
          </a:p>
          <a:p>
            <a:pPr eaLnBrk="1" hangingPunct="1"/>
            <a:endParaRPr lang="en-US" altLang="en-US" dirty="0"/>
          </a:p>
        </p:txBody>
      </p:sp>
      <p:sp>
        <p:nvSpPr>
          <p:cNvPr id="5" name="Rectangle 3">
            <a:extLst>
              <a:ext uri="{FF2B5EF4-FFF2-40B4-BE49-F238E27FC236}">
                <a16:creationId xmlns:a16="http://schemas.microsoft.com/office/drawing/2014/main" id="{709B46A3-6523-7D46-B3A9-B4B5029FB59F}"/>
              </a:ext>
            </a:extLst>
          </p:cNvPr>
          <p:cNvSpPr txBox="1">
            <a:spLocks noChangeArrowheads="1"/>
          </p:cNvSpPr>
          <p:nvPr/>
        </p:nvSpPr>
        <p:spPr>
          <a:xfrm>
            <a:off x="-304800" y="2667000"/>
            <a:ext cx="8763000" cy="47720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1265238" lvl="1" indent="0">
              <a:tabLst>
                <a:tab pos="1663700" algn="l"/>
                <a:tab pos="2578100" algn="l"/>
              </a:tabLst>
            </a:pPr>
            <a:r>
              <a:rPr lang="en-US" altLang="en-US" sz="2000" dirty="0"/>
              <a:t>The general properties of solids reflect the orderly arrangement of their particles and the fixed locations of their particles.</a:t>
            </a:r>
          </a:p>
          <a:p>
            <a:pPr marL="165100">
              <a:tabLst>
                <a:tab pos="1663700" algn="l"/>
                <a:tab pos="2578100" algn="l"/>
              </a:tabLst>
            </a:pPr>
            <a:endParaRPr lang="en-US" altLang="en-US" dirty="0"/>
          </a:p>
        </p:txBody>
      </p:sp>
    </p:spTree>
    <p:extLst>
      <p:ext uri="{BB962C8B-B14F-4D97-AF65-F5344CB8AC3E}">
        <p14:creationId xmlns:p14="http://schemas.microsoft.com/office/powerpoint/2010/main" val="115601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D687201-5DE0-6446-9D38-4E8166FD8DC5}"/>
              </a:ext>
            </a:extLst>
          </p:cNvPr>
          <p:cNvSpPr>
            <a:spLocks noGrp="1" noChangeArrowheads="1"/>
          </p:cNvSpPr>
          <p:nvPr>
            <p:ph type="title"/>
          </p:nvPr>
        </p:nvSpPr>
        <p:spPr>
          <a:xfrm>
            <a:off x="2368550" y="390897"/>
            <a:ext cx="5181600" cy="781812"/>
          </a:xfrm>
          <a:noFill/>
        </p:spPr>
        <p:txBody>
          <a:bodyPr/>
          <a:lstStyle/>
          <a:p>
            <a:pPr eaLnBrk="1" hangingPunct="1"/>
            <a:r>
              <a:rPr lang="en-US" altLang="en-US" dirty="0"/>
              <a:t>Melting point</a:t>
            </a:r>
          </a:p>
        </p:txBody>
      </p:sp>
      <p:sp>
        <p:nvSpPr>
          <p:cNvPr id="31747" name="Rectangle 3">
            <a:extLst>
              <a:ext uri="{FF2B5EF4-FFF2-40B4-BE49-F238E27FC236}">
                <a16:creationId xmlns:a16="http://schemas.microsoft.com/office/drawing/2014/main" id="{A46CB151-E1F6-8046-B2F2-BF3FC19E0633}"/>
              </a:ext>
            </a:extLst>
          </p:cNvPr>
          <p:cNvSpPr>
            <a:spLocks noGrp="1" noChangeArrowheads="1"/>
          </p:cNvSpPr>
          <p:nvPr>
            <p:ph type="body" idx="1"/>
          </p:nvPr>
        </p:nvSpPr>
        <p:spPr/>
        <p:txBody>
          <a:bodyPr/>
          <a:lstStyle/>
          <a:p>
            <a:pPr marL="465138" lvl="2" indent="44450" eaLnBrk="1" hangingPunct="1">
              <a:tabLst>
                <a:tab pos="974725" algn="l"/>
                <a:tab pos="1198563" algn="l"/>
              </a:tabLst>
            </a:pPr>
            <a:r>
              <a:rPr lang="en-US" altLang="en-US" b="1" dirty="0"/>
              <a:t>The melting point </a:t>
            </a:r>
            <a:r>
              <a:rPr lang="en-US" altLang="en-US" dirty="0"/>
              <a:t>(</a:t>
            </a:r>
            <a:r>
              <a:rPr lang="en-US" altLang="en-US" dirty="0" err="1"/>
              <a:t>mp</a:t>
            </a:r>
            <a:r>
              <a:rPr lang="en-US" altLang="en-US" dirty="0"/>
              <a:t>) is the temperature at which a solid changes into a liquid.</a:t>
            </a:r>
          </a:p>
          <a:p>
            <a:pPr eaLnBrk="1" hangingPunct="1">
              <a:tabLst>
                <a:tab pos="974725" algn="l"/>
                <a:tab pos="1198563" algn="l"/>
              </a:tabLst>
            </a:pPr>
            <a:endParaRPr lang="en-US" altLang="en-US" dirty="0"/>
          </a:p>
        </p:txBody>
      </p:sp>
      <p:pic>
        <p:nvPicPr>
          <p:cNvPr id="31749" name="Picture 5">
            <a:extLst>
              <a:ext uri="{FF2B5EF4-FFF2-40B4-BE49-F238E27FC236}">
                <a16:creationId xmlns:a16="http://schemas.microsoft.com/office/drawing/2014/main" id="{9EE13759-D784-324B-85E1-F12AA03E5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05075"/>
            <a:ext cx="2603500"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0" name="Picture 6">
            <a:extLst>
              <a:ext uri="{FF2B5EF4-FFF2-40B4-BE49-F238E27FC236}">
                <a16:creationId xmlns:a16="http://schemas.microsoft.com/office/drawing/2014/main" id="{D6C8D2B1-9630-DA42-9695-1CC1A6342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3" y="2533650"/>
            <a:ext cx="26670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2215" name="Picture 7">
            <a:extLst>
              <a:ext uri="{FF2B5EF4-FFF2-40B4-BE49-F238E27FC236}">
                <a16:creationId xmlns:a16="http://schemas.microsoft.com/office/drawing/2014/main" id="{8F7A65AE-9943-9146-876E-C23B61073B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008313"/>
            <a:ext cx="3065463"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2216" name="Picture 8">
            <a:extLst>
              <a:ext uri="{FF2B5EF4-FFF2-40B4-BE49-F238E27FC236}">
                <a16:creationId xmlns:a16="http://schemas.microsoft.com/office/drawing/2014/main" id="{8B49EB78-BEC5-C44C-81AD-6DE48F1051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0" y="2338388"/>
            <a:ext cx="3132138"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3">
            <a:extLst>
              <a:ext uri="{FF2B5EF4-FFF2-40B4-BE49-F238E27FC236}">
                <a16:creationId xmlns:a16="http://schemas.microsoft.com/office/drawing/2014/main" id="{EAA32C0C-23E3-4B4F-B5B7-B318EBEAE198}"/>
              </a:ext>
            </a:extLst>
          </p:cNvPr>
          <p:cNvSpPr txBox="1">
            <a:spLocks noChangeArrowheads="1"/>
          </p:cNvSpPr>
          <p:nvPr/>
        </p:nvSpPr>
        <p:spPr>
          <a:xfrm>
            <a:off x="533400" y="1457321"/>
            <a:ext cx="8077200"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465138" lvl="2" indent="44450">
              <a:tabLst>
                <a:tab pos="974725" algn="l"/>
                <a:tab pos="1198563" algn="l"/>
              </a:tabLst>
            </a:pPr>
            <a:r>
              <a:rPr lang="en-US" altLang="en-US" sz="2000" b="1" dirty="0"/>
              <a:t>The melting point </a:t>
            </a:r>
            <a:r>
              <a:rPr lang="en-US" altLang="en-US" sz="2000" dirty="0"/>
              <a:t>(</a:t>
            </a:r>
            <a:r>
              <a:rPr lang="en-US" altLang="en-US" sz="2000" dirty="0" err="1"/>
              <a:t>mp</a:t>
            </a:r>
            <a:r>
              <a:rPr lang="en-US" altLang="en-US" sz="2000" dirty="0"/>
              <a:t>) is the temperature at which a solid changes into a liquid.</a:t>
            </a:r>
          </a:p>
          <a:p>
            <a:pPr>
              <a:tabLst>
                <a:tab pos="974725" algn="l"/>
                <a:tab pos="1198563" algn="l"/>
              </a:tabLst>
            </a:pPr>
            <a:endParaRPr lang="en-US" altLang="en-US" dirty="0"/>
          </a:p>
        </p:txBody>
      </p:sp>
    </p:spTree>
    <p:extLst>
      <p:ext uri="{BB962C8B-B14F-4D97-AF65-F5344CB8AC3E}">
        <p14:creationId xmlns:p14="http://schemas.microsoft.com/office/powerpoint/2010/main" val="3007008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222216"/>
                                        </p:tgtEl>
                                        <p:attrNameLst>
                                          <p:attrName>style.visibility</p:attrName>
                                        </p:attrNameLst>
                                      </p:cBhvr>
                                      <p:to>
                                        <p:strVal val="visible"/>
                                      </p:to>
                                    </p:set>
                                    <p:animEffect transition="in" filter="fade">
                                      <p:cBhvr>
                                        <p:cTn id="7" dur="2000"/>
                                        <p:tgtEl>
                                          <p:spTgt spid="222216"/>
                                        </p:tgtEl>
                                      </p:cBhvr>
                                    </p:animEffect>
                                  </p:childTnLst>
                                </p:cTn>
                              </p:par>
                              <p:par>
                                <p:cTn id="8" presetID="10" presetClass="entr" presetSubtype="0" repeatCount="indefinite" fill="hold" nodeType="withEffect">
                                  <p:stCondLst>
                                    <p:cond delay="1000"/>
                                  </p:stCondLst>
                                  <p:childTnLst>
                                    <p:set>
                                      <p:cBhvr>
                                        <p:cTn id="9" dur="1" fill="hold">
                                          <p:stCondLst>
                                            <p:cond delay="0"/>
                                          </p:stCondLst>
                                        </p:cTn>
                                        <p:tgtEl>
                                          <p:spTgt spid="222215"/>
                                        </p:tgtEl>
                                        <p:attrNameLst>
                                          <p:attrName>style.visibility</p:attrName>
                                        </p:attrNameLst>
                                      </p:cBhvr>
                                      <p:to>
                                        <p:strVal val="visible"/>
                                      </p:to>
                                    </p:set>
                                    <p:animEffect transition="in" filter="fade">
                                      <p:cBhvr>
                                        <p:cTn id="10" dur="2000"/>
                                        <p:tgtEl>
                                          <p:spTgt spid="22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74481753-07BD-3945-90AE-F9F2D7F2DBD1}"/>
              </a:ext>
            </a:extLst>
          </p:cNvPr>
          <p:cNvSpPr>
            <a:spLocks noGrp="1" noChangeArrowheads="1"/>
          </p:cNvSpPr>
          <p:nvPr>
            <p:ph type="title"/>
          </p:nvPr>
        </p:nvSpPr>
        <p:spPr>
          <a:xfrm>
            <a:off x="2438400" y="301625"/>
            <a:ext cx="5105400" cy="816347"/>
          </a:xfrm>
        </p:spPr>
        <p:txBody>
          <a:bodyPr/>
          <a:lstStyle/>
          <a:p>
            <a:pPr eaLnBrk="1" hangingPunct="1"/>
            <a:r>
              <a:rPr lang="en-US" altLang="en-US"/>
              <a:t>Sublimation</a:t>
            </a:r>
          </a:p>
        </p:txBody>
      </p:sp>
      <p:sp>
        <p:nvSpPr>
          <p:cNvPr id="33795" name="Rectangle 5">
            <a:extLst>
              <a:ext uri="{FF2B5EF4-FFF2-40B4-BE49-F238E27FC236}">
                <a16:creationId xmlns:a16="http://schemas.microsoft.com/office/drawing/2014/main" id="{532C58DE-7EA7-884C-BFDE-1013E686777E}"/>
              </a:ext>
            </a:extLst>
          </p:cNvPr>
          <p:cNvSpPr>
            <a:spLocks noGrp="1" noChangeArrowheads="1"/>
          </p:cNvSpPr>
          <p:nvPr>
            <p:ph type="body" idx="1"/>
          </p:nvPr>
        </p:nvSpPr>
        <p:spPr>
          <a:xfrm>
            <a:off x="762000" y="1084444"/>
            <a:ext cx="5937755" cy="3101983"/>
          </a:xfrm>
        </p:spPr>
        <p:txBody>
          <a:bodyPr/>
          <a:lstStyle/>
          <a:p>
            <a:pPr eaLnBrk="1" hangingPunct="1"/>
            <a:endParaRPr lang="en-US" altLang="en-US" dirty="0"/>
          </a:p>
          <a:p>
            <a:pPr lvl="1" eaLnBrk="1" hangingPunct="1"/>
            <a:r>
              <a:rPr lang="en-US" altLang="en-US" sz="2000" dirty="0"/>
              <a:t>When can sublimation occur?</a:t>
            </a:r>
          </a:p>
          <a:p>
            <a:pPr eaLnBrk="1" hangingPunct="1"/>
            <a:endParaRPr lang="en-US" altLang="en-US" dirty="0"/>
          </a:p>
        </p:txBody>
      </p:sp>
      <p:sp>
        <p:nvSpPr>
          <p:cNvPr id="5" name="Rectangle 9">
            <a:extLst>
              <a:ext uri="{FF2B5EF4-FFF2-40B4-BE49-F238E27FC236}">
                <a16:creationId xmlns:a16="http://schemas.microsoft.com/office/drawing/2014/main" id="{69DC4DCA-54FD-234B-9241-4B6F4FE20D0E}"/>
              </a:ext>
            </a:extLst>
          </p:cNvPr>
          <p:cNvSpPr txBox="1">
            <a:spLocks noChangeArrowheads="1"/>
          </p:cNvSpPr>
          <p:nvPr/>
        </p:nvSpPr>
        <p:spPr>
          <a:xfrm>
            <a:off x="609600" y="2009775"/>
            <a:ext cx="8413750" cy="4848225"/>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lvl="2"/>
            <a:r>
              <a:rPr lang="en-US" altLang="en-US" sz="2000" dirty="0"/>
              <a:t>The change of a substance from a solid to a vapor without passing through the liquid state is called </a:t>
            </a:r>
            <a:r>
              <a:rPr lang="en-US" altLang="en-US" sz="2000" b="1" dirty="0"/>
              <a:t>sublimation.</a:t>
            </a:r>
            <a:r>
              <a:rPr lang="en-US" altLang="en-US" sz="2000" dirty="0"/>
              <a:t> </a:t>
            </a:r>
          </a:p>
          <a:p>
            <a:pPr lvl="3"/>
            <a:r>
              <a:rPr lang="en-US" altLang="en-US" sz="2000" dirty="0"/>
              <a:t>Sublimation occurs in solids with vapor pressures that exceed atmospheric pressure at or near room temperature.</a:t>
            </a:r>
          </a:p>
          <a:p>
            <a:endParaRPr lang="en-US" altLang="en-US" dirty="0"/>
          </a:p>
        </p:txBody>
      </p:sp>
    </p:spTree>
    <p:extLst>
      <p:ext uri="{BB962C8B-B14F-4D97-AF65-F5344CB8AC3E}">
        <p14:creationId xmlns:p14="http://schemas.microsoft.com/office/powerpoint/2010/main" val="339530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7F918F44-7599-0643-9FFD-F97FC36B878D}"/>
              </a:ext>
            </a:extLst>
          </p:cNvPr>
          <p:cNvSpPr>
            <a:spLocks noGrp="1" noChangeArrowheads="1"/>
          </p:cNvSpPr>
          <p:nvPr>
            <p:ph type="title"/>
          </p:nvPr>
        </p:nvSpPr>
        <p:spPr>
          <a:xfrm>
            <a:off x="1981199" y="228600"/>
            <a:ext cx="4876801" cy="914400"/>
          </a:xfrm>
        </p:spPr>
        <p:txBody>
          <a:bodyPr/>
          <a:lstStyle/>
          <a:p>
            <a:pPr eaLnBrk="1" hangingPunct="1"/>
            <a:r>
              <a:rPr lang="en-US" altLang="en-US"/>
              <a:t>Sublimation</a:t>
            </a:r>
          </a:p>
        </p:txBody>
      </p:sp>
      <p:sp>
        <p:nvSpPr>
          <p:cNvPr id="37891" name="Rectangle 5">
            <a:extLst>
              <a:ext uri="{FF2B5EF4-FFF2-40B4-BE49-F238E27FC236}">
                <a16:creationId xmlns:a16="http://schemas.microsoft.com/office/drawing/2014/main" id="{695E8FD2-3484-FE43-A4BF-41DF3ED02373}"/>
              </a:ext>
            </a:extLst>
          </p:cNvPr>
          <p:cNvSpPr>
            <a:spLocks noGrp="1" noChangeArrowheads="1"/>
          </p:cNvSpPr>
          <p:nvPr>
            <p:ph type="body" idx="1"/>
          </p:nvPr>
        </p:nvSpPr>
        <p:spPr>
          <a:xfrm>
            <a:off x="304800" y="1765554"/>
            <a:ext cx="4267200" cy="5153025"/>
          </a:xfrm>
        </p:spPr>
        <p:txBody>
          <a:bodyPr/>
          <a:lstStyle/>
          <a:p>
            <a:pPr lvl="2" eaLnBrk="1" hangingPunct="1"/>
            <a:r>
              <a:rPr lang="en-US" altLang="en-US" sz="2000" dirty="0"/>
              <a:t>When solid iodine is heated, the crystals sublime, going directly from the solid to the gaseous state. When the vapor cools, it goes directly from the gaseous to the solid state.</a:t>
            </a:r>
          </a:p>
          <a:p>
            <a:pPr eaLnBrk="1" hangingPunct="1"/>
            <a:endParaRPr lang="en-US" altLang="en-US" dirty="0"/>
          </a:p>
        </p:txBody>
      </p:sp>
      <p:pic>
        <p:nvPicPr>
          <p:cNvPr id="37892" name="Picture 8" descr="002">
            <a:extLst>
              <a:ext uri="{FF2B5EF4-FFF2-40B4-BE49-F238E27FC236}">
                <a16:creationId xmlns:a16="http://schemas.microsoft.com/office/drawing/2014/main" id="{403736EA-5155-274C-96CB-9144211A2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65554"/>
            <a:ext cx="2638425"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52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78029C05-2482-AC49-9117-3702F6D86429}"/>
              </a:ext>
            </a:extLst>
          </p:cNvPr>
          <p:cNvSpPr>
            <a:spLocks noGrp="1" noChangeArrowheads="1"/>
          </p:cNvSpPr>
          <p:nvPr>
            <p:ph type="title"/>
          </p:nvPr>
        </p:nvSpPr>
        <p:spPr>
          <a:xfrm>
            <a:off x="1603122" y="228600"/>
            <a:ext cx="5937755" cy="695588"/>
          </a:xfrm>
        </p:spPr>
        <p:txBody>
          <a:bodyPr>
            <a:normAutofit fontScale="90000"/>
          </a:bodyPr>
          <a:lstStyle/>
          <a:p>
            <a:pPr eaLnBrk="1" hangingPunct="1"/>
            <a:r>
              <a:rPr lang="en-US" altLang="en-US" dirty="0"/>
              <a:t>Changes of state</a:t>
            </a:r>
          </a:p>
        </p:txBody>
      </p:sp>
      <p:sp>
        <p:nvSpPr>
          <p:cNvPr id="4" name="AutoShape 2" descr="page21image65737184">
            <a:extLst>
              <a:ext uri="{FF2B5EF4-FFF2-40B4-BE49-F238E27FC236}">
                <a16:creationId xmlns:a16="http://schemas.microsoft.com/office/drawing/2014/main" id="{3BB3A483-AAB4-E24F-8B07-87BFD699354E}"/>
              </a:ext>
            </a:extLst>
          </p:cNvPr>
          <p:cNvSpPr>
            <a:spLocks noChangeAspect="1" noChangeArrowheads="1"/>
          </p:cNvSpPr>
          <p:nvPr/>
        </p:nvSpPr>
        <p:spPr bwMode="auto">
          <a:xfrm>
            <a:off x="2057400" y="1905000"/>
            <a:ext cx="838200" cy="261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screenshot of a cell phone&#10;&#10;Description automatically generated">
            <a:extLst>
              <a:ext uri="{FF2B5EF4-FFF2-40B4-BE49-F238E27FC236}">
                <a16:creationId xmlns:a16="http://schemas.microsoft.com/office/drawing/2014/main" id="{2B1BFD7A-9D06-2745-9A9B-7A1E8D356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92200"/>
            <a:ext cx="8382000" cy="5308600"/>
          </a:xfrm>
          <a:prstGeom prst="rect">
            <a:avLst/>
          </a:prstGeom>
        </p:spPr>
      </p:pic>
    </p:spTree>
    <p:extLst>
      <p:ext uri="{BB962C8B-B14F-4D97-AF65-F5344CB8AC3E}">
        <p14:creationId xmlns:p14="http://schemas.microsoft.com/office/powerpoint/2010/main" val="21559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78029C05-2482-AC49-9117-3702F6D86429}"/>
              </a:ext>
            </a:extLst>
          </p:cNvPr>
          <p:cNvSpPr>
            <a:spLocks noGrp="1" noChangeArrowheads="1"/>
          </p:cNvSpPr>
          <p:nvPr>
            <p:ph type="title"/>
          </p:nvPr>
        </p:nvSpPr>
        <p:spPr>
          <a:xfrm>
            <a:off x="1603122" y="228600"/>
            <a:ext cx="5937755" cy="695588"/>
          </a:xfrm>
        </p:spPr>
        <p:txBody>
          <a:bodyPr>
            <a:normAutofit fontScale="90000"/>
          </a:bodyPr>
          <a:lstStyle/>
          <a:p>
            <a:pPr eaLnBrk="1" hangingPunct="1"/>
            <a:r>
              <a:rPr lang="en-US" altLang="en-US" dirty="0"/>
              <a:t>Phase Diagrams</a:t>
            </a:r>
          </a:p>
        </p:txBody>
      </p:sp>
      <p:sp>
        <p:nvSpPr>
          <p:cNvPr id="48131" name="Rectangle 5">
            <a:extLst>
              <a:ext uri="{FF2B5EF4-FFF2-40B4-BE49-F238E27FC236}">
                <a16:creationId xmlns:a16="http://schemas.microsoft.com/office/drawing/2014/main" id="{E859A862-0DBC-EB42-8C53-754475ECB5DC}"/>
              </a:ext>
            </a:extLst>
          </p:cNvPr>
          <p:cNvSpPr>
            <a:spLocks noGrp="1" noChangeArrowheads="1"/>
          </p:cNvSpPr>
          <p:nvPr>
            <p:ph type="body" idx="1"/>
          </p:nvPr>
        </p:nvSpPr>
        <p:spPr>
          <a:xfrm>
            <a:off x="304800" y="762000"/>
            <a:ext cx="8001000" cy="3101983"/>
          </a:xfrm>
        </p:spPr>
        <p:txBody>
          <a:bodyPr/>
          <a:lstStyle/>
          <a:p>
            <a:pPr marL="0" indent="0" eaLnBrk="1" hangingPunct="1">
              <a:buNone/>
            </a:pPr>
            <a:endParaRPr lang="en-US" altLang="en-US" dirty="0"/>
          </a:p>
          <a:p>
            <a:pPr lvl="1" eaLnBrk="1" hangingPunct="1"/>
            <a:r>
              <a:rPr lang="en-US" altLang="en-US" sz="2000" dirty="0"/>
              <a:t>How are the conditions at which phases are in equilibrium represented on a phase diagram?</a:t>
            </a:r>
          </a:p>
          <a:p>
            <a:pPr eaLnBrk="1" hangingPunct="1"/>
            <a:endParaRPr lang="en-US" altLang="en-US" dirty="0"/>
          </a:p>
        </p:txBody>
      </p:sp>
      <p:sp>
        <p:nvSpPr>
          <p:cNvPr id="5" name="Rectangle 5">
            <a:extLst>
              <a:ext uri="{FF2B5EF4-FFF2-40B4-BE49-F238E27FC236}">
                <a16:creationId xmlns:a16="http://schemas.microsoft.com/office/drawing/2014/main" id="{D43047BB-6845-5D46-92F9-1AF65604128A}"/>
              </a:ext>
            </a:extLst>
          </p:cNvPr>
          <p:cNvSpPr txBox="1">
            <a:spLocks noChangeArrowheads="1"/>
          </p:cNvSpPr>
          <p:nvPr/>
        </p:nvSpPr>
        <p:spPr>
          <a:xfrm>
            <a:off x="0" y="2011370"/>
            <a:ext cx="8185150" cy="47720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lvl="2"/>
            <a:r>
              <a:rPr lang="en-US" altLang="en-US" sz="2000" dirty="0"/>
              <a:t>A </a:t>
            </a:r>
            <a:r>
              <a:rPr lang="en-US" altLang="en-US" sz="2000" b="1" dirty="0"/>
              <a:t>phase diagram</a:t>
            </a:r>
            <a:r>
              <a:rPr lang="en-US" altLang="en-US" sz="2000" dirty="0"/>
              <a:t> is a graph that gives the conditions of temperature and pressure at which a substance exists as solid, liquid, and gas (vapor).</a:t>
            </a:r>
          </a:p>
          <a:p>
            <a:endParaRPr lang="en-US" altLang="en-US" dirty="0"/>
          </a:p>
        </p:txBody>
      </p:sp>
    </p:spTree>
    <p:extLst>
      <p:ext uri="{BB962C8B-B14F-4D97-AF65-F5344CB8AC3E}">
        <p14:creationId xmlns:p14="http://schemas.microsoft.com/office/powerpoint/2010/main" val="127459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7" descr="004">
            <a:extLst>
              <a:ext uri="{FF2B5EF4-FFF2-40B4-BE49-F238E27FC236}">
                <a16:creationId xmlns:a16="http://schemas.microsoft.com/office/drawing/2014/main" id="{40E9E213-681A-1949-AA6D-82F836B50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153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14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a:extLst>
              <a:ext uri="{FF2B5EF4-FFF2-40B4-BE49-F238E27FC236}">
                <a16:creationId xmlns:a16="http://schemas.microsoft.com/office/drawing/2014/main" id="{FC1D035A-E556-BA49-8F4D-A8489EE080A3}"/>
              </a:ext>
            </a:extLst>
          </p:cNvPr>
          <p:cNvSpPr>
            <a:spLocks noGrp="1" noChangeArrowheads="1"/>
          </p:cNvSpPr>
          <p:nvPr>
            <p:ph type="title"/>
          </p:nvPr>
        </p:nvSpPr>
        <p:spPr>
          <a:xfrm>
            <a:off x="2133600" y="454025"/>
            <a:ext cx="5410200" cy="787908"/>
          </a:xfrm>
        </p:spPr>
        <p:txBody>
          <a:bodyPr/>
          <a:lstStyle/>
          <a:p>
            <a:pPr eaLnBrk="1" hangingPunct="1"/>
            <a:r>
              <a:rPr lang="en-US" altLang="en-US" dirty="0"/>
              <a:t>Triple point</a:t>
            </a:r>
          </a:p>
        </p:txBody>
      </p:sp>
      <p:sp>
        <p:nvSpPr>
          <p:cNvPr id="54275" name="Rectangle 5">
            <a:extLst>
              <a:ext uri="{FF2B5EF4-FFF2-40B4-BE49-F238E27FC236}">
                <a16:creationId xmlns:a16="http://schemas.microsoft.com/office/drawing/2014/main" id="{36D76648-E025-0849-A18D-C9C34E3DFAC5}"/>
              </a:ext>
            </a:extLst>
          </p:cNvPr>
          <p:cNvSpPr>
            <a:spLocks noGrp="1" noChangeArrowheads="1"/>
          </p:cNvSpPr>
          <p:nvPr>
            <p:ph type="body" idx="1"/>
          </p:nvPr>
        </p:nvSpPr>
        <p:spPr>
          <a:xfrm>
            <a:off x="457200" y="1384736"/>
            <a:ext cx="7848600" cy="3101983"/>
          </a:xfrm>
        </p:spPr>
        <p:txBody>
          <a:bodyPr/>
          <a:lstStyle/>
          <a:p>
            <a:pPr lvl="2" eaLnBrk="1" hangingPunct="1"/>
            <a:r>
              <a:rPr lang="en-US" altLang="en-US" sz="2000" dirty="0"/>
              <a:t>The </a:t>
            </a:r>
            <a:r>
              <a:rPr lang="en-US" altLang="en-US" sz="2000" b="1" dirty="0"/>
              <a:t>triple point</a:t>
            </a:r>
            <a:r>
              <a:rPr lang="en-US" altLang="en-US" sz="2000" dirty="0"/>
              <a:t> describes the only set of conditions at which all three phases can exist in equilibrium with one another. </a:t>
            </a:r>
          </a:p>
          <a:p>
            <a:pPr eaLnBrk="1" hangingPunct="1"/>
            <a:endParaRPr lang="en-US" altLang="en-US" dirty="0"/>
          </a:p>
        </p:txBody>
      </p:sp>
      <p:pic>
        <p:nvPicPr>
          <p:cNvPr id="54276" name="Picture 8" descr="005">
            <a:extLst>
              <a:ext uri="{FF2B5EF4-FFF2-40B4-BE49-F238E27FC236}">
                <a16:creationId xmlns:a16="http://schemas.microsoft.com/office/drawing/2014/main" id="{21ACFB21-6FE9-EA46-B690-9F3199AE1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86000"/>
            <a:ext cx="40386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396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520A1A4-99E6-EC43-B3F5-CF5D64C42445}"/>
              </a:ext>
            </a:extLst>
          </p:cNvPr>
          <p:cNvSpPr>
            <a:spLocks noGrp="1" noChangeArrowheads="1"/>
          </p:cNvSpPr>
          <p:nvPr>
            <p:ph type="title"/>
          </p:nvPr>
        </p:nvSpPr>
        <p:spPr>
          <a:xfrm>
            <a:off x="2514599" y="435038"/>
            <a:ext cx="4191001" cy="860362"/>
          </a:xfrm>
        </p:spPr>
        <p:txBody>
          <a:bodyPr/>
          <a:lstStyle/>
          <a:p>
            <a:pPr eaLnBrk="1" hangingPunct="1"/>
            <a:r>
              <a:rPr lang="en-US" altLang="en-US"/>
              <a:t>Gas Pressure</a:t>
            </a:r>
          </a:p>
        </p:txBody>
      </p:sp>
      <p:sp>
        <p:nvSpPr>
          <p:cNvPr id="44035" name="Rectangle 3">
            <a:extLst>
              <a:ext uri="{FF2B5EF4-FFF2-40B4-BE49-F238E27FC236}">
                <a16:creationId xmlns:a16="http://schemas.microsoft.com/office/drawing/2014/main" id="{6FCBD7AE-D8A3-AB45-9B84-DABFCF7BAD9D}"/>
              </a:ext>
            </a:extLst>
          </p:cNvPr>
          <p:cNvSpPr>
            <a:spLocks noGrp="1" noChangeArrowheads="1"/>
          </p:cNvSpPr>
          <p:nvPr>
            <p:ph type="body" idx="1"/>
          </p:nvPr>
        </p:nvSpPr>
        <p:spPr>
          <a:xfrm>
            <a:off x="304800" y="1524000"/>
            <a:ext cx="8610600" cy="3101983"/>
          </a:xfrm>
        </p:spPr>
        <p:txBody>
          <a:bodyPr/>
          <a:lstStyle/>
          <a:p>
            <a:pPr lvl="2" eaLnBrk="1" hangingPunct="1"/>
            <a:r>
              <a:rPr lang="en-US" altLang="en-US" sz="2000" dirty="0"/>
              <a:t>A </a:t>
            </a:r>
            <a:r>
              <a:rPr lang="en-US" altLang="en-US" sz="2000" b="1" dirty="0"/>
              <a:t>barometer</a:t>
            </a:r>
            <a:r>
              <a:rPr lang="en-US" altLang="en-US" sz="2000" dirty="0"/>
              <a:t> is a device that is used to measure atmospheric pressure.</a:t>
            </a:r>
          </a:p>
          <a:p>
            <a:pPr eaLnBrk="1" hangingPunct="1"/>
            <a:endParaRPr lang="en-US" altLang="en-US" dirty="0"/>
          </a:p>
        </p:txBody>
      </p:sp>
      <p:pic>
        <p:nvPicPr>
          <p:cNvPr id="44037" name="Picture 5">
            <a:extLst>
              <a:ext uri="{FF2B5EF4-FFF2-40B4-BE49-F238E27FC236}">
                <a16:creationId xmlns:a16="http://schemas.microsoft.com/office/drawing/2014/main" id="{12AA3A4F-50FF-6446-9F51-0D889030B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2286000"/>
            <a:ext cx="4343400" cy="424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930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C9F4F8-1CA1-4169-A513-5E15F4D9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00150" y="2386744"/>
            <a:ext cx="6743700" cy="1645920"/>
          </a:xfrm>
          <a:solidFill>
            <a:schemeClr val="accent1"/>
          </a:solidFill>
          <a:ln w="190500" cmpd="thinThick">
            <a:solidFill>
              <a:schemeClr val="accent1"/>
            </a:solidFill>
          </a:ln>
        </p:spPr>
        <p:txBody>
          <a:bodyPr>
            <a:normAutofit/>
          </a:bodyPr>
          <a:lstStyle/>
          <a:p>
            <a:r>
              <a:rPr lang="en-US" sz="2200">
                <a:solidFill>
                  <a:srgbClr val="FFFFFF"/>
                </a:solidFill>
              </a:rPr>
              <a:t>Chapter 10:</a:t>
            </a:r>
            <a:br>
              <a:rPr lang="en-US" sz="2200">
                <a:solidFill>
                  <a:srgbClr val="FFFFFF"/>
                </a:solidFill>
              </a:rPr>
            </a:br>
            <a:r>
              <a:rPr lang="en-US" sz="2200">
                <a:solidFill>
                  <a:srgbClr val="FFFFFF"/>
                </a:solidFill>
              </a:rPr>
              <a:t>The </a:t>
            </a:r>
            <a:r>
              <a:rPr lang="en-US" sz="2200" dirty="0">
                <a:solidFill>
                  <a:srgbClr val="FFFFFF"/>
                </a:solidFill>
              </a:rPr>
              <a:t>Kinetic-Molecular </a:t>
            </a:r>
            <a:br>
              <a:rPr lang="en-US" sz="2200" dirty="0">
                <a:solidFill>
                  <a:srgbClr val="FFFFFF"/>
                </a:solidFill>
              </a:rPr>
            </a:br>
            <a:r>
              <a:rPr lang="en-US" sz="2200">
                <a:solidFill>
                  <a:srgbClr val="FFFFFF"/>
                </a:solidFill>
              </a:rPr>
              <a:t>   Theory </a:t>
            </a:r>
            <a:r>
              <a:rPr lang="en-US" sz="2200" dirty="0">
                <a:solidFill>
                  <a:srgbClr val="FFFFFF"/>
                </a:solidFill>
              </a:rPr>
              <a:t>of Matter      </a:t>
            </a:r>
          </a:p>
        </p:txBody>
      </p:sp>
      <p:sp>
        <p:nvSpPr>
          <p:cNvPr id="6" name="Subtitle 5">
            <a:extLst>
              <a:ext uri="{FF2B5EF4-FFF2-40B4-BE49-F238E27FC236}">
                <a16:creationId xmlns:a16="http://schemas.microsoft.com/office/drawing/2014/main" id="{6B57913D-6E80-DD42-BE3A-BC778CBE2D0A}"/>
              </a:ext>
            </a:extLst>
          </p:cNvPr>
          <p:cNvSpPr>
            <a:spLocks noGrp="1"/>
          </p:cNvSpPr>
          <p:nvPr>
            <p:ph type="subTitle" idx="1"/>
          </p:nvPr>
        </p:nvSpPr>
        <p:spPr>
          <a:xfrm>
            <a:off x="2021395" y="4352544"/>
            <a:ext cx="5101209" cy="1239894"/>
          </a:xfrm>
        </p:spPr>
        <p:txBody>
          <a:bodyPr>
            <a:normAutofit/>
          </a:bodyPr>
          <a:lstStyle/>
          <a:p>
            <a:endParaRPr lang="en-US"/>
          </a:p>
        </p:txBody>
      </p:sp>
    </p:spTree>
    <p:extLst>
      <p:ext uri="{BB962C8B-B14F-4D97-AF65-F5344CB8AC3E}">
        <p14:creationId xmlns:p14="http://schemas.microsoft.com/office/powerpoint/2010/main" val="3309449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21034F9-57A4-0F44-B656-2BEFF14F7E2E}"/>
              </a:ext>
            </a:extLst>
          </p:cNvPr>
          <p:cNvSpPr>
            <a:spLocks noGrp="1" noChangeArrowheads="1"/>
          </p:cNvSpPr>
          <p:nvPr>
            <p:ph type="title"/>
          </p:nvPr>
        </p:nvSpPr>
        <p:spPr>
          <a:xfrm>
            <a:off x="1830198" y="542593"/>
            <a:ext cx="5483603" cy="810448"/>
          </a:xfrm>
        </p:spPr>
        <p:txBody>
          <a:bodyPr/>
          <a:lstStyle/>
          <a:p>
            <a:pPr eaLnBrk="1" hangingPunct="1"/>
            <a:r>
              <a:rPr lang="en-US" altLang="en-US" dirty="0"/>
              <a:t>Standard pressure</a:t>
            </a:r>
          </a:p>
        </p:txBody>
      </p:sp>
      <p:sp>
        <p:nvSpPr>
          <p:cNvPr id="46083" name="Rectangle 3">
            <a:extLst>
              <a:ext uri="{FF2B5EF4-FFF2-40B4-BE49-F238E27FC236}">
                <a16:creationId xmlns:a16="http://schemas.microsoft.com/office/drawing/2014/main" id="{AF096EEB-FE99-184A-B78D-F651C0977345}"/>
              </a:ext>
            </a:extLst>
          </p:cNvPr>
          <p:cNvSpPr>
            <a:spLocks noGrp="1" noChangeArrowheads="1"/>
          </p:cNvSpPr>
          <p:nvPr>
            <p:ph type="body" idx="1"/>
          </p:nvPr>
        </p:nvSpPr>
        <p:spPr>
          <a:xfrm>
            <a:off x="0" y="1743861"/>
            <a:ext cx="8686800" cy="3101983"/>
          </a:xfrm>
        </p:spPr>
        <p:txBody>
          <a:bodyPr/>
          <a:lstStyle/>
          <a:p>
            <a:pPr lvl="3" eaLnBrk="1" hangingPunct="1"/>
            <a:r>
              <a:rPr lang="en-US" altLang="en-US" sz="2000" dirty="0"/>
              <a:t>The SI unit of pressure is the </a:t>
            </a:r>
            <a:r>
              <a:rPr lang="en-US" altLang="en-US" sz="2000" b="1" dirty="0"/>
              <a:t>pascal (Pa).</a:t>
            </a:r>
            <a:r>
              <a:rPr lang="en-US" altLang="en-US" sz="2000" dirty="0"/>
              <a:t> </a:t>
            </a:r>
          </a:p>
          <a:p>
            <a:pPr lvl="3" eaLnBrk="1" hangingPunct="1"/>
            <a:r>
              <a:rPr lang="en-US" altLang="en-US" sz="2000" dirty="0"/>
              <a:t>One </a:t>
            </a:r>
            <a:r>
              <a:rPr lang="en-US" altLang="en-US" sz="2000" b="1" dirty="0"/>
              <a:t>standard atmosphere (atm)</a:t>
            </a:r>
            <a:r>
              <a:rPr lang="en-US" altLang="en-US" sz="2000" dirty="0"/>
              <a:t> is the pressure required to support 760 mm of mercury in a mercury barometer at 25°C.  </a:t>
            </a:r>
          </a:p>
          <a:p>
            <a:pPr eaLnBrk="1" hangingPunct="1"/>
            <a:endParaRPr lang="en-US" altLang="en-US" dirty="0"/>
          </a:p>
        </p:txBody>
      </p:sp>
      <p:pic>
        <p:nvPicPr>
          <p:cNvPr id="46084" name="Picture 4" descr="e0387-01">
            <a:extLst>
              <a:ext uri="{FF2B5EF4-FFF2-40B4-BE49-F238E27FC236}">
                <a16:creationId xmlns:a16="http://schemas.microsoft.com/office/drawing/2014/main" id="{5261F03B-1E88-4D43-B186-084F43819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049" y="3505200"/>
            <a:ext cx="65659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6">
            <a:extLst>
              <a:ext uri="{FF2B5EF4-FFF2-40B4-BE49-F238E27FC236}">
                <a16:creationId xmlns:a16="http://schemas.microsoft.com/office/drawing/2014/main" id="{032A8A12-F88C-EB46-A7AB-3A6D6765631F}"/>
              </a:ext>
            </a:extLst>
          </p:cNvPr>
          <p:cNvSpPr>
            <a:spLocks noChangeArrowheads="1"/>
          </p:cNvSpPr>
          <p:nvPr/>
        </p:nvSpPr>
        <p:spPr bwMode="auto">
          <a:xfrm>
            <a:off x="2328863" y="52085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98477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Post-assessment</a:t>
            </a:r>
          </a:p>
        </p:txBody>
      </p:sp>
      <p:sp>
        <p:nvSpPr>
          <p:cNvPr id="3" name="Content Placeholder 2"/>
          <p:cNvSpPr>
            <a:spLocks noGrp="1"/>
          </p:cNvSpPr>
          <p:nvPr>
            <p:ph idx="1"/>
          </p:nvPr>
        </p:nvSpPr>
        <p:spPr>
          <a:xfrm>
            <a:off x="457200" y="1166018"/>
            <a:ext cx="8229600" cy="5463381"/>
          </a:xfrm>
        </p:spPr>
        <p:txBody>
          <a:bodyPr>
            <a:normAutofit/>
          </a:bodyPr>
          <a:lstStyle/>
          <a:p>
            <a:r>
              <a:rPr lang="en-US" dirty="0"/>
              <a:t>Describe as many assumptions of the kinetic molecular theory as you can.</a:t>
            </a:r>
          </a:p>
          <a:p>
            <a:pPr lvl="1"/>
            <a:endParaRPr lang="en-US" dirty="0">
              <a:solidFill>
                <a:srgbClr val="FF0000"/>
              </a:solidFill>
            </a:endParaRPr>
          </a:p>
        </p:txBody>
      </p:sp>
    </p:spTree>
    <p:extLst>
      <p:ext uri="{BB962C8B-B14F-4D97-AF65-F5344CB8AC3E}">
        <p14:creationId xmlns:p14="http://schemas.microsoft.com/office/powerpoint/2010/main" val="251231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Post-assessment</a:t>
            </a:r>
          </a:p>
        </p:txBody>
      </p:sp>
      <p:sp>
        <p:nvSpPr>
          <p:cNvPr id="3" name="Content Placeholder 2"/>
          <p:cNvSpPr>
            <a:spLocks noGrp="1"/>
          </p:cNvSpPr>
          <p:nvPr>
            <p:ph idx="1"/>
          </p:nvPr>
        </p:nvSpPr>
        <p:spPr>
          <a:xfrm>
            <a:off x="457200" y="1166018"/>
            <a:ext cx="8229600" cy="5463381"/>
          </a:xfrm>
        </p:spPr>
        <p:txBody>
          <a:bodyPr>
            <a:normAutofit/>
          </a:bodyPr>
          <a:lstStyle/>
          <a:p>
            <a:r>
              <a:rPr lang="en-US" dirty="0"/>
              <a:t>Describe as many assumptions of the kinetic molecular theory as you can.</a:t>
            </a:r>
          </a:p>
          <a:p>
            <a:pPr lvl="1"/>
            <a:r>
              <a:rPr lang="en-US" dirty="0">
                <a:solidFill>
                  <a:srgbClr val="FF0000"/>
                </a:solidFill>
              </a:rPr>
              <a:t>Gases are constantly moving at random; particles travel in a straight line until they collide with something; collisions are elastic because energy is conserved; particles are tiny; there are no attractive or repulsive forces between particles; the average kinetic energy depends only on gas temperature</a:t>
            </a:r>
          </a:p>
        </p:txBody>
      </p:sp>
    </p:spTree>
    <p:extLst>
      <p:ext uri="{BB962C8B-B14F-4D97-AF65-F5344CB8AC3E}">
        <p14:creationId xmlns:p14="http://schemas.microsoft.com/office/powerpoint/2010/main" val="342326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a:t>EssentIal</a:t>
            </a:r>
            <a:r>
              <a:rPr lang="en-US" dirty="0"/>
              <a:t> questions</a:t>
            </a:r>
          </a:p>
        </p:txBody>
      </p:sp>
      <p:sp>
        <p:nvSpPr>
          <p:cNvPr id="3" name="Content Placeholder 2"/>
          <p:cNvSpPr>
            <a:spLocks noGrp="1"/>
          </p:cNvSpPr>
          <p:nvPr>
            <p:ph idx="1"/>
          </p:nvPr>
        </p:nvSpPr>
        <p:spPr>
          <a:xfrm>
            <a:off x="457200" y="1166018"/>
            <a:ext cx="8229600" cy="5463381"/>
          </a:xfrm>
        </p:spPr>
        <p:txBody>
          <a:bodyPr>
            <a:normAutofit/>
          </a:bodyPr>
          <a:lstStyle/>
          <a:p>
            <a:r>
              <a:rPr lang="en-US" dirty="0"/>
              <a:t>Describe as many assumptions of the kinetic molecular theory as you can.</a:t>
            </a:r>
          </a:p>
          <a:p>
            <a:r>
              <a:rPr lang="en-US" dirty="0"/>
              <a:t>If there is really no such thing as an ideal gas, why is there an ideal gas law?</a:t>
            </a:r>
          </a:p>
          <a:p>
            <a:r>
              <a:rPr lang="en-US" dirty="0"/>
              <a:t>Which gas laws are incorporated into the ideal gas law?</a:t>
            </a:r>
          </a:p>
          <a:p>
            <a:r>
              <a:rPr lang="en-US" dirty="0"/>
              <a:t>How does the ideal gas law get revised under fixed conditions compared to varying conditions?</a:t>
            </a:r>
          </a:p>
        </p:txBody>
      </p:sp>
    </p:spTree>
    <p:extLst>
      <p:ext uri="{BB962C8B-B14F-4D97-AF65-F5344CB8AC3E}">
        <p14:creationId xmlns:p14="http://schemas.microsoft.com/office/powerpoint/2010/main" val="311019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200" dirty="0"/>
              <a:t>Kinetic molecular theory</a:t>
            </a:r>
          </a:p>
        </p:txBody>
      </p:sp>
      <p:sp>
        <p:nvSpPr>
          <p:cNvPr id="3" name="Content Placeholder 2"/>
          <p:cNvSpPr>
            <a:spLocks noGrp="1"/>
          </p:cNvSpPr>
          <p:nvPr>
            <p:ph idx="1"/>
          </p:nvPr>
        </p:nvSpPr>
        <p:spPr>
          <a:xfrm>
            <a:off x="0" y="838200"/>
            <a:ext cx="9144000" cy="6019800"/>
          </a:xfrm>
        </p:spPr>
        <p:txBody>
          <a:bodyPr>
            <a:noAutofit/>
          </a:bodyPr>
          <a:lstStyle/>
          <a:p>
            <a:pPr>
              <a:spcBef>
                <a:spcPts val="0"/>
              </a:spcBef>
              <a:spcAft>
                <a:spcPts val="1800"/>
              </a:spcAft>
            </a:pPr>
            <a:r>
              <a:rPr lang="en-US" sz="2400" dirty="0"/>
              <a:t>Particle motion - Gases particles act like spheres that are constantly moving in random directions.</a:t>
            </a:r>
          </a:p>
          <a:p>
            <a:pPr>
              <a:spcBef>
                <a:spcPts val="0"/>
              </a:spcBef>
              <a:spcAft>
                <a:spcPts val="1800"/>
              </a:spcAft>
            </a:pPr>
            <a:r>
              <a:rPr lang="en-US" sz="2400" dirty="0"/>
              <a:t>Particle collisions - Each gas particle travels in a straight line until it either strikes another particle or it hits the walls of its container.</a:t>
            </a:r>
          </a:p>
          <a:p>
            <a:pPr>
              <a:spcBef>
                <a:spcPts val="0"/>
              </a:spcBef>
              <a:spcAft>
                <a:spcPts val="1800"/>
              </a:spcAft>
            </a:pPr>
            <a:r>
              <a:rPr lang="en-US" sz="2400" dirty="0"/>
              <a:t>Particle size - Gas particles are tiny. There is always plenty of space between a gas particle and a neighboring particle or container wall.</a:t>
            </a:r>
          </a:p>
          <a:p>
            <a:pPr>
              <a:spcBef>
                <a:spcPts val="0"/>
              </a:spcBef>
              <a:spcAft>
                <a:spcPts val="1800"/>
              </a:spcAft>
            </a:pPr>
            <a:r>
              <a:rPr lang="en-US" sz="2400" dirty="0"/>
              <a:t>Attractive and repulsive forces - The motion of one gas particle is </a:t>
            </a:r>
            <a:r>
              <a:rPr lang="en-US" sz="2400" u="sng" dirty="0"/>
              <a:t>not</a:t>
            </a:r>
            <a:r>
              <a:rPr lang="en-US" sz="2400" dirty="0"/>
              <a:t> influenced by either attractive or repulsive forces of neighboring gas particles. </a:t>
            </a:r>
          </a:p>
          <a:p>
            <a:pPr>
              <a:spcBef>
                <a:spcPts val="0"/>
              </a:spcBef>
              <a:spcAft>
                <a:spcPts val="1800"/>
              </a:spcAft>
            </a:pPr>
            <a:r>
              <a:rPr lang="en-US" sz="2400" dirty="0"/>
              <a:t>Elastic collisions – The collisions of gas particles are elastic, meaning there is no net loss of energy from the system.</a:t>
            </a:r>
          </a:p>
          <a:p>
            <a:pPr>
              <a:spcBef>
                <a:spcPts val="0"/>
              </a:spcBef>
              <a:spcAft>
                <a:spcPts val="1800"/>
              </a:spcAft>
            </a:pPr>
            <a:r>
              <a:rPr lang="en-US" sz="2400" dirty="0"/>
              <a:t>Kinetic energy. The average kinetic energy of any gas sample depends directly on the temperature of the gas.</a:t>
            </a:r>
          </a:p>
        </p:txBody>
      </p:sp>
    </p:spTree>
    <p:extLst>
      <p:ext uri="{BB962C8B-B14F-4D97-AF65-F5344CB8AC3E}">
        <p14:creationId xmlns:p14="http://schemas.microsoft.com/office/powerpoint/2010/main" val="353115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66CEF1A2-C92C-9149-A786-0789C0475F68}"/>
              </a:ext>
            </a:extLst>
          </p:cNvPr>
          <p:cNvSpPr>
            <a:spLocks noGrp="1" noChangeArrowheads="1"/>
          </p:cNvSpPr>
          <p:nvPr>
            <p:ph type="title"/>
          </p:nvPr>
        </p:nvSpPr>
        <p:spPr>
          <a:xfrm>
            <a:off x="1603122" y="303149"/>
            <a:ext cx="5937755" cy="839851"/>
          </a:xfrm>
        </p:spPr>
        <p:txBody>
          <a:bodyPr/>
          <a:lstStyle/>
          <a:p>
            <a:pPr eaLnBrk="1" hangingPunct="1"/>
            <a:r>
              <a:rPr lang="en-US" altLang="en-US"/>
              <a:t>Changes of State</a:t>
            </a:r>
          </a:p>
        </p:txBody>
      </p:sp>
      <p:sp>
        <p:nvSpPr>
          <p:cNvPr id="11267" name="Rectangle 6">
            <a:extLst>
              <a:ext uri="{FF2B5EF4-FFF2-40B4-BE49-F238E27FC236}">
                <a16:creationId xmlns:a16="http://schemas.microsoft.com/office/drawing/2014/main" id="{B995AE42-BECE-6547-83F4-06D7D09E38C2}"/>
              </a:ext>
            </a:extLst>
          </p:cNvPr>
          <p:cNvSpPr>
            <a:spLocks noGrp="1" noChangeArrowheads="1"/>
          </p:cNvSpPr>
          <p:nvPr>
            <p:ph type="body" idx="1"/>
          </p:nvPr>
        </p:nvSpPr>
        <p:spPr>
          <a:xfrm>
            <a:off x="273050" y="1827213"/>
            <a:ext cx="5060950" cy="5030787"/>
          </a:xfrm>
        </p:spPr>
        <p:txBody>
          <a:bodyPr>
            <a:normAutofit/>
          </a:bodyPr>
          <a:lstStyle/>
          <a:p>
            <a:pPr eaLnBrk="1" hangingPunct="1"/>
            <a:r>
              <a:rPr lang="en-US" altLang="en-US" sz="2000" dirty="0"/>
              <a:t>Familiar weather events can remind you that water exists on Earth as a liquid, a solid, and a vapor. As water cycles through the atmosphere, the oceans, and Earth’s crust, it undergoes repeated changes of state. You will learn what conditions can control the state of a substance.</a:t>
            </a:r>
          </a:p>
        </p:txBody>
      </p:sp>
      <p:pic>
        <p:nvPicPr>
          <p:cNvPr id="11269" name="Picture 10" descr="001">
            <a:extLst>
              <a:ext uri="{FF2B5EF4-FFF2-40B4-BE49-F238E27FC236}">
                <a16:creationId xmlns:a16="http://schemas.microsoft.com/office/drawing/2014/main" id="{214EE971-B41A-F54A-9F13-E269B5E70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27213"/>
            <a:ext cx="3121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76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 model for liquids</a:t>
            </a:r>
          </a:p>
        </p:txBody>
      </p:sp>
      <p:sp>
        <p:nvSpPr>
          <p:cNvPr id="6" name="Rectangle 3">
            <a:extLst>
              <a:ext uri="{FF2B5EF4-FFF2-40B4-BE49-F238E27FC236}">
                <a16:creationId xmlns:a16="http://schemas.microsoft.com/office/drawing/2014/main" id="{6FEB6691-E667-8648-8556-12C24E969BC5}"/>
              </a:ext>
            </a:extLst>
          </p:cNvPr>
          <p:cNvSpPr txBox="1">
            <a:spLocks noChangeArrowheads="1"/>
          </p:cNvSpPr>
          <p:nvPr/>
        </p:nvSpPr>
        <p:spPr>
          <a:xfrm>
            <a:off x="273050" y="1095375"/>
            <a:ext cx="8642350" cy="47720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US" altLang="en-US" sz="2000" dirty="0"/>
          </a:p>
          <a:p>
            <a:pPr lvl="1"/>
            <a:r>
              <a:rPr lang="en-US" altLang="en-US" sz="2000" dirty="0"/>
              <a:t>What factors determine the physical properties of a liquid?</a:t>
            </a:r>
          </a:p>
          <a:p>
            <a:endParaRPr lang="en-US" altLang="en-US" dirty="0"/>
          </a:p>
        </p:txBody>
      </p:sp>
      <p:sp>
        <p:nvSpPr>
          <p:cNvPr id="7" name="Rectangle 3">
            <a:extLst>
              <a:ext uri="{FF2B5EF4-FFF2-40B4-BE49-F238E27FC236}">
                <a16:creationId xmlns:a16="http://schemas.microsoft.com/office/drawing/2014/main" id="{4C3531BC-531F-2346-A0F8-760B7C8670ED}"/>
              </a:ext>
            </a:extLst>
          </p:cNvPr>
          <p:cNvSpPr>
            <a:spLocks noGrp="1" noChangeArrowheads="1"/>
          </p:cNvSpPr>
          <p:nvPr>
            <p:ph idx="1"/>
          </p:nvPr>
        </p:nvSpPr>
        <p:spPr>
          <a:xfrm>
            <a:off x="152400" y="2133600"/>
            <a:ext cx="8534400" cy="3101983"/>
          </a:xfrm>
        </p:spPr>
        <p:txBody>
          <a:bodyPr/>
          <a:lstStyle/>
          <a:p>
            <a:pPr marL="465138" lvl="2" indent="44450" eaLnBrk="1" hangingPunct="1">
              <a:tabLst>
                <a:tab pos="974725" algn="l"/>
                <a:tab pos="1198563" algn="l"/>
              </a:tabLst>
            </a:pPr>
            <a:r>
              <a:rPr lang="en-US" altLang="en-US" sz="2000" dirty="0"/>
              <a:t>Substances that can flow are referred to as fluids. Both liquids and gases are fluids.</a:t>
            </a:r>
          </a:p>
          <a:p>
            <a:pPr eaLnBrk="1" hangingPunct="1">
              <a:tabLst>
                <a:tab pos="974725" algn="l"/>
                <a:tab pos="1198563" algn="l"/>
              </a:tabLst>
            </a:pPr>
            <a:endParaRPr lang="en-US" altLang="en-US" dirty="0"/>
          </a:p>
        </p:txBody>
      </p:sp>
      <p:pic>
        <p:nvPicPr>
          <p:cNvPr id="8" name="Picture 5" descr="002">
            <a:extLst>
              <a:ext uri="{FF2B5EF4-FFF2-40B4-BE49-F238E27FC236}">
                <a16:creationId xmlns:a16="http://schemas.microsoft.com/office/drawing/2014/main" id="{8772C2BC-27D4-1843-9939-096B0FC32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19400"/>
            <a:ext cx="7010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76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Physical properties of liquids</a:t>
            </a:r>
          </a:p>
        </p:txBody>
      </p:sp>
      <p:sp>
        <p:nvSpPr>
          <p:cNvPr id="4" name="Rectangle 3">
            <a:extLst>
              <a:ext uri="{FF2B5EF4-FFF2-40B4-BE49-F238E27FC236}">
                <a16:creationId xmlns:a16="http://schemas.microsoft.com/office/drawing/2014/main" id="{EECA701F-4DAD-FC4F-9380-12086C7AF846}"/>
              </a:ext>
            </a:extLst>
          </p:cNvPr>
          <p:cNvSpPr txBox="1">
            <a:spLocks noChangeArrowheads="1"/>
          </p:cNvSpPr>
          <p:nvPr/>
        </p:nvSpPr>
        <p:spPr>
          <a:xfrm>
            <a:off x="-762000" y="1447800"/>
            <a:ext cx="9144000" cy="47720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1265238" lvl="1" indent="0">
              <a:tabLst>
                <a:tab pos="1663700" algn="l"/>
                <a:tab pos="2578100" algn="l"/>
              </a:tabLst>
            </a:pPr>
            <a:r>
              <a:rPr lang="en-US" altLang="en-US" sz="2000" dirty="0"/>
              <a:t>The movement of particles in a liquid and the attractions among the particles determines the physical properties of liquids.</a:t>
            </a:r>
          </a:p>
          <a:p>
            <a:pPr marL="165100">
              <a:tabLst>
                <a:tab pos="1663700" algn="l"/>
                <a:tab pos="2578100" algn="l"/>
              </a:tabLst>
            </a:pPr>
            <a:endParaRPr lang="en-US" altLang="en-US" dirty="0"/>
          </a:p>
        </p:txBody>
      </p:sp>
      <p:sp>
        <p:nvSpPr>
          <p:cNvPr id="8" name="Rectangle 3">
            <a:extLst>
              <a:ext uri="{FF2B5EF4-FFF2-40B4-BE49-F238E27FC236}">
                <a16:creationId xmlns:a16="http://schemas.microsoft.com/office/drawing/2014/main" id="{323BA0C2-8179-C54B-BF4B-499C5CF9970C}"/>
              </a:ext>
            </a:extLst>
          </p:cNvPr>
          <p:cNvSpPr>
            <a:spLocks noGrp="1" noChangeArrowheads="1"/>
          </p:cNvSpPr>
          <p:nvPr>
            <p:ph idx="1"/>
          </p:nvPr>
        </p:nvSpPr>
        <p:spPr>
          <a:xfrm>
            <a:off x="304801" y="2638045"/>
            <a:ext cx="8229599" cy="3101983"/>
          </a:xfrm>
        </p:spPr>
        <p:txBody>
          <a:bodyPr>
            <a:normAutofit/>
          </a:bodyPr>
          <a:lstStyle/>
          <a:p>
            <a:pPr marL="914400" lvl="3" indent="-225425" eaLnBrk="1" hangingPunct="1">
              <a:tabLst>
                <a:tab pos="974725" algn="l"/>
                <a:tab pos="1198563" algn="l"/>
              </a:tabLst>
            </a:pPr>
            <a:r>
              <a:rPr lang="en-US" altLang="en-US" sz="2800" dirty="0"/>
              <a:t>The conversion of a liquid to a gas or vapor is called </a:t>
            </a:r>
            <a:r>
              <a:rPr lang="en-US" altLang="en-US" sz="2800" b="1" dirty="0"/>
              <a:t>vaporization.</a:t>
            </a:r>
            <a:r>
              <a:rPr lang="en-US" altLang="en-US" sz="2800" dirty="0"/>
              <a:t> </a:t>
            </a:r>
          </a:p>
          <a:p>
            <a:pPr marL="914400" lvl="3" indent="-225425" eaLnBrk="1" hangingPunct="1">
              <a:tabLst>
                <a:tab pos="974725" algn="l"/>
                <a:tab pos="1198563" algn="l"/>
              </a:tabLst>
            </a:pPr>
            <a:r>
              <a:rPr lang="en-US" altLang="en-US" sz="2800" dirty="0"/>
              <a:t>When such a conversion occurs at the surface of a liquid that is not boiling, the process is called </a:t>
            </a:r>
            <a:r>
              <a:rPr lang="en-US" altLang="en-US" sz="2800" b="1" dirty="0"/>
              <a:t>evaporation.</a:t>
            </a:r>
          </a:p>
          <a:p>
            <a:pPr eaLnBrk="1" hangingPunct="1">
              <a:tabLst>
                <a:tab pos="974725" algn="l"/>
                <a:tab pos="1198563" algn="l"/>
              </a:tabLst>
            </a:pPr>
            <a:endParaRPr lang="en-US" altLang="en-US" sz="2400" dirty="0"/>
          </a:p>
        </p:txBody>
      </p:sp>
    </p:spTree>
    <p:extLst>
      <p:ext uri="{BB962C8B-B14F-4D97-AF65-F5344CB8AC3E}">
        <p14:creationId xmlns:p14="http://schemas.microsoft.com/office/powerpoint/2010/main" val="355487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Evaporation in an open container</a:t>
            </a:r>
          </a:p>
        </p:txBody>
      </p:sp>
      <p:sp>
        <p:nvSpPr>
          <p:cNvPr id="7" name="Rectangle 4">
            <a:extLst>
              <a:ext uri="{FF2B5EF4-FFF2-40B4-BE49-F238E27FC236}">
                <a16:creationId xmlns:a16="http://schemas.microsoft.com/office/drawing/2014/main" id="{EE6643F7-99B8-884C-939E-64B4747F28F0}"/>
              </a:ext>
            </a:extLst>
          </p:cNvPr>
          <p:cNvSpPr txBox="1">
            <a:spLocks noChangeArrowheads="1"/>
          </p:cNvSpPr>
          <p:nvPr/>
        </p:nvSpPr>
        <p:spPr>
          <a:xfrm>
            <a:off x="273050" y="1095375"/>
            <a:ext cx="8642350" cy="47720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465138" lvl="2" indent="44450">
              <a:tabLst>
                <a:tab pos="974725" algn="l"/>
                <a:tab pos="1198563" algn="l"/>
              </a:tabLst>
            </a:pPr>
            <a:r>
              <a:rPr lang="en-US" altLang="en-US" sz="2000" dirty="0"/>
              <a:t>In an open container, molecules that evaporate can escape from the container</a:t>
            </a:r>
            <a:r>
              <a:rPr lang="en-US" altLang="en-US" dirty="0"/>
              <a:t>.</a:t>
            </a:r>
          </a:p>
          <a:p>
            <a:pPr>
              <a:tabLst>
                <a:tab pos="974725" algn="l"/>
                <a:tab pos="1198563" algn="l"/>
              </a:tabLst>
            </a:pPr>
            <a:endParaRPr lang="en-US" altLang="en-US" dirty="0"/>
          </a:p>
        </p:txBody>
      </p:sp>
      <p:pic>
        <p:nvPicPr>
          <p:cNvPr id="8" name="Picture 5" descr="003">
            <a:extLst>
              <a:ext uri="{FF2B5EF4-FFF2-40B4-BE49-F238E27FC236}">
                <a16:creationId xmlns:a16="http://schemas.microsoft.com/office/drawing/2014/main" id="{930F8ADA-7B8E-9E46-ACC5-897FDC9A0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33600"/>
            <a:ext cx="4572000"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08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Evaporation ion a closed container</a:t>
            </a:r>
          </a:p>
        </p:txBody>
      </p:sp>
      <p:sp>
        <p:nvSpPr>
          <p:cNvPr id="4" name="Rectangle 3">
            <a:extLst>
              <a:ext uri="{FF2B5EF4-FFF2-40B4-BE49-F238E27FC236}">
                <a16:creationId xmlns:a16="http://schemas.microsoft.com/office/drawing/2014/main" id="{24D94C76-0EEA-3747-B8A9-316533F83264}"/>
              </a:ext>
            </a:extLst>
          </p:cNvPr>
          <p:cNvSpPr txBox="1">
            <a:spLocks noChangeArrowheads="1"/>
          </p:cNvSpPr>
          <p:nvPr/>
        </p:nvSpPr>
        <p:spPr>
          <a:xfrm>
            <a:off x="273050" y="1095375"/>
            <a:ext cx="8642350" cy="47720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465138" lvl="2" indent="44450">
              <a:tabLst>
                <a:tab pos="974725" algn="l"/>
                <a:tab pos="1198563" algn="l"/>
              </a:tabLst>
            </a:pPr>
            <a:endParaRPr lang="en-US" altLang="en-US" sz="2000" dirty="0"/>
          </a:p>
          <a:p>
            <a:pPr marL="465138" lvl="2" indent="44450">
              <a:tabLst>
                <a:tab pos="974725" algn="l"/>
                <a:tab pos="1198563" algn="l"/>
              </a:tabLst>
            </a:pPr>
            <a:r>
              <a:rPr lang="en-US" altLang="en-US" sz="2000" dirty="0"/>
              <a:t>In a closed container, the molecules cannot escape. They collect as a vapor above the liquid. Some molecules condense back into a liquid.</a:t>
            </a:r>
          </a:p>
          <a:p>
            <a:pPr>
              <a:tabLst>
                <a:tab pos="974725" algn="l"/>
                <a:tab pos="1198563" algn="l"/>
              </a:tabLst>
            </a:pPr>
            <a:endParaRPr lang="en-US" altLang="en-US" dirty="0"/>
          </a:p>
        </p:txBody>
      </p:sp>
      <p:pic>
        <p:nvPicPr>
          <p:cNvPr id="8" name="Picture 5" descr="004">
            <a:extLst>
              <a:ext uri="{FF2B5EF4-FFF2-40B4-BE49-F238E27FC236}">
                <a16:creationId xmlns:a16="http://schemas.microsoft.com/office/drawing/2014/main" id="{B1486852-D92B-3A47-8770-42905E38C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438400"/>
            <a:ext cx="3719513"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38810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986</Words>
  <Application>Microsoft Macintosh PowerPoint</Application>
  <PresentationFormat>On-screen Show (4:3)</PresentationFormat>
  <Paragraphs>83</Paragraphs>
  <Slides>22</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Gill Sans MT</vt:lpstr>
      <vt:lpstr>Parcel</vt:lpstr>
      <vt:lpstr>PowerPoint Presentation</vt:lpstr>
      <vt:lpstr>Chapter 10: The Kinetic-Molecular     Theory of Matter      </vt:lpstr>
      <vt:lpstr>EssentIal questions</vt:lpstr>
      <vt:lpstr>Kinetic molecular theory</vt:lpstr>
      <vt:lpstr>Changes of State</vt:lpstr>
      <vt:lpstr>A model for liquids</vt:lpstr>
      <vt:lpstr>Physical properties of liquids</vt:lpstr>
      <vt:lpstr>Evaporation in an open container</vt:lpstr>
      <vt:lpstr>Evaporation ion a closed container</vt:lpstr>
      <vt:lpstr>Vapor Pressure</vt:lpstr>
      <vt:lpstr>A Model for Solids</vt:lpstr>
      <vt:lpstr>Melting point</vt:lpstr>
      <vt:lpstr>Sublimation</vt:lpstr>
      <vt:lpstr>Sublimation</vt:lpstr>
      <vt:lpstr>Changes of state</vt:lpstr>
      <vt:lpstr>Phase Diagrams</vt:lpstr>
      <vt:lpstr>PowerPoint Presentation</vt:lpstr>
      <vt:lpstr>Triple point</vt:lpstr>
      <vt:lpstr>Gas Pressure</vt:lpstr>
      <vt:lpstr>Standard pressure</vt:lpstr>
      <vt:lpstr>Post-assessment</vt:lpstr>
      <vt:lpstr>Post-assessment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Section 1:  The Kinetic-Molecular              Theory of Matter      </dc:title>
  <dc:creator>Michelle Stover</dc:creator>
  <cp:lastModifiedBy>Michelle Stover</cp:lastModifiedBy>
  <cp:revision>8</cp:revision>
  <dcterms:created xsi:type="dcterms:W3CDTF">2020-05-18T18:06:23Z</dcterms:created>
  <dcterms:modified xsi:type="dcterms:W3CDTF">2020-07-23T21:28:49Z</dcterms:modified>
</cp:coreProperties>
</file>