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21" r:id="rId2"/>
    <p:sldId id="278" r:id="rId3"/>
    <p:sldId id="291" r:id="rId4"/>
    <p:sldId id="279" r:id="rId5"/>
    <p:sldId id="313" r:id="rId6"/>
    <p:sldId id="281" r:id="rId7"/>
    <p:sldId id="282" r:id="rId8"/>
    <p:sldId id="283" r:id="rId9"/>
    <p:sldId id="298" r:id="rId10"/>
    <p:sldId id="314" r:id="rId11"/>
    <p:sldId id="284" r:id="rId12"/>
    <p:sldId id="285" r:id="rId13"/>
    <p:sldId id="310" r:id="rId14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2"/>
    <p:restoredTop sz="94660"/>
  </p:normalViewPr>
  <p:slideViewPr>
    <p:cSldViewPr showGuides="1">
      <p:cViewPr varScale="1">
        <p:scale>
          <a:sx n="112" d="100"/>
          <a:sy n="112" d="100"/>
        </p:scale>
        <p:origin x="173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DD4A8-054F-4A7C-9994-C0FE1FF128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958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24B40-FA5F-4557-B3BC-31ADE5973B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B020C-EE78-428C-BFF6-F0EB6535436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24B40-FA5F-4557-B3BC-31ADE5973B6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3145-4BFF-419B-8BD6-EB5FBA24D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68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3145-4BFF-419B-8BD6-EB5FBA24D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64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3145-4BFF-419B-8BD6-EB5FBA24D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2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3145-4BFF-419B-8BD6-EB5FBA24D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7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3145-4BFF-419B-8BD6-EB5FBA24D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32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3145-4BFF-419B-8BD6-EB5FBA24D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59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3145-4BFF-419B-8BD6-EB5FBA24D2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39353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3145-4BFF-419B-8BD6-EB5FBA24D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72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3145-4BFF-419B-8BD6-EB5FBA24D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09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3145-4BFF-419B-8BD6-EB5FBA24D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0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3145-4BFF-419B-8BD6-EB5FBA24D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6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95C3145-4BFF-419B-8BD6-EB5FBA24D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1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8915400" cy="3200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304800" y="41148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                                    T = Take Notes</a:t>
            </a:r>
          </a:p>
          <a:p>
            <a:r>
              <a:rPr lang="en-US" sz="2400" b="1" dirty="0"/>
              <a:t>                                         I = Interact with your notes</a:t>
            </a:r>
          </a:p>
          <a:p>
            <a:r>
              <a:rPr lang="en-US" sz="2400" b="1" dirty="0"/>
              <a:t>                                        P = Practice with plenty of repetition</a:t>
            </a:r>
          </a:p>
          <a:p>
            <a:r>
              <a:rPr lang="en-US" sz="2400" b="1" dirty="0"/>
              <a:t>                                        S = Self-test</a:t>
            </a:r>
          </a:p>
        </p:txBody>
      </p:sp>
    </p:spTree>
    <p:extLst>
      <p:ext uri="{BB962C8B-B14F-4D97-AF65-F5344CB8AC3E}">
        <p14:creationId xmlns:p14="http://schemas.microsoft.com/office/powerpoint/2010/main" val="3410696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E6323-2E63-3E44-8A65-AB16DB9E8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3703"/>
            <a:ext cx="8229600" cy="1143000"/>
          </a:xfrm>
        </p:spPr>
        <p:txBody>
          <a:bodyPr/>
          <a:lstStyle/>
          <a:p>
            <a:r>
              <a:rPr lang="en-US" dirty="0"/>
              <a:t>Interactive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24364A-94A0-7F4A-BF05-0CFA374A3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66800"/>
            <a:ext cx="8915400" cy="4525963"/>
          </a:xfrm>
        </p:spPr>
        <p:txBody>
          <a:bodyPr>
            <a:normAutofit/>
          </a:bodyPr>
          <a:lstStyle/>
          <a:p>
            <a:r>
              <a:rPr lang="en-US" sz="3000" dirty="0"/>
              <a:t>Explore what happens to atoms as you change the temperature and they transition through three phases in the interactive simulation titled Phases of Matter.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C9608F-4406-394E-8514-B2D046035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90800"/>
            <a:ext cx="6813550" cy="407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99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Energy and change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16798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768"/>
              </a:spcBef>
            </a:pPr>
            <a:r>
              <a:rPr lang="en-US" sz="2900" dirty="0"/>
              <a:t>The forces that hold particles together in solids and liquids are called </a:t>
            </a:r>
            <a:r>
              <a:rPr lang="en-US" sz="2900" b="1" dirty="0"/>
              <a:t>intermolecular forces</a:t>
            </a:r>
            <a:r>
              <a:rPr lang="en-US" sz="2900" dirty="0"/>
              <a:t> (IMFs).</a:t>
            </a:r>
          </a:p>
          <a:p>
            <a:pPr>
              <a:lnSpc>
                <a:spcPct val="90000"/>
              </a:lnSpc>
              <a:spcBef>
                <a:spcPts val="768"/>
              </a:spcBef>
              <a:buNone/>
            </a:pPr>
            <a:r>
              <a:rPr lang="en-US" sz="2600" dirty="0"/>
              <a:t>	- </a:t>
            </a:r>
            <a:r>
              <a:rPr lang="en-US" sz="2600" i="1" dirty="0"/>
              <a:t>Physical phase changes involve only intermolecular forces</a:t>
            </a:r>
            <a:r>
              <a:rPr lang="en-US" sz="2600" dirty="0"/>
              <a:t>.</a:t>
            </a:r>
          </a:p>
          <a:p>
            <a:pPr>
              <a:lnSpc>
                <a:spcPct val="90000"/>
              </a:lnSpc>
              <a:spcBef>
                <a:spcPts val="768"/>
              </a:spcBef>
            </a:pPr>
            <a:r>
              <a:rPr lang="en-US" sz="2900" b="1" dirty="0" err="1"/>
              <a:t>Interatomic</a:t>
            </a:r>
            <a:r>
              <a:rPr lang="en-US" sz="2900" b="1" dirty="0"/>
              <a:t> forces</a:t>
            </a:r>
            <a:r>
              <a:rPr lang="en-US" sz="2900" dirty="0"/>
              <a:t> hold the atoms together </a:t>
            </a:r>
            <a:r>
              <a:rPr lang="en-US" sz="2900" i="1" dirty="0"/>
              <a:t>within</a:t>
            </a:r>
            <a:r>
              <a:rPr lang="en-US" sz="2900" dirty="0"/>
              <a:t> a molecule.</a:t>
            </a:r>
            <a:r>
              <a:rPr lang="en-US" sz="2900" i="1" dirty="0"/>
              <a:t> </a:t>
            </a:r>
          </a:p>
          <a:p>
            <a:pPr marL="342900" lvl="1" indent="-342900">
              <a:lnSpc>
                <a:spcPct val="90000"/>
              </a:lnSpc>
              <a:spcBef>
                <a:spcPts val="768"/>
              </a:spcBef>
              <a:buNone/>
            </a:pPr>
            <a:r>
              <a:rPr lang="en-US" sz="2800" i="1" dirty="0"/>
              <a:t>	</a:t>
            </a:r>
            <a:r>
              <a:rPr lang="en-US" sz="2600" i="1" dirty="0"/>
              <a:t>- Chemical changes involve </a:t>
            </a:r>
            <a:r>
              <a:rPr lang="en-US" sz="2600" i="1" dirty="0" err="1"/>
              <a:t>interatomic</a:t>
            </a:r>
            <a:r>
              <a:rPr lang="en-US" sz="2600" i="1" dirty="0"/>
              <a:t> forces because bonds between atoms change during chemical change</a:t>
            </a:r>
            <a:r>
              <a:rPr lang="en-US" sz="2600" dirty="0"/>
              <a:t>.</a:t>
            </a:r>
          </a:p>
          <a:p>
            <a:pPr>
              <a:buNone/>
            </a:pPr>
            <a:endParaRPr lang="en-US" sz="2800" i="1" dirty="0"/>
          </a:p>
          <a:p>
            <a:pPr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13F5AB-DD34-6B41-840E-214B1509E9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487910"/>
            <a:ext cx="2808650" cy="237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17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Post-assessment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54633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What distinguishes a chemical change from a physical change?</a:t>
            </a:r>
          </a:p>
        </p:txBody>
      </p:sp>
    </p:spTree>
    <p:extLst>
      <p:ext uri="{BB962C8B-B14F-4D97-AF65-F5344CB8AC3E}">
        <p14:creationId xmlns:p14="http://schemas.microsoft.com/office/powerpoint/2010/main" val="1033046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Post-assessment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54633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What distinguishes a chemical change from a physical change?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If a substance with a different chemical formula is formed, a chemical change has occurred. </a:t>
            </a:r>
          </a:p>
        </p:txBody>
      </p:sp>
    </p:spTree>
    <p:extLst>
      <p:ext uri="{BB962C8B-B14F-4D97-AF65-F5344CB8AC3E}">
        <p14:creationId xmlns:p14="http://schemas.microsoft.com/office/powerpoint/2010/main" val="1715566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shade val="100000"/>
                <a:satMod val="185000"/>
                <a:lumMod val="120000"/>
              </a:schemeClr>
            </a:gs>
            <a:gs pos="100000">
              <a:schemeClr val="bg1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1C9F4F8-1CA1-4169-A513-5E15F4D91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00150" y="2386744"/>
            <a:ext cx="6743700" cy="1645920"/>
          </a:xfrm>
          <a:prstGeom prst="rect">
            <a:avLst/>
          </a:prstGeom>
          <a:solidFill>
            <a:schemeClr val="accent1"/>
          </a:solidFill>
          <a:ln w="190500" cmpd="thinThick">
            <a:solidFill>
              <a:schemeClr val="accent1"/>
            </a:solidFill>
          </a:ln>
        </p:spPr>
        <p:txBody>
          <a:bodyPr vert="horz" lIns="274320" tIns="182880" rIns="274320" bIns="182880" rtlCol="0" anchor="ctr" anchorCtr="1">
            <a:normAutofit fontScale="92500" lnSpcReduction="10000"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8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Chapter 1:</a:t>
            </a:r>
            <a:br>
              <a:rPr lang="en-US" sz="38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800" cap="all" spc="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Section 2:  Physical and Chemical changes</a:t>
            </a:r>
            <a:endParaRPr lang="en-US" sz="3800" kern="1200" cap="all" spc="20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777727-3C99-A845-A37D-D0BDBAD932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18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Essential </a:t>
            </a:r>
            <a:r>
              <a:rPr lang="en-US" dirty="0"/>
              <a:t>Question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54633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What distinguishes a chemical change from a physical change?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Physical Properties and Changes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95399"/>
            <a:ext cx="8229600" cy="2209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 property you can measure with tools or your senses is called a </a:t>
            </a:r>
            <a:r>
              <a:rPr lang="en-US" b="1" dirty="0"/>
              <a:t>physical property</a:t>
            </a:r>
            <a:r>
              <a:rPr lang="en-US" dirty="0"/>
              <a:t>. </a:t>
            </a:r>
          </a:p>
          <a:p>
            <a:pPr>
              <a:lnSpc>
                <a:spcPct val="90000"/>
              </a:lnSpc>
            </a:pPr>
            <a:r>
              <a:rPr lang="en-US" dirty="0"/>
              <a:t>A </a:t>
            </a:r>
            <a:r>
              <a:rPr lang="en-US" b="1" dirty="0"/>
              <a:t>physical change</a:t>
            </a:r>
            <a:r>
              <a:rPr lang="en-US" dirty="0"/>
              <a:t> is a change in the physical properties of matter.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E54C4F-A63B-F644-807D-F686AB2882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29000"/>
            <a:ext cx="8915400" cy="247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53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F8E82-9393-D84C-8F4D-BFC574CD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Thinking about physical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CBB3B-3661-AD41-B7CD-8FDC4DC95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/>
              <a:t>A physical change occurs when matter undergoes a change and it is still chemically the same as it was before. </a:t>
            </a:r>
          </a:p>
          <a:p>
            <a:r>
              <a:rPr lang="en-US" dirty="0"/>
              <a:t>Crushing or grinding into powder and drying wet clothes are both examples of physical change. </a:t>
            </a:r>
          </a:p>
        </p:txBody>
      </p:sp>
      <p:pic>
        <p:nvPicPr>
          <p:cNvPr id="3074" name="Picture 2" descr="Physical changes">
            <a:extLst>
              <a:ext uri="{FF2B5EF4-FFF2-40B4-BE49-F238E27FC236}">
                <a16:creationId xmlns:a16="http://schemas.microsoft.com/office/drawing/2014/main" id="{D6ADB7F6-1634-274B-8E5E-FFA1D40BC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43400"/>
            <a:ext cx="317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rying is usually a physical change">
            <a:extLst>
              <a:ext uri="{FF2B5EF4-FFF2-40B4-BE49-F238E27FC236}">
                <a16:creationId xmlns:a16="http://schemas.microsoft.com/office/drawing/2014/main" id="{03262868-1BAC-A444-9230-0DE5721FD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4254500"/>
            <a:ext cx="31750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727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Chemical changes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219199"/>
            <a:ext cx="8229600" cy="21336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In a </a:t>
            </a:r>
            <a:r>
              <a:rPr lang="en-US" sz="3100" b="1" dirty="0"/>
              <a:t>chemical change,</a:t>
            </a:r>
            <a:r>
              <a:rPr lang="en-US" sz="3100" dirty="0"/>
              <a:t> where there is a chemical reaction, atoms in a substance rearrange to make a new substance and energy is either given off or absorbed.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93AD42-9D75-374E-8742-A781EC23B0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9144000" cy="139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54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Chemical properties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279638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768"/>
              </a:spcBef>
            </a:pPr>
            <a:r>
              <a:rPr lang="en-US" dirty="0"/>
              <a:t>A property that can be observed when one substance changes into a different substance is called a </a:t>
            </a:r>
            <a:r>
              <a:rPr lang="en-US" b="1" dirty="0"/>
              <a:t>chemical property</a:t>
            </a:r>
            <a:r>
              <a:rPr lang="en-US" dirty="0"/>
              <a:t>.</a:t>
            </a:r>
          </a:p>
          <a:p>
            <a:pPr>
              <a:spcBef>
                <a:spcPts val="768"/>
              </a:spcBef>
            </a:pPr>
            <a:r>
              <a:rPr lang="en-US" dirty="0"/>
              <a:t>Iron </a:t>
            </a:r>
            <a:r>
              <a:rPr lang="en-US" i="1" dirty="0"/>
              <a:t>reacts with</a:t>
            </a:r>
            <a:r>
              <a:rPr lang="en-US" dirty="0"/>
              <a:t> oxygen gas and makes a new substance. Iron, Fe, is a different substance than rust, Fe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.</a:t>
            </a:r>
          </a:p>
          <a:p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946953-EF27-D447-B89A-EA7D181B29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0"/>
            <a:ext cx="8382000" cy="26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37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Clues for chemical change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279638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768"/>
              </a:spcBef>
            </a:pPr>
            <a:r>
              <a:rPr lang="en-US" dirty="0"/>
              <a:t>A chemical change occurs during a </a:t>
            </a:r>
            <a:r>
              <a:rPr lang="en-US" b="1" dirty="0"/>
              <a:t>chemical reaction</a:t>
            </a:r>
            <a:r>
              <a:rPr lang="en-US" dirty="0"/>
              <a:t>. A chemical reaction is any process in which one substance changes into a different substance.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23AAD5-9E2E-3C4A-8E50-A1EBE49F7F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0"/>
            <a:ext cx="8305800" cy="344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88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Signs of a chemical change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523478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768"/>
              </a:spcBef>
            </a:pPr>
            <a:r>
              <a:rPr lang="en-US" dirty="0"/>
              <a:t>The following signs may indicate a chemical change has occurred:</a:t>
            </a:r>
          </a:p>
          <a:p>
            <a:pPr lvl="1">
              <a:lnSpc>
                <a:spcPct val="90000"/>
              </a:lnSpc>
              <a:spcBef>
                <a:spcPts val="768"/>
              </a:spcBef>
            </a:pPr>
            <a:r>
              <a:rPr lang="en-US" sz="2400" dirty="0"/>
              <a:t>Color change</a:t>
            </a:r>
            <a:br>
              <a:rPr lang="en-US" sz="2400" dirty="0"/>
            </a:br>
            <a:endParaRPr lang="en-US" sz="2400" dirty="0"/>
          </a:p>
          <a:p>
            <a:pPr lvl="1">
              <a:lnSpc>
                <a:spcPct val="90000"/>
              </a:lnSpc>
              <a:spcBef>
                <a:spcPts val="768"/>
              </a:spcBef>
            </a:pPr>
            <a:r>
              <a:rPr lang="en-US" sz="2400" dirty="0"/>
              <a:t>Bubble/gas formation</a:t>
            </a:r>
            <a:br>
              <a:rPr lang="en-US" sz="2400" dirty="0"/>
            </a:br>
            <a:endParaRPr lang="en-US" sz="2400" dirty="0"/>
          </a:p>
          <a:p>
            <a:pPr lvl="1">
              <a:lnSpc>
                <a:spcPct val="90000"/>
              </a:lnSpc>
              <a:spcBef>
                <a:spcPts val="768"/>
              </a:spcBef>
            </a:pPr>
            <a:r>
              <a:rPr lang="en-US" sz="2400" dirty="0"/>
              <a:t>Odor change</a:t>
            </a:r>
            <a:br>
              <a:rPr lang="en-US" sz="2400" dirty="0"/>
            </a:br>
            <a:endParaRPr lang="en-US" sz="2400" dirty="0"/>
          </a:p>
          <a:p>
            <a:pPr lvl="1">
              <a:lnSpc>
                <a:spcPct val="90000"/>
              </a:lnSpc>
              <a:spcBef>
                <a:spcPts val="768"/>
              </a:spcBef>
            </a:pPr>
            <a:r>
              <a:rPr lang="en-US" sz="2400" dirty="0"/>
              <a:t>Precipitate formation</a:t>
            </a:r>
            <a:br>
              <a:rPr lang="en-US" sz="2400" dirty="0"/>
            </a:br>
            <a:endParaRPr lang="en-US" sz="2400" dirty="0"/>
          </a:p>
          <a:p>
            <a:pPr lvl="1">
              <a:lnSpc>
                <a:spcPct val="90000"/>
              </a:lnSpc>
              <a:spcBef>
                <a:spcPts val="768"/>
              </a:spcBef>
            </a:pPr>
            <a:r>
              <a:rPr lang="en-US" sz="2400" dirty="0"/>
              <a:t>Energy change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AB3024-C9D9-434E-AF9A-DD834826A1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564" y="2139950"/>
            <a:ext cx="1995948" cy="1289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432214-D19A-9D4A-8B3F-B064B4A2CB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206" y="2139950"/>
            <a:ext cx="1485900" cy="2120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9C6B98-7DD9-4540-ACAE-D9E1C7C5F6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492" y="3429000"/>
            <a:ext cx="1604092" cy="1562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8CD540-A658-B54F-8296-17C1157ABC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564" y="4991100"/>
            <a:ext cx="1636047" cy="1866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3071FC-2AFF-9D40-9FC9-74106D169E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876" y="4498975"/>
            <a:ext cx="2443012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6117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</Words>
  <Application>Microsoft Macintosh PowerPoint</Application>
  <PresentationFormat>On-screen Show (4:3)</PresentationFormat>
  <Paragraphs>41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Gill Sans MT</vt:lpstr>
      <vt:lpstr>Parcel</vt:lpstr>
      <vt:lpstr>PowerPoint Presentation</vt:lpstr>
      <vt:lpstr>PowerPoint Presentation</vt:lpstr>
      <vt:lpstr>Essential Question</vt:lpstr>
      <vt:lpstr>Physical Properties and Changes</vt:lpstr>
      <vt:lpstr>Thinking about physical change</vt:lpstr>
      <vt:lpstr>Chemical changes</vt:lpstr>
      <vt:lpstr>Chemical properties</vt:lpstr>
      <vt:lpstr>Clues for chemical change</vt:lpstr>
      <vt:lpstr>Signs of a chemical change</vt:lpstr>
      <vt:lpstr>Interactive</vt:lpstr>
      <vt:lpstr>Energy and change</vt:lpstr>
      <vt:lpstr>Post-assessment</vt:lpstr>
      <vt:lpstr>Post-assessment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Stover</dc:creator>
  <cp:lastModifiedBy>Michelle Stover</cp:lastModifiedBy>
  <cp:revision>3</cp:revision>
  <dcterms:created xsi:type="dcterms:W3CDTF">2020-05-12T14:51:54Z</dcterms:created>
  <dcterms:modified xsi:type="dcterms:W3CDTF">2020-07-22T19:51:04Z</dcterms:modified>
</cp:coreProperties>
</file>